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8"/>
  </p:notesMasterIdLst>
  <p:sldIdLst>
    <p:sldId id="256" r:id="rId2"/>
    <p:sldId id="326" r:id="rId3"/>
    <p:sldId id="330" r:id="rId4"/>
    <p:sldId id="328" r:id="rId5"/>
    <p:sldId id="293" r:id="rId6"/>
    <p:sldId id="281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93D2E"/>
    <a:srgbClr val="000000"/>
    <a:srgbClr val="FFE38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84" d="100"/>
          <a:sy n="84" d="100"/>
        </p:scale>
        <p:origin x="473" y="8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FDA151-B0D9-4B2D-A86B-A88511C6F0B0}" type="datetimeFigureOut">
              <a:rPr lang="en-US" smtClean="0"/>
              <a:t>7/3/2019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72479DA-1B4D-44CF-9387-17ECC77234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95817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2479DA-1B4D-44CF-9387-17ECC772346D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44908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8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3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3438" y="357188"/>
            <a:ext cx="2101850" cy="1395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7" descr="2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1251" y="357190"/>
            <a:ext cx="2119313" cy="140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8" descr="1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76" y="357190"/>
            <a:ext cx="2125663" cy="1411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9" descr="4.jpg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1" y="357188"/>
            <a:ext cx="2111375" cy="1401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10" descr="IttiamLogo_2479X820TransparentBackground (1).png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0" y="2601913"/>
            <a:ext cx="2286000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3630625"/>
            <a:ext cx="9144000" cy="941385"/>
          </a:xfrm>
        </p:spPr>
        <p:txBody>
          <a:bodyPr/>
          <a:lstStyle>
            <a:lvl1pPr>
              <a:defRPr b="1"/>
            </a:lvl1pPr>
          </a:lstStyle>
          <a:p>
            <a:r>
              <a:rPr lang="en-US" smtClean="0"/>
              <a:t>Click to edit Master title style</a:t>
            </a:r>
            <a:endParaRPr lang="en-IN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672018"/>
            <a:ext cx="6400800" cy="757246"/>
          </a:xfrm>
        </p:spPr>
        <p:txBody>
          <a:bodyPr>
            <a:normAutofit/>
          </a:bodyPr>
          <a:lstStyle>
            <a:lvl1pPr marL="0" indent="0" algn="ctr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IN" dirty="0"/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10"/>
          </p:nvPr>
        </p:nvSpPr>
        <p:spPr>
          <a:xfrm>
            <a:off x="1" y="6492877"/>
            <a:ext cx="928688" cy="365125"/>
          </a:xfrm>
        </p:spPr>
        <p:txBody>
          <a:bodyPr/>
          <a:lstStyle>
            <a:lvl1pPr>
              <a:defRPr/>
            </a:lvl1pPr>
          </a:lstStyle>
          <a:p>
            <a:fld id="{851D17D6-13B7-4A8D-88B0-007964A1A4CB}" type="datetime1">
              <a:rPr lang="en-US" smtClean="0"/>
              <a:t>7/3/2019</a:t>
            </a:fld>
            <a:endParaRPr lang="en-US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0" y="6492877"/>
            <a:ext cx="9144000" cy="365125"/>
          </a:xfrm>
        </p:spPr>
        <p:txBody>
          <a:bodyPr/>
          <a:lstStyle>
            <a:lvl1pPr>
              <a:buClr>
                <a:schemeClr val="bg1"/>
              </a:buClr>
              <a:buFont typeface="Calibri" pitchFamily="34" charset="0"/>
              <a:buChar char="©"/>
              <a:defRPr sz="825" dirty="0" smtClean="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101014" y="6492877"/>
            <a:ext cx="1042987" cy="365125"/>
          </a:xfrm>
        </p:spPr>
        <p:txBody>
          <a:bodyPr/>
          <a:lstStyle>
            <a:lvl1pPr>
              <a:defRPr sz="825"/>
            </a:lvl1pPr>
          </a:lstStyle>
          <a:p>
            <a:fld id="{5B7AB1B2-3D26-4D21-BF33-5EC3BF3AD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81137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 flipV="1">
            <a:off x="642939" y="714375"/>
            <a:ext cx="8501062" cy="71438"/>
          </a:xfrm>
          <a:prstGeom prst="rect">
            <a:avLst/>
          </a:prstGeom>
          <a:solidFill>
            <a:srgbClr val="C93D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IN" sz="1350" dirty="0"/>
          </a:p>
        </p:txBody>
      </p:sp>
      <p:pic>
        <p:nvPicPr>
          <p:cNvPr id="5" name="Picture 7" descr="IttiamLogo_2479X820TransparentBackground (1)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2438" y="255588"/>
            <a:ext cx="952500" cy="315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485775" y="-142875"/>
            <a:ext cx="822960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>
              <a:defRPr sz="2800" b="1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en-US" sz="2100" dirty="0" smtClean="0">
                <a:ea typeface="+mj-ea"/>
              </a:rPr>
              <a:t>Click to edit Master title style</a:t>
            </a:r>
            <a:endParaRPr lang="en-IN" sz="2100" dirty="0" smtClean="0">
              <a:ea typeface="+mj-ea"/>
            </a:endParaRP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 dirty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0" y="6492877"/>
            <a:ext cx="9144000" cy="365125"/>
          </a:xfrm>
        </p:spPr>
        <p:txBody>
          <a:bodyPr/>
          <a:lstStyle>
            <a:lvl1pPr>
              <a:buFont typeface="Calibri" pitchFamily="34" charset="0"/>
              <a:buChar char="©"/>
              <a:defRPr dirty="0" smtClean="0">
                <a:solidFill>
                  <a:srgbClr val="6F6F6F"/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7429500" y="6492877"/>
            <a:ext cx="1257300" cy="365125"/>
          </a:xfrm>
        </p:spPr>
        <p:txBody>
          <a:bodyPr/>
          <a:lstStyle>
            <a:lvl1pPr>
              <a:defRPr>
                <a:solidFill>
                  <a:srgbClr val="6F6F6F"/>
                </a:solidFill>
              </a:defRPr>
            </a:lvl1pPr>
          </a:lstStyle>
          <a:p>
            <a:fld id="{5B7AB1B2-3D26-4D21-BF33-5EC3BF3AD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30480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IttiamLogo_2479X820TransparentBackground (1)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2438" y="327025"/>
            <a:ext cx="952500" cy="315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Footer Placeholder 4"/>
          <p:cNvSpPr txBox="1">
            <a:spLocks/>
          </p:cNvSpPr>
          <p:nvPr/>
        </p:nvSpPr>
        <p:spPr>
          <a:xfrm>
            <a:off x="0" y="6500815"/>
            <a:ext cx="9144000" cy="365125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rgbClr val="6F6F6F"/>
                </a:solidFill>
              </a:defRPr>
            </a:lvl1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buFont typeface="Calibri" pitchFamily="34" charset="0"/>
              <a:buChar char="©"/>
              <a:defRPr/>
            </a:pPr>
            <a:r>
              <a:rPr lang="en-IN" sz="900" dirty="0" smtClean="0">
                <a:latin typeface="+mn-lt"/>
                <a:cs typeface="+mn-cs"/>
              </a:rPr>
              <a:t>Copyright 2015 Ittiam Systems | Ittiam Proprietary | www.ittiam.com </a:t>
            </a:r>
          </a:p>
        </p:txBody>
      </p:sp>
      <p:sp>
        <p:nvSpPr>
          <p:cNvPr id="6" name="Slide Number Placeholder 5"/>
          <p:cNvSpPr txBox="1">
            <a:spLocks/>
          </p:cNvSpPr>
          <p:nvPr/>
        </p:nvSpPr>
        <p:spPr>
          <a:xfrm>
            <a:off x="7429500" y="6500815"/>
            <a:ext cx="1257300" cy="365125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/>
            <a:fld id="{C7EE8E95-70E5-46A4-AB57-4DEB5278868D}" type="slidenum">
              <a:rPr lang="en-IN" altLang="en-US" sz="900">
                <a:solidFill>
                  <a:srgbClr val="6F6F6F"/>
                </a:solidFill>
              </a:rPr>
              <a:pPr algn="r"/>
              <a:t>‹#›</a:t>
            </a:fld>
            <a:endParaRPr lang="en-IN" altLang="en-US" sz="900" dirty="0">
              <a:solidFill>
                <a:srgbClr val="6F6F6F"/>
              </a:solidFill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>
            <a:normAutofit/>
          </a:bodyPr>
          <a:lstStyle>
            <a:lvl1pPr>
              <a:defRPr sz="2100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IN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>
            <a:lvl1pPr>
              <a:buClr>
                <a:srgbClr val="C00000"/>
              </a:buClr>
              <a:buFont typeface="Wingdings" pitchFamily="2" charset="2"/>
              <a:buChar char="§"/>
              <a:defRPr>
                <a:solidFill>
                  <a:srgbClr val="6F6F6F"/>
                </a:solidFill>
              </a:defRPr>
            </a:lvl1pPr>
            <a:lvl2pPr>
              <a:buClr>
                <a:srgbClr val="C00000"/>
              </a:buClr>
              <a:buFont typeface="Wingdings" pitchFamily="2" charset="2"/>
              <a:buChar char="§"/>
              <a:defRPr>
                <a:solidFill>
                  <a:srgbClr val="6F6F6F"/>
                </a:solidFill>
              </a:defRPr>
            </a:lvl2pPr>
            <a:lvl3pPr>
              <a:buClr>
                <a:srgbClr val="C00000"/>
              </a:buClr>
              <a:buFont typeface="Wingdings" pitchFamily="2" charset="2"/>
              <a:buChar char="§"/>
              <a:defRPr>
                <a:solidFill>
                  <a:srgbClr val="6F6F6F"/>
                </a:solidFill>
              </a:defRPr>
            </a:lvl3pPr>
            <a:lvl4pPr>
              <a:buClr>
                <a:srgbClr val="C00000"/>
              </a:buClr>
              <a:buFont typeface="Wingdings" pitchFamily="2" charset="2"/>
              <a:buChar char="§"/>
              <a:defRPr>
                <a:solidFill>
                  <a:srgbClr val="6F6F6F"/>
                </a:solidFill>
              </a:defRPr>
            </a:lvl4pPr>
            <a:lvl5pPr>
              <a:buClr>
                <a:srgbClr val="C00000"/>
              </a:buClr>
              <a:buFont typeface="Wingdings" pitchFamily="2" charset="2"/>
              <a:buChar char="§"/>
              <a:defRPr>
                <a:solidFill>
                  <a:srgbClr val="6F6F6F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40819661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 flipV="1">
            <a:off x="642939" y="714375"/>
            <a:ext cx="8501062" cy="71438"/>
          </a:xfrm>
          <a:prstGeom prst="rect">
            <a:avLst/>
          </a:prstGeom>
          <a:solidFill>
            <a:srgbClr val="C93D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IN" sz="1350" dirty="0"/>
          </a:p>
        </p:txBody>
      </p:sp>
      <p:pic>
        <p:nvPicPr>
          <p:cNvPr id="5" name="Picture 7" descr="IttiamLogo_2479X820TransparentBackground (1)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2438" y="255588"/>
            <a:ext cx="952500" cy="315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Clr>
                <a:srgbClr val="C93D2E"/>
              </a:buClr>
              <a:buFont typeface="Wingdings" pitchFamily="2" charset="2"/>
              <a:buChar char="§"/>
              <a:defRPr sz="1800" b="0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1pPr>
            <a:lvl2pPr>
              <a:buClr>
                <a:srgbClr val="C93D2E"/>
              </a:buClr>
              <a:buFont typeface="Wingdings" pitchFamily="2" charset="2"/>
              <a:buChar char="§"/>
              <a:defRPr sz="1650" b="0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2pPr>
            <a:lvl3pPr>
              <a:buClr>
                <a:srgbClr val="C93D2E"/>
              </a:buClr>
              <a:buFont typeface="Wingdings" pitchFamily="2" charset="2"/>
              <a:buChar char="§"/>
              <a:defRPr sz="1500" b="0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3pPr>
            <a:lvl4pPr>
              <a:buClr>
                <a:srgbClr val="C93D2E"/>
              </a:buClr>
              <a:buFont typeface="Wingdings" pitchFamily="2" charset="2"/>
              <a:buChar char="§"/>
              <a:defRPr sz="1350" b="0">
                <a:solidFill>
                  <a:srgbClr val="6F6F6F"/>
                </a:solidFill>
              </a:defRPr>
            </a:lvl4pPr>
            <a:lvl5pPr>
              <a:buClr>
                <a:srgbClr val="C93D2E"/>
              </a:buClr>
              <a:buFont typeface="Wingdings" pitchFamily="2" charset="2"/>
              <a:buChar char="§"/>
              <a:defRPr sz="1200" b="0">
                <a:solidFill>
                  <a:srgbClr val="6F6F6F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 dirty="0"/>
          </a:p>
        </p:txBody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485804" y="-142900"/>
            <a:ext cx="8229600" cy="1143000"/>
          </a:xfrm>
        </p:spPr>
        <p:txBody>
          <a:bodyPr>
            <a:normAutofit/>
          </a:bodyPr>
          <a:lstStyle>
            <a:lvl1pPr algn="l">
              <a:defRPr sz="2100" b="1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IN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FFA0CF0-A320-4423-81CD-58AE6F94CE0C}" type="datetime1">
              <a:rPr lang="en-US" smtClean="0"/>
              <a:t>7/3/2019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0" y="6356352"/>
            <a:ext cx="9144000" cy="365125"/>
          </a:xfrm>
        </p:spPr>
        <p:txBody>
          <a:bodyPr/>
          <a:lstStyle>
            <a:lvl1pPr>
              <a:buFont typeface="Calibri" pitchFamily="34" charset="0"/>
              <a:buChar char="©"/>
              <a:defRPr dirty="0" smtClean="0">
                <a:solidFill>
                  <a:srgbClr val="6F6F6F"/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429500" y="6356352"/>
            <a:ext cx="1257300" cy="365125"/>
          </a:xfrm>
        </p:spPr>
        <p:txBody>
          <a:bodyPr/>
          <a:lstStyle>
            <a:lvl1pPr>
              <a:defRPr>
                <a:solidFill>
                  <a:srgbClr val="6F6F6F"/>
                </a:solidFill>
              </a:defRPr>
            </a:lvl1pPr>
          </a:lstStyle>
          <a:p>
            <a:fld id="{5B7AB1B2-3D26-4D21-BF33-5EC3BF3AD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54792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714375" y="3429000"/>
            <a:ext cx="7143750" cy="46038"/>
          </a:xfrm>
          <a:prstGeom prst="rect">
            <a:avLst/>
          </a:prstGeom>
          <a:solidFill>
            <a:srgbClr val="C93D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IN" sz="1350" dirty="0"/>
          </a:p>
        </p:txBody>
      </p:sp>
      <p:pic>
        <p:nvPicPr>
          <p:cNvPr id="5" name="Picture 7" descr="IttiamLogo_2479X820TransparentBackground (1)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2438" y="255588"/>
            <a:ext cx="952500" cy="315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2910" y="2786060"/>
            <a:ext cx="7772400" cy="714379"/>
          </a:xfrm>
        </p:spPr>
        <p:txBody>
          <a:bodyPr anchor="t">
            <a:normAutofit/>
          </a:bodyPr>
          <a:lstStyle>
            <a:lvl1pPr algn="l">
              <a:defRPr sz="2100" b="1" cap="none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IN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7252" y="3643314"/>
            <a:ext cx="7772400" cy="357190"/>
          </a:xfrm>
        </p:spPr>
        <p:txBody>
          <a:bodyPr anchor="b">
            <a:noAutofit/>
          </a:bodyPr>
          <a:lstStyle>
            <a:lvl1pPr marL="0" indent="0">
              <a:buNone/>
              <a:defRPr sz="135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>
          <a:xfrm>
            <a:off x="0" y="6492877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fld id="{6322C73F-1C13-494F-A104-3D372CA0782A}" type="datetime1">
              <a:rPr lang="en-US" smtClean="0"/>
              <a:t>7/3/2019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0" y="6492877"/>
            <a:ext cx="9144000" cy="365125"/>
          </a:xfrm>
        </p:spPr>
        <p:txBody>
          <a:bodyPr/>
          <a:lstStyle>
            <a:lvl1pPr>
              <a:defRPr dirty="0"/>
            </a:lvl1pPr>
          </a:lstStyle>
          <a:p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492877"/>
            <a:ext cx="2590800" cy="365125"/>
          </a:xfrm>
        </p:spPr>
        <p:txBody>
          <a:bodyPr/>
          <a:lstStyle>
            <a:lvl1pPr>
              <a:defRPr/>
            </a:lvl1pPr>
          </a:lstStyle>
          <a:p>
            <a:fld id="{5B7AB1B2-3D26-4D21-BF33-5EC3BF3AD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47290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IttiamLogo_2479X820TransparentBackground (1)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2438" y="255588"/>
            <a:ext cx="952500" cy="315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1414"/>
            <a:ext cx="8229600" cy="1143000"/>
          </a:xfrm>
        </p:spPr>
        <p:txBody>
          <a:bodyPr>
            <a:normAutofit/>
          </a:bodyPr>
          <a:lstStyle>
            <a:lvl1pPr>
              <a:defRPr sz="2100" b="1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</p:spPr>
        <p:txBody>
          <a:bodyPr/>
          <a:lstStyle>
            <a:lvl1pPr>
              <a:buNone/>
              <a:defRPr sz="2100" baseline="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half" idx="13"/>
          </p:nvPr>
        </p:nvSpPr>
        <p:spPr>
          <a:xfrm>
            <a:off x="4676804" y="1617681"/>
            <a:ext cx="4038600" cy="4525963"/>
          </a:xfrm>
        </p:spPr>
        <p:txBody>
          <a:bodyPr/>
          <a:lstStyle>
            <a:lvl1pPr>
              <a:buNone/>
              <a:defRPr sz="2100" baseline="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fld id="{999644B7-A591-46CB-8A0C-A20811AEDACA}" type="datetime1">
              <a:rPr lang="en-US" smtClean="0"/>
              <a:t>7/3/2019</a:t>
            </a:fld>
            <a:endParaRPr lang="en-US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5"/>
          </p:nvPr>
        </p:nvSpPr>
        <p:spPr>
          <a:xfrm>
            <a:off x="0" y="6356352"/>
            <a:ext cx="9144000" cy="365125"/>
          </a:xfrm>
        </p:spPr>
        <p:txBody>
          <a:bodyPr/>
          <a:lstStyle>
            <a:lvl1pPr>
              <a:defRPr dirty="0"/>
            </a:lvl1pPr>
          </a:lstStyle>
          <a:p>
            <a:endParaRPr lang="en-US"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5B7AB1B2-3D26-4D21-BF33-5EC3BF3AD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04679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 flipV="1">
            <a:off x="642939" y="714375"/>
            <a:ext cx="8501062" cy="71438"/>
          </a:xfrm>
          <a:prstGeom prst="rect">
            <a:avLst/>
          </a:prstGeom>
          <a:solidFill>
            <a:srgbClr val="C93D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IN" sz="1350" dirty="0"/>
          </a:p>
        </p:txBody>
      </p:sp>
      <p:pic>
        <p:nvPicPr>
          <p:cNvPr id="8" name="Picture 7" descr="IttiamLogo_2479X820TransparentBackground (1)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2438" y="255588"/>
            <a:ext cx="952500" cy="315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1800" b="1">
                <a:solidFill>
                  <a:srgbClr val="6F6F6F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1800" b="1">
                <a:solidFill>
                  <a:srgbClr val="6F6F6F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buClr>
                <a:schemeClr val="accent1"/>
              </a:buClr>
              <a:buFont typeface="Wingdings" pitchFamily="2" charset="2"/>
              <a:buChar char="§"/>
              <a:defRPr sz="1800">
                <a:solidFill>
                  <a:srgbClr val="6F6F6F"/>
                </a:solidFill>
              </a:defRPr>
            </a:lvl1pPr>
            <a:lvl2pPr>
              <a:buClr>
                <a:schemeClr val="accent1"/>
              </a:buClr>
              <a:buFont typeface="Wingdings" pitchFamily="2" charset="2"/>
              <a:buChar char="§"/>
              <a:defRPr sz="1500">
                <a:solidFill>
                  <a:srgbClr val="6F6F6F"/>
                </a:solidFill>
              </a:defRPr>
            </a:lvl2pPr>
            <a:lvl3pPr>
              <a:buClr>
                <a:schemeClr val="accent1"/>
              </a:buClr>
              <a:buFont typeface="Wingdings" pitchFamily="2" charset="2"/>
              <a:buChar char="§"/>
              <a:defRPr sz="1350">
                <a:solidFill>
                  <a:srgbClr val="6F6F6F"/>
                </a:solidFill>
              </a:defRPr>
            </a:lvl3pPr>
            <a:lvl4pPr>
              <a:buClr>
                <a:schemeClr val="accent1"/>
              </a:buClr>
              <a:buFont typeface="Wingdings" pitchFamily="2" charset="2"/>
              <a:buChar char="§"/>
              <a:defRPr sz="1200">
                <a:solidFill>
                  <a:srgbClr val="6F6F6F"/>
                </a:solidFill>
              </a:defRPr>
            </a:lvl4pPr>
            <a:lvl5pPr>
              <a:buClr>
                <a:schemeClr val="accent1"/>
              </a:buClr>
              <a:buFont typeface="Wingdings" pitchFamily="2" charset="2"/>
              <a:buChar char="§"/>
              <a:defRPr sz="1200">
                <a:solidFill>
                  <a:srgbClr val="6F6F6F"/>
                </a:solidFill>
              </a:defRPr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 dirty="0"/>
          </a:p>
        </p:txBody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485804" y="-142900"/>
            <a:ext cx="8229600" cy="1143000"/>
          </a:xfrm>
        </p:spPr>
        <p:txBody>
          <a:bodyPr>
            <a:normAutofit/>
          </a:bodyPr>
          <a:lstStyle>
            <a:lvl1pPr algn="l">
              <a:defRPr sz="2100" b="1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IN" dirty="0"/>
          </a:p>
        </p:txBody>
      </p:sp>
      <p:sp>
        <p:nvSpPr>
          <p:cNvPr id="15" name="Content Placeholder 5"/>
          <p:cNvSpPr>
            <a:spLocks noGrp="1"/>
          </p:cNvSpPr>
          <p:nvPr>
            <p:ph sz="quarter" idx="13"/>
          </p:nvPr>
        </p:nvSpPr>
        <p:spPr>
          <a:xfrm>
            <a:off x="458788" y="2143116"/>
            <a:ext cx="4041775" cy="3921133"/>
          </a:xfrm>
        </p:spPr>
        <p:txBody>
          <a:bodyPr/>
          <a:lstStyle>
            <a:lvl1pPr>
              <a:buClr>
                <a:srgbClr val="C00000"/>
              </a:buClr>
              <a:buFont typeface="Wingdings" pitchFamily="2" charset="2"/>
              <a:buChar char="§"/>
              <a:defRPr sz="1800">
                <a:solidFill>
                  <a:srgbClr val="6F6F6F"/>
                </a:solidFill>
              </a:defRPr>
            </a:lvl1pPr>
            <a:lvl2pPr>
              <a:buClr>
                <a:srgbClr val="C00000"/>
              </a:buClr>
              <a:buFont typeface="Wingdings" pitchFamily="2" charset="2"/>
              <a:buChar char="§"/>
              <a:defRPr sz="1500">
                <a:solidFill>
                  <a:srgbClr val="6F6F6F"/>
                </a:solidFill>
              </a:defRPr>
            </a:lvl2pPr>
            <a:lvl3pPr>
              <a:buClr>
                <a:srgbClr val="C00000"/>
              </a:buClr>
              <a:buFont typeface="Wingdings" pitchFamily="2" charset="2"/>
              <a:buChar char="§"/>
              <a:defRPr sz="1350">
                <a:solidFill>
                  <a:srgbClr val="6F6F6F"/>
                </a:solidFill>
              </a:defRPr>
            </a:lvl3pPr>
            <a:lvl4pPr>
              <a:buClr>
                <a:srgbClr val="C00000"/>
              </a:buClr>
              <a:buFont typeface="Wingdings" pitchFamily="2" charset="2"/>
              <a:buChar char="§"/>
              <a:defRPr sz="1200">
                <a:solidFill>
                  <a:srgbClr val="6F6F6F"/>
                </a:solidFill>
              </a:defRPr>
            </a:lvl4pPr>
            <a:lvl5pPr>
              <a:buClr>
                <a:srgbClr val="C00000"/>
              </a:buClr>
              <a:buFont typeface="Wingdings" pitchFamily="2" charset="2"/>
              <a:buChar char="§"/>
              <a:defRPr sz="1200">
                <a:solidFill>
                  <a:srgbClr val="6F6F6F"/>
                </a:solidFill>
              </a:defRPr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4"/>
          </p:nvPr>
        </p:nvSpPr>
        <p:spPr>
          <a:xfrm>
            <a:off x="0" y="6356352"/>
            <a:ext cx="9144000" cy="365125"/>
          </a:xfrm>
        </p:spPr>
        <p:txBody>
          <a:bodyPr/>
          <a:lstStyle>
            <a:lvl1pPr>
              <a:buFont typeface="Calibri" pitchFamily="34" charset="0"/>
              <a:buChar char="©"/>
              <a:defRPr dirty="0" smtClean="0">
                <a:solidFill>
                  <a:srgbClr val="6F6F6F"/>
                </a:solidFill>
              </a:defRPr>
            </a:lvl1pPr>
          </a:lstStyle>
          <a:p>
            <a:endParaRPr lang="en-US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5"/>
          </p:nvPr>
        </p:nvSpPr>
        <p:spPr>
          <a:xfrm>
            <a:off x="7429500" y="6356352"/>
            <a:ext cx="1257300" cy="365125"/>
          </a:xfrm>
        </p:spPr>
        <p:txBody>
          <a:bodyPr/>
          <a:lstStyle>
            <a:lvl1pPr>
              <a:defRPr>
                <a:solidFill>
                  <a:srgbClr val="6F6F6F"/>
                </a:solidFill>
              </a:defRPr>
            </a:lvl1pPr>
          </a:lstStyle>
          <a:p>
            <a:fld id="{5B7AB1B2-3D26-4D21-BF33-5EC3BF3AD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8640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3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3438" y="357188"/>
            <a:ext cx="2101850" cy="1395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7" descr="2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1251" y="357190"/>
            <a:ext cx="2119313" cy="140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8" descr="1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76" y="357190"/>
            <a:ext cx="2125663" cy="1411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9" descr="4.jpg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1" y="357188"/>
            <a:ext cx="2111375" cy="1401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10" descr="IttiamLogo_2479X820TransparentBackground (1).png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8814" y="3786188"/>
            <a:ext cx="2071687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4419601" y="3640138"/>
            <a:ext cx="3509963" cy="5078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700" b="1" dirty="0">
                <a:solidFill>
                  <a:schemeClr val="bg1"/>
                </a:solidFill>
              </a:rPr>
              <a:t>Thank You</a:t>
            </a:r>
            <a:endParaRPr lang="en-IN" sz="2700" b="1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464050" y="4214814"/>
            <a:ext cx="4465638" cy="3231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500" dirty="0">
                <a:solidFill>
                  <a:schemeClr val="bg1">
                    <a:lumMod val="65000"/>
                  </a:schemeClr>
                </a:solidFill>
              </a:rPr>
              <a:t>Name and Designation</a:t>
            </a:r>
            <a:endParaRPr lang="en-IN" sz="1500" dirty="0">
              <a:solidFill>
                <a:schemeClr val="bg1">
                  <a:lumMod val="65000"/>
                </a:schemeClr>
              </a:solidFill>
            </a:endParaRPr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3606800" y="4178301"/>
            <a:ext cx="1214438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0" y="6492877"/>
            <a:ext cx="9144000" cy="365125"/>
          </a:xfrm>
        </p:spPr>
        <p:txBody>
          <a:bodyPr/>
          <a:lstStyle>
            <a:lvl1pPr>
              <a:buClr>
                <a:schemeClr val="bg1"/>
              </a:buClr>
              <a:buFont typeface="Calibri" pitchFamily="34" charset="0"/>
              <a:buChar char="©"/>
              <a:defRPr sz="825" dirty="0" smtClean="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8101014" y="6492877"/>
            <a:ext cx="1042987" cy="365125"/>
          </a:xfrm>
        </p:spPr>
        <p:txBody>
          <a:bodyPr/>
          <a:lstStyle>
            <a:lvl1pPr>
              <a:defRPr sz="825"/>
            </a:lvl1pPr>
          </a:lstStyle>
          <a:p>
            <a:fld id="{5B7AB1B2-3D26-4D21-BF33-5EC3BF3AD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94012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 flipV="1">
            <a:off x="642939" y="714375"/>
            <a:ext cx="8501062" cy="71438"/>
          </a:xfrm>
          <a:prstGeom prst="rect">
            <a:avLst/>
          </a:prstGeom>
          <a:solidFill>
            <a:srgbClr val="C93D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IN" sz="1350" dirty="0"/>
          </a:p>
        </p:txBody>
      </p:sp>
      <p:pic>
        <p:nvPicPr>
          <p:cNvPr id="6" name="Picture 7" descr="IttiamLogo_2479X820TransparentBackground (1)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2438" y="255588"/>
            <a:ext cx="952500" cy="315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457200" y="1600202"/>
            <a:ext cx="8229600" cy="4525963"/>
          </a:xfrm>
        </p:spPr>
        <p:txBody>
          <a:bodyPr/>
          <a:lstStyle>
            <a:lvl1pPr>
              <a:buClr>
                <a:srgbClr val="C93D2E"/>
              </a:buClr>
              <a:buFont typeface="Wingdings" pitchFamily="2" charset="2"/>
              <a:buNone/>
              <a:defRPr sz="1800" b="0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1pPr>
            <a:lvl2pPr>
              <a:buClr>
                <a:srgbClr val="C93D2E"/>
              </a:buClr>
              <a:buFont typeface="Wingdings" pitchFamily="2" charset="2"/>
              <a:buChar char="§"/>
              <a:defRPr sz="1650" b="0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2pPr>
            <a:lvl3pPr>
              <a:buClr>
                <a:srgbClr val="C93D2E"/>
              </a:buClr>
              <a:buFont typeface="Wingdings" pitchFamily="2" charset="2"/>
              <a:buChar char="§"/>
              <a:defRPr sz="1500" b="0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3pPr>
            <a:lvl4pPr>
              <a:buClr>
                <a:srgbClr val="C93D2E"/>
              </a:buClr>
              <a:buFont typeface="Wingdings" pitchFamily="2" charset="2"/>
              <a:buChar char="§"/>
              <a:defRPr sz="1350" b="0">
                <a:solidFill>
                  <a:srgbClr val="6F6F6F"/>
                </a:solidFill>
              </a:defRPr>
            </a:lvl4pPr>
            <a:lvl5pPr>
              <a:buClr>
                <a:srgbClr val="C93D2E"/>
              </a:buClr>
              <a:buFont typeface="Wingdings" pitchFamily="2" charset="2"/>
              <a:buChar char="§"/>
              <a:defRPr sz="1200" b="0">
                <a:solidFill>
                  <a:srgbClr val="6F6F6F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485804" y="-142900"/>
            <a:ext cx="8229600" cy="1143000"/>
          </a:xfrm>
        </p:spPr>
        <p:txBody>
          <a:bodyPr>
            <a:normAutofit/>
          </a:bodyPr>
          <a:lstStyle>
            <a:lvl1pPr algn="l">
              <a:defRPr sz="2100" b="1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IN" dirty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0" y="6492877"/>
            <a:ext cx="9144000" cy="365125"/>
          </a:xfrm>
        </p:spPr>
        <p:txBody>
          <a:bodyPr/>
          <a:lstStyle>
            <a:lvl1pPr>
              <a:buFont typeface="Calibri" pitchFamily="34" charset="0"/>
              <a:buChar char="©"/>
              <a:defRPr dirty="0" smtClean="0">
                <a:solidFill>
                  <a:srgbClr val="6F6F6F"/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7429500" y="6492877"/>
            <a:ext cx="1257300" cy="365125"/>
          </a:xfrm>
        </p:spPr>
        <p:txBody>
          <a:bodyPr/>
          <a:lstStyle>
            <a:lvl1pPr>
              <a:defRPr>
                <a:solidFill>
                  <a:srgbClr val="6F6F6F"/>
                </a:solidFill>
              </a:defRPr>
            </a:lvl1pPr>
          </a:lstStyle>
          <a:p>
            <a:fld id="{5B7AB1B2-3D26-4D21-BF33-5EC3BF3AD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8475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1500" b="1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buClr>
                <a:srgbClr val="C00000"/>
              </a:buClr>
              <a:buFont typeface="Wingdings" pitchFamily="2" charset="2"/>
              <a:buChar char="§"/>
              <a:defRPr sz="1950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1pPr>
            <a:lvl2pPr>
              <a:buClr>
                <a:srgbClr val="C00000"/>
              </a:buClr>
              <a:buFont typeface="Wingdings" pitchFamily="2" charset="2"/>
              <a:buChar char="§"/>
              <a:defRPr sz="1800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2pPr>
            <a:lvl3pPr>
              <a:buClr>
                <a:srgbClr val="C00000"/>
              </a:buClr>
              <a:buFont typeface="Wingdings" pitchFamily="2" charset="2"/>
              <a:buChar char="§"/>
              <a:defRPr sz="1500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3pPr>
            <a:lvl4pPr>
              <a:buClr>
                <a:srgbClr val="C00000"/>
              </a:buClr>
              <a:buFont typeface="Wingdings" pitchFamily="2" charset="2"/>
              <a:buChar char="§"/>
              <a:defRPr sz="1350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4pPr>
            <a:lvl5pPr>
              <a:buClr>
                <a:srgbClr val="C00000"/>
              </a:buClr>
              <a:buFont typeface="Wingdings" pitchFamily="2" charset="2"/>
              <a:buChar char="§"/>
              <a:defRPr sz="1200">
                <a:solidFill>
                  <a:srgbClr val="6F6F6F"/>
                </a:solidFill>
              </a:defRPr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435102"/>
            <a:ext cx="3008313" cy="4691063"/>
          </a:xfrm>
        </p:spPr>
        <p:txBody>
          <a:bodyPr/>
          <a:lstStyle>
            <a:lvl1pPr marL="0" indent="0">
              <a:buNone/>
              <a:defRPr sz="1050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0" y="6492877"/>
            <a:ext cx="9144000" cy="365125"/>
          </a:xfrm>
        </p:spPr>
        <p:txBody>
          <a:bodyPr/>
          <a:lstStyle>
            <a:lvl1pPr>
              <a:buFont typeface="Calibri" pitchFamily="34" charset="0"/>
              <a:buChar char="©"/>
              <a:defRPr dirty="0" smtClean="0">
                <a:solidFill>
                  <a:srgbClr val="6F6F6F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7429500" y="6492877"/>
            <a:ext cx="1257300" cy="365125"/>
          </a:xfrm>
        </p:spPr>
        <p:txBody>
          <a:bodyPr/>
          <a:lstStyle>
            <a:lvl1pPr>
              <a:defRPr>
                <a:solidFill>
                  <a:srgbClr val="6F6F6F"/>
                </a:solidFill>
              </a:defRPr>
            </a:lvl1pPr>
          </a:lstStyle>
          <a:p>
            <a:fld id="{5B7AB1B2-3D26-4D21-BF33-5EC3BF3AD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00585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 flipV="1">
            <a:off x="642939" y="714375"/>
            <a:ext cx="8501062" cy="71438"/>
          </a:xfrm>
          <a:prstGeom prst="rect">
            <a:avLst/>
          </a:prstGeom>
          <a:solidFill>
            <a:srgbClr val="C93D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IN" sz="1350" dirty="0"/>
          </a:p>
        </p:txBody>
      </p:sp>
      <p:pic>
        <p:nvPicPr>
          <p:cNvPr id="6" name="Picture 7" descr="IttiamLogo_2479X820TransparentBackground (1)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2438" y="255588"/>
            <a:ext cx="952500" cy="315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itle 1"/>
          <p:cNvSpPr txBox="1">
            <a:spLocks/>
          </p:cNvSpPr>
          <p:nvPr/>
        </p:nvSpPr>
        <p:spPr>
          <a:xfrm>
            <a:off x="485775" y="-142875"/>
            <a:ext cx="822960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>
              <a:defRPr sz="2800" b="1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en-US" sz="2100" dirty="0" smtClean="0">
                <a:ea typeface="+mj-ea"/>
              </a:rPr>
              <a:t>Click to edit Master title style</a:t>
            </a:r>
            <a:endParaRPr lang="en-IN" sz="2100" dirty="0" smtClean="0">
              <a:ea typeface="+mj-ea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1500" b="1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IN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IN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050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0" y="6564315"/>
            <a:ext cx="9144000" cy="365125"/>
          </a:xfrm>
        </p:spPr>
        <p:txBody>
          <a:bodyPr/>
          <a:lstStyle>
            <a:lvl1pPr>
              <a:buFont typeface="Calibri" pitchFamily="34" charset="0"/>
              <a:buChar char="©"/>
              <a:defRPr dirty="0" smtClean="0">
                <a:solidFill>
                  <a:srgbClr val="6F6F6F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7429500" y="6564315"/>
            <a:ext cx="1257300" cy="365125"/>
          </a:xfrm>
        </p:spPr>
        <p:txBody>
          <a:bodyPr/>
          <a:lstStyle>
            <a:lvl1pPr>
              <a:defRPr>
                <a:solidFill>
                  <a:srgbClr val="6F6F6F"/>
                </a:solidFill>
              </a:defRPr>
            </a:lvl1pPr>
          </a:lstStyle>
          <a:p>
            <a:fld id="{5B7AB1B2-3D26-4D21-BF33-5EC3BF3AD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96578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  <a:endParaRPr lang="en-IN" altLang="en-US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2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  <a:endParaRPr lang="en-IN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9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fld id="{EEBF6322-B492-435B-A260-6DBE977FBF28}" type="datetime1">
              <a:rPr lang="en-US" smtClean="0"/>
              <a:t>7/3/2019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9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900">
                <a:solidFill>
                  <a:srgbClr val="FFFFFF"/>
                </a:solidFill>
                <a:latin typeface="Calibri" panose="020F0502020204030204" pitchFamily="34" charset="0"/>
              </a:defRPr>
            </a:lvl1pPr>
          </a:lstStyle>
          <a:p>
            <a:fld id="{5B7AB1B2-3D26-4D21-BF33-5EC3BF3AD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30180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</a:defRPr>
      </a:lvl5pPr>
      <a:lvl6pPr marL="342900"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</a:defRPr>
      </a:lvl6pPr>
      <a:lvl7pPr marL="685800"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</a:defRPr>
      </a:lvl7pPr>
      <a:lvl8pPr marL="1028700"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</a:defRPr>
      </a:lvl8pPr>
      <a:lvl9pPr marL="1371600"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257175" indent="-257175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1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7251" y="2184698"/>
            <a:ext cx="8093641" cy="1851843"/>
          </a:xfrm>
        </p:spPr>
        <p:txBody>
          <a:bodyPr>
            <a:normAutofit/>
          </a:bodyPr>
          <a:lstStyle/>
          <a:p>
            <a:r>
              <a:rPr lang="en-CA" sz="2400" dirty="0" smtClean="0"/>
              <a:t>JVET-O0508</a:t>
            </a:r>
            <a:r>
              <a:rPr lang="en-CA" sz="1800" dirty="0" smtClean="0"/>
              <a:t/>
            </a:r>
            <a:br>
              <a:rPr lang="en-CA" sz="1800" dirty="0" smtClean="0"/>
            </a:br>
            <a:r>
              <a:rPr lang="en-CA" sz="1800" dirty="0" smtClean="0"/>
              <a:t>Non-CE9</a:t>
            </a:r>
            <a:r>
              <a:rPr lang="en-CA" sz="1800" dirty="0" smtClean="0"/>
              <a:t>: </a:t>
            </a:r>
            <a:r>
              <a:rPr lang="en-CA" dirty="0"/>
              <a:t>Refinement of optical flow estimates in BDOF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body" idx="1"/>
          </p:nvPr>
        </p:nvSpPr>
        <p:spPr>
          <a:xfrm>
            <a:off x="657252" y="3542272"/>
            <a:ext cx="7772400" cy="790831"/>
          </a:xfrm>
        </p:spPr>
        <p:txBody>
          <a:bodyPr>
            <a:normAutofit/>
          </a:bodyPr>
          <a:lstStyle/>
          <a:p>
            <a:r>
              <a:rPr lang="en-US" dirty="0" smtClean="0"/>
              <a:t>S. Sethuraman</a:t>
            </a:r>
          </a:p>
          <a:p>
            <a:r>
              <a:rPr lang="en-US" dirty="0" smtClean="0"/>
              <a:t>Ittiam Systems</a:t>
            </a:r>
          </a:p>
        </p:txBody>
      </p:sp>
    </p:spTree>
    <p:extLst>
      <p:ext uri="{BB962C8B-B14F-4D97-AF65-F5344CB8AC3E}">
        <p14:creationId xmlns:p14="http://schemas.microsoft.com/office/powerpoint/2010/main" val="3385078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Content Placeholder 1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102408"/>
                <a:ext cx="8229600" cy="5023758"/>
              </a:xfrm>
            </p:spPr>
            <p:txBody>
              <a:bodyPr/>
              <a:lstStyle/>
              <a:p>
                <a:pPr marL="328612" indent="-285750"/>
                <a:r>
                  <a:rPr lang="en-US" dirty="0" smtClean="0"/>
                  <a:t>For each 4x4 block, sample values and sample gradient values over 6x6 sample positions centered on the 4x4 block are used.</a:t>
                </a:r>
                <a:endParaRPr lang="en-US" dirty="0" smtClean="0"/>
              </a:p>
              <a:p>
                <a:pPr marL="328612" indent="-285750"/>
                <a:endParaRPr lang="en-US" dirty="0"/>
              </a:p>
              <a:p>
                <a:pPr hangingPunct="0"/>
                <a14:m>
                  <m:oMath xmlns:m="http://schemas.openxmlformats.org/officeDocument/2006/math">
                    <m:sSub>
                      <m:sSubPr>
                        <m:ctrlPr>
                          <a:rPr lang="en-US" i="1"/>
                        </m:ctrlPr>
                      </m:sSubPr>
                      <m:e>
                        <m:r>
                          <a:rPr lang="en-US" i="1"/>
                          <m:t>𝑠</m:t>
                        </m:r>
                      </m:e>
                      <m:sub>
                        <m:r>
                          <a:rPr lang="en-US" i="1"/>
                          <m:t>1</m:t>
                        </m:r>
                      </m:sub>
                    </m:sSub>
                    <m:r>
                      <a:rPr lang="en-US" i="1"/>
                      <m:t>= </m:t>
                    </m:r>
                    <m:nary>
                      <m:naryPr>
                        <m:chr m:val="∑"/>
                        <m:limLoc m:val="undOvr"/>
                        <m:ctrlPr>
                          <a:rPr lang="en-US" i="1"/>
                        </m:ctrlPr>
                      </m:naryPr>
                      <m:sub>
                        <m:r>
                          <a:rPr lang="en-US" i="1"/>
                          <m:t>𝑖</m:t>
                        </m:r>
                        <m:r>
                          <a:rPr lang="en-US" i="1"/>
                          <m:t>, </m:t>
                        </m:r>
                        <m:r>
                          <a:rPr lang="en-US" i="1"/>
                          <m:t>𝑗</m:t>
                        </m:r>
                        <m:r>
                          <a:rPr lang="en-US" i="1"/>
                          <m:t> </m:t>
                        </m:r>
                      </m:sub>
                      <m:sup/>
                      <m:e>
                        <m:d>
                          <m:dPr>
                            <m:ctrlPr>
                              <a:rPr lang="en-US" i="1"/>
                            </m:ctrlPr>
                          </m:dPr>
                          <m:e>
                            <m:r>
                              <a:rPr lang="en-US" i="1"/>
                              <m:t>𝐺𝑥</m:t>
                            </m:r>
                            <m:r>
                              <a:rPr lang="en-US" i="1"/>
                              <m:t>1+</m:t>
                            </m:r>
                            <m:r>
                              <a:rPr lang="en-US" i="1"/>
                              <m:t>𝐺𝑥</m:t>
                            </m:r>
                            <m:r>
                              <a:rPr lang="en-US" i="1"/>
                              <m:t>0</m:t>
                            </m:r>
                          </m:e>
                        </m:d>
                      </m:e>
                    </m:nary>
                  </m:oMath>
                </a14:m>
                <a:r>
                  <a:rPr lang="en-US" dirty="0"/>
                  <a:t> 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i="1"/>
                        </m:ctrlPr>
                      </m:dPr>
                      <m:e>
                        <m:r>
                          <a:rPr lang="en-US" i="1"/>
                          <m:t>𝐺𝑥</m:t>
                        </m:r>
                        <m:r>
                          <a:rPr lang="en-US" i="1"/>
                          <m:t>1+</m:t>
                        </m:r>
                        <m:r>
                          <a:rPr lang="en-US" i="1"/>
                          <m:t>𝐺𝑥</m:t>
                        </m:r>
                        <m:r>
                          <a:rPr lang="en-US" i="1"/>
                          <m:t>0</m:t>
                        </m:r>
                      </m:e>
                    </m:d>
                  </m:oMath>
                </a14:m>
                <a:endParaRPr lang="en-US" dirty="0"/>
              </a:p>
              <a:p>
                <a:pPr hangingPunct="0"/>
                <a14:m>
                  <m:oMath xmlns:m="http://schemas.openxmlformats.org/officeDocument/2006/math">
                    <m:sSub>
                      <m:sSubPr>
                        <m:ctrlPr>
                          <a:rPr lang="en-US" i="1"/>
                        </m:ctrlPr>
                      </m:sSubPr>
                      <m:e>
                        <m:r>
                          <a:rPr lang="en-US" i="1"/>
                          <m:t>𝑠</m:t>
                        </m:r>
                      </m:e>
                      <m:sub>
                        <m:r>
                          <a:rPr lang="en-US" i="1"/>
                          <m:t>2</m:t>
                        </m:r>
                      </m:sub>
                    </m:sSub>
                    <m:r>
                      <a:rPr lang="en-US" i="1"/>
                      <m:t>= </m:t>
                    </m:r>
                    <m:nary>
                      <m:naryPr>
                        <m:chr m:val="∑"/>
                        <m:limLoc m:val="undOvr"/>
                        <m:ctrlPr>
                          <a:rPr lang="en-US" i="1"/>
                        </m:ctrlPr>
                      </m:naryPr>
                      <m:sub>
                        <m:r>
                          <a:rPr lang="en-US" i="1"/>
                          <m:t>𝑖</m:t>
                        </m:r>
                        <m:r>
                          <a:rPr lang="en-US" i="1"/>
                          <m:t>, </m:t>
                        </m:r>
                        <m:r>
                          <a:rPr lang="en-US" i="1"/>
                          <m:t>𝑗</m:t>
                        </m:r>
                        <m:r>
                          <a:rPr lang="en-US" i="1"/>
                          <m:t> </m:t>
                        </m:r>
                      </m:sub>
                      <m:sup/>
                      <m:e>
                        <m:r>
                          <a:rPr lang="en-US" i="1"/>
                          <m:t>(</m:t>
                        </m:r>
                        <m:r>
                          <a:rPr lang="en-US" i="1"/>
                          <m:t>𝐺𝑦</m:t>
                        </m:r>
                        <m:r>
                          <a:rPr lang="en-US" i="1"/>
                          <m:t>1+</m:t>
                        </m:r>
                        <m:r>
                          <a:rPr lang="en-US" i="1"/>
                          <m:t>𝐺𝑦</m:t>
                        </m:r>
                        <m:r>
                          <a:rPr lang="en-US" i="1"/>
                          <m:t>0)</m:t>
                        </m:r>
                      </m:e>
                    </m:nary>
                  </m:oMath>
                </a14:m>
                <a:r>
                  <a:rPr lang="en-US" dirty="0"/>
                  <a:t> </a:t>
                </a:r>
                <a14:m>
                  <m:oMath xmlns:m="http://schemas.openxmlformats.org/officeDocument/2006/math">
                    <m:r>
                      <a:rPr lang="en-US" i="1"/>
                      <m:t>(</m:t>
                    </m:r>
                    <m:r>
                      <a:rPr lang="en-US" i="1"/>
                      <m:t>𝐺𝑦</m:t>
                    </m:r>
                    <m:r>
                      <a:rPr lang="en-US" i="1"/>
                      <m:t>1+</m:t>
                    </m:r>
                    <m:r>
                      <a:rPr lang="en-US" i="1"/>
                      <m:t>𝐺𝑦</m:t>
                    </m:r>
                    <m:r>
                      <a:rPr lang="en-US" i="1"/>
                      <m:t>0)</m:t>
                    </m:r>
                  </m:oMath>
                </a14:m>
                <a:endParaRPr lang="en-US" dirty="0"/>
              </a:p>
              <a:p>
                <a:pPr hangingPunct="0"/>
                <a14:m>
                  <m:oMath xmlns:m="http://schemas.openxmlformats.org/officeDocument/2006/math">
                    <m:sSub>
                      <m:sSubPr>
                        <m:ctrlPr>
                          <a:rPr lang="en-US" i="1"/>
                        </m:ctrlPr>
                      </m:sSubPr>
                      <m:e>
                        <m:r>
                          <a:rPr lang="en-US" i="1"/>
                          <m:t>𝑠</m:t>
                        </m:r>
                      </m:e>
                      <m:sub>
                        <m:r>
                          <a:rPr lang="en-US" i="1"/>
                          <m:t>3</m:t>
                        </m:r>
                      </m:sub>
                    </m:sSub>
                    <m:r>
                      <a:rPr lang="en-US" i="1"/>
                      <m:t>= </m:t>
                    </m:r>
                    <m:nary>
                      <m:naryPr>
                        <m:chr m:val="∑"/>
                        <m:limLoc m:val="undOvr"/>
                        <m:ctrlPr>
                          <a:rPr lang="en-US" i="1"/>
                        </m:ctrlPr>
                      </m:naryPr>
                      <m:sub>
                        <m:r>
                          <a:rPr lang="en-US" i="1"/>
                          <m:t>𝑖</m:t>
                        </m:r>
                        <m:r>
                          <a:rPr lang="en-US" i="1"/>
                          <m:t>, </m:t>
                        </m:r>
                        <m:r>
                          <a:rPr lang="en-US" i="1"/>
                          <m:t>𝑗</m:t>
                        </m:r>
                        <m:r>
                          <a:rPr lang="en-US" i="1"/>
                          <m:t> </m:t>
                        </m:r>
                      </m:sub>
                      <m:sup/>
                      <m:e>
                        <m:r>
                          <a:rPr lang="en-US" i="1"/>
                          <m:t>(</m:t>
                        </m:r>
                        <m:r>
                          <a:rPr lang="en-US" i="1"/>
                          <m:t>𝐺𝑥</m:t>
                        </m:r>
                        <m:r>
                          <a:rPr lang="en-US" i="1"/>
                          <m:t>1+</m:t>
                        </m:r>
                        <m:r>
                          <a:rPr lang="en-US" i="1"/>
                          <m:t>𝐺𝑥</m:t>
                        </m:r>
                        <m:r>
                          <a:rPr lang="en-US" i="1"/>
                          <m:t>0)</m:t>
                        </m:r>
                      </m:e>
                    </m:nary>
                    <m:r>
                      <a:rPr lang="en-US" i="1"/>
                      <m:t>∗(</m:t>
                    </m:r>
                    <m:sSup>
                      <m:sSupPr>
                        <m:ctrlPr>
                          <a:rPr lang="en-US" i="1"/>
                        </m:ctrlPr>
                      </m:sSupPr>
                      <m:e>
                        <m:r>
                          <a:rPr lang="en-US" i="1"/>
                          <m:t>𝐼</m:t>
                        </m:r>
                      </m:e>
                      <m:sup>
                        <m:d>
                          <m:dPr>
                            <m:ctrlPr>
                              <a:rPr lang="en-US" i="1"/>
                            </m:ctrlPr>
                          </m:dPr>
                          <m:e>
                            <m:r>
                              <a:rPr lang="en-US" i="1"/>
                              <m:t>1</m:t>
                            </m:r>
                          </m:e>
                        </m:d>
                      </m:sup>
                    </m:sSup>
                    <m:r>
                      <a:rPr lang="en-US" i="1"/>
                      <m:t>− </m:t>
                    </m:r>
                    <m:sSup>
                      <m:sSupPr>
                        <m:ctrlPr>
                          <a:rPr lang="en-US" i="1"/>
                        </m:ctrlPr>
                      </m:sSupPr>
                      <m:e>
                        <m:r>
                          <a:rPr lang="en-US" i="1"/>
                          <m:t>𝐼</m:t>
                        </m:r>
                      </m:e>
                      <m:sup>
                        <m:d>
                          <m:dPr>
                            <m:ctrlPr>
                              <a:rPr lang="en-US" i="1"/>
                            </m:ctrlPr>
                          </m:dPr>
                          <m:e>
                            <m:r>
                              <a:rPr lang="en-US" i="1"/>
                              <m:t>0</m:t>
                            </m:r>
                          </m:e>
                        </m:d>
                      </m:sup>
                    </m:sSup>
                    <m:r>
                      <a:rPr lang="en-US" i="1"/>
                      <m:t>)</m:t>
                    </m:r>
                  </m:oMath>
                </a14:m>
                <a:endParaRPr lang="en-US" dirty="0"/>
              </a:p>
              <a:p>
                <a:pPr hangingPunct="0"/>
                <a14:m>
                  <m:oMath xmlns:m="http://schemas.openxmlformats.org/officeDocument/2006/math">
                    <m:sSub>
                      <m:sSubPr>
                        <m:ctrlPr>
                          <a:rPr lang="en-US" i="1"/>
                        </m:ctrlPr>
                      </m:sSubPr>
                      <m:e>
                        <m:r>
                          <a:rPr lang="en-US" i="1"/>
                          <m:t>𝑠</m:t>
                        </m:r>
                      </m:e>
                      <m:sub>
                        <m:r>
                          <a:rPr lang="en-US" i="1"/>
                          <m:t>4</m:t>
                        </m:r>
                      </m:sub>
                    </m:sSub>
                    <m:r>
                      <a:rPr lang="en-US" i="1"/>
                      <m:t>= </m:t>
                    </m:r>
                    <m:nary>
                      <m:naryPr>
                        <m:chr m:val="∑"/>
                        <m:limLoc m:val="undOvr"/>
                        <m:ctrlPr>
                          <a:rPr lang="en-US" i="1"/>
                        </m:ctrlPr>
                      </m:naryPr>
                      <m:sub>
                        <m:r>
                          <a:rPr lang="en-US" i="1"/>
                          <m:t>𝑖</m:t>
                        </m:r>
                        <m:r>
                          <a:rPr lang="en-US" i="1"/>
                          <m:t>, </m:t>
                        </m:r>
                        <m:r>
                          <a:rPr lang="en-US" i="1"/>
                          <m:t>𝑗</m:t>
                        </m:r>
                        <m:r>
                          <a:rPr lang="en-US" i="1"/>
                          <m:t> </m:t>
                        </m:r>
                      </m:sub>
                      <m:sup/>
                      <m:e>
                        <m:r>
                          <a:rPr lang="en-US" i="1"/>
                          <m:t>(</m:t>
                        </m:r>
                        <m:r>
                          <a:rPr lang="en-US" i="1"/>
                          <m:t>𝐺𝑦</m:t>
                        </m:r>
                        <m:r>
                          <a:rPr lang="en-US" i="1"/>
                          <m:t>1+</m:t>
                        </m:r>
                        <m:r>
                          <a:rPr lang="en-US" i="1"/>
                          <m:t>𝐺𝑦</m:t>
                        </m:r>
                        <m:r>
                          <a:rPr lang="en-US" i="1"/>
                          <m:t>0)</m:t>
                        </m:r>
                      </m:e>
                    </m:nary>
                    <m:r>
                      <a:rPr lang="en-US" i="1"/>
                      <m:t>∗(</m:t>
                    </m:r>
                    <m:sSup>
                      <m:sSupPr>
                        <m:ctrlPr>
                          <a:rPr lang="en-US" i="1"/>
                        </m:ctrlPr>
                      </m:sSupPr>
                      <m:e>
                        <m:r>
                          <a:rPr lang="en-US" i="1"/>
                          <m:t>𝐼</m:t>
                        </m:r>
                      </m:e>
                      <m:sup>
                        <m:d>
                          <m:dPr>
                            <m:ctrlPr>
                              <a:rPr lang="en-US" i="1"/>
                            </m:ctrlPr>
                          </m:dPr>
                          <m:e>
                            <m:r>
                              <a:rPr lang="en-US" i="1"/>
                              <m:t>1</m:t>
                            </m:r>
                          </m:e>
                        </m:d>
                      </m:sup>
                    </m:sSup>
                    <m:r>
                      <a:rPr lang="en-US" i="1"/>
                      <m:t>− </m:t>
                    </m:r>
                    <m:sSup>
                      <m:sSupPr>
                        <m:ctrlPr>
                          <a:rPr lang="en-US" i="1"/>
                        </m:ctrlPr>
                      </m:sSupPr>
                      <m:e>
                        <m:r>
                          <a:rPr lang="en-US" i="1"/>
                          <m:t>𝐼</m:t>
                        </m:r>
                      </m:e>
                      <m:sup>
                        <m:d>
                          <m:dPr>
                            <m:ctrlPr>
                              <a:rPr lang="en-US" i="1"/>
                            </m:ctrlPr>
                          </m:dPr>
                          <m:e>
                            <m:r>
                              <a:rPr lang="en-US" i="1"/>
                              <m:t>0</m:t>
                            </m:r>
                          </m:e>
                        </m:d>
                      </m:sup>
                    </m:sSup>
                    <m:r>
                      <a:rPr lang="en-US" i="1"/>
                      <m:t>)</m:t>
                    </m:r>
                  </m:oMath>
                </a14:m>
                <a:endParaRPr lang="en-US" dirty="0"/>
              </a:p>
              <a:p>
                <a:pPr hangingPunct="0"/>
                <a14:m>
                  <m:oMath xmlns:m="http://schemas.openxmlformats.org/officeDocument/2006/math">
                    <m:sSub>
                      <m:sSubPr>
                        <m:ctrlPr>
                          <a:rPr lang="en-US" i="1"/>
                        </m:ctrlPr>
                      </m:sSubPr>
                      <m:e>
                        <m:sSub>
                          <m:sSubPr>
                            <m:ctrlPr>
                              <a:rPr lang="en-US" i="1"/>
                            </m:ctrlPr>
                          </m:sSubPr>
                          <m:e>
                            <m:r>
                              <a:rPr lang="en-US" i="1"/>
                              <m:t>𝑠</m:t>
                            </m:r>
                          </m:e>
                          <m:sub>
                            <m:r>
                              <a:rPr lang="en-US" i="1"/>
                              <m:t>5</m:t>
                            </m:r>
                          </m:sub>
                        </m:sSub>
                        <m:r>
                          <a:rPr lang="en-US" i="1"/>
                          <m:t>= </m:t>
                        </m:r>
                        <m:r>
                          <a:rPr lang="en-US" i="1"/>
                          <m:t>𝑠</m:t>
                        </m:r>
                      </m:e>
                      <m:sub>
                        <m:r>
                          <a:rPr lang="en-US" i="1"/>
                          <m:t>6</m:t>
                        </m:r>
                      </m:sub>
                    </m:sSub>
                    <m:r>
                      <a:rPr lang="en-US" i="1"/>
                      <m:t>= </m:t>
                    </m:r>
                    <m:nary>
                      <m:naryPr>
                        <m:chr m:val="∑"/>
                        <m:limLoc m:val="undOvr"/>
                        <m:ctrlPr>
                          <a:rPr lang="en-US" i="1"/>
                        </m:ctrlPr>
                      </m:naryPr>
                      <m:sub>
                        <m:r>
                          <a:rPr lang="en-US" i="1"/>
                          <m:t>𝑖</m:t>
                        </m:r>
                        <m:r>
                          <a:rPr lang="en-US" i="1"/>
                          <m:t>, </m:t>
                        </m:r>
                        <m:r>
                          <a:rPr lang="en-US" i="1"/>
                          <m:t>𝑗</m:t>
                        </m:r>
                        <m:r>
                          <a:rPr lang="en-US" i="1"/>
                          <m:t> </m:t>
                        </m:r>
                      </m:sub>
                      <m:sup/>
                      <m:e>
                        <m:r>
                          <a:rPr lang="en-US" i="1"/>
                          <m:t>(</m:t>
                        </m:r>
                        <m:r>
                          <a:rPr lang="en-US" i="1"/>
                          <m:t>𝐺𝑦</m:t>
                        </m:r>
                        <m:r>
                          <a:rPr lang="en-US" i="1"/>
                          <m:t>1+ </m:t>
                        </m:r>
                        <m:r>
                          <a:rPr lang="en-US" i="1"/>
                          <m:t>𝐺𝑦</m:t>
                        </m:r>
                        <m:r>
                          <a:rPr lang="en-US" i="1"/>
                          <m:t>0)</m:t>
                        </m:r>
                      </m:e>
                    </m:nary>
                    <m:r>
                      <a:rPr lang="en-US" i="1"/>
                      <m:t>∗(</m:t>
                    </m:r>
                    <m:r>
                      <a:rPr lang="en-US" i="1"/>
                      <m:t>𝐺𝑥</m:t>
                    </m:r>
                    <m:r>
                      <a:rPr lang="en-US" i="1"/>
                      <m:t>1+</m:t>
                    </m:r>
                    <m:r>
                      <a:rPr lang="en-US" i="1"/>
                      <m:t>𝐺𝑥</m:t>
                    </m:r>
                    <m:r>
                      <a:rPr lang="en-US" i="1"/>
                      <m:t>0)</m:t>
                    </m:r>
                  </m:oMath>
                </a14:m>
                <a:endParaRPr lang="en-US" dirty="0"/>
              </a:p>
              <a:p>
                <a:pPr hangingPunct="0"/>
                <a14:m>
                  <m:oMath xmlns:m="http://schemas.openxmlformats.org/officeDocument/2006/math">
                    <m:sSub>
                      <m:sSubPr>
                        <m:ctrlPr>
                          <a:rPr lang="en-US" i="1"/>
                        </m:ctrlPr>
                      </m:sSubPr>
                      <m:e>
                        <m:r>
                          <a:rPr lang="en-US" i="1"/>
                          <m:t>𝑣</m:t>
                        </m:r>
                      </m:e>
                      <m:sub>
                        <m:r>
                          <a:rPr lang="en-US" i="1"/>
                          <m:t>𝑥</m:t>
                        </m:r>
                      </m:sub>
                    </m:sSub>
                    <m:r>
                      <a:rPr lang="en-US" i="1"/>
                      <m:t>= −</m:t>
                    </m:r>
                    <m:f>
                      <m:fPr>
                        <m:ctrlPr>
                          <a:rPr lang="en-US" i="1"/>
                        </m:ctrlPr>
                      </m:fPr>
                      <m:num>
                        <m:sSub>
                          <m:sSubPr>
                            <m:ctrlPr>
                              <a:rPr lang="en-US" i="1"/>
                            </m:ctrlPr>
                          </m:sSubPr>
                          <m:e>
                            <m:r>
                              <a:rPr lang="en-US" i="1"/>
                              <m:t>𝑠</m:t>
                            </m:r>
                          </m:e>
                          <m:sub>
                            <m:r>
                              <a:rPr lang="en-US" i="1"/>
                              <m:t>3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i="1"/>
                            </m:ctrlPr>
                          </m:sSubPr>
                          <m:e>
                            <m:r>
                              <a:rPr lang="en-US" i="1"/>
                              <m:t>𝑠</m:t>
                            </m:r>
                          </m:e>
                          <m:sub>
                            <m:r>
                              <a:rPr lang="en-US" i="1"/>
                              <m:t>1</m:t>
                            </m:r>
                          </m:sub>
                        </m:sSub>
                      </m:den>
                    </m:f>
                  </m:oMath>
                </a14:m>
                <a:endParaRPr lang="en-US" dirty="0"/>
              </a:p>
              <a:p>
                <a:pPr hangingPunct="0"/>
                <a14:m>
                  <m:oMath xmlns:m="http://schemas.openxmlformats.org/officeDocument/2006/math">
                    <m:sSub>
                      <m:sSubPr>
                        <m:ctrlPr>
                          <a:rPr lang="en-US" i="1"/>
                        </m:ctrlPr>
                      </m:sSubPr>
                      <m:e>
                        <m:r>
                          <a:rPr lang="en-US" i="1"/>
                          <m:t>𝑣</m:t>
                        </m:r>
                      </m:e>
                      <m:sub>
                        <m:r>
                          <a:rPr lang="en-US" i="1"/>
                          <m:t>𝑦</m:t>
                        </m:r>
                      </m:sub>
                    </m:sSub>
                    <m:r>
                      <a:rPr lang="en-US" i="1"/>
                      <m:t>= −</m:t>
                    </m:r>
                    <m:f>
                      <m:fPr>
                        <m:ctrlPr>
                          <a:rPr lang="en-US" i="1"/>
                        </m:ctrlPr>
                      </m:fPr>
                      <m:num>
                        <m:sSub>
                          <m:sSubPr>
                            <m:ctrlPr>
                              <a:rPr lang="en-US" i="1"/>
                            </m:ctrlPr>
                          </m:sSubPr>
                          <m:e>
                            <m:r>
                              <a:rPr lang="en-US" i="1"/>
                              <m:t>(</m:t>
                            </m:r>
                            <m:r>
                              <a:rPr lang="en-US" i="1"/>
                              <m:t>𝑠</m:t>
                            </m:r>
                          </m:e>
                          <m:sub>
                            <m:r>
                              <a:rPr lang="en-US" i="1"/>
                              <m:t>4</m:t>
                            </m:r>
                          </m:sub>
                        </m:sSub>
                        <m:r>
                          <a:rPr lang="en-US" i="1"/>
                          <m:t>−</m:t>
                        </m:r>
                        <m:sSub>
                          <m:sSubPr>
                            <m:ctrlPr>
                              <a:rPr lang="en-US" i="1"/>
                            </m:ctrlPr>
                          </m:sSubPr>
                          <m:e>
                            <m:r>
                              <a:rPr lang="en-US" i="1"/>
                              <m:t>𝑣</m:t>
                            </m:r>
                          </m:e>
                          <m:sub>
                            <m:r>
                              <a:rPr lang="en-US" i="1"/>
                              <m:t>𝑥</m:t>
                            </m:r>
                          </m:sub>
                        </m:sSub>
                        <m:r>
                          <a:rPr lang="en-US" i="1"/>
                          <m:t>∗</m:t>
                        </m:r>
                        <m:sSub>
                          <m:sSubPr>
                            <m:ctrlPr>
                              <a:rPr lang="en-US" i="1"/>
                            </m:ctrlPr>
                          </m:sSubPr>
                          <m:e>
                            <m:r>
                              <a:rPr lang="en-US" i="1"/>
                              <m:t>𝑠</m:t>
                            </m:r>
                          </m:e>
                          <m:sub>
                            <m:r>
                              <a:rPr lang="en-US" i="1"/>
                              <m:t>6</m:t>
                            </m:r>
                          </m:sub>
                        </m:sSub>
                        <m:r>
                          <a:rPr lang="en-US" i="1"/>
                          <m:t>/2) </m:t>
                        </m:r>
                      </m:num>
                      <m:den>
                        <m:sSub>
                          <m:sSubPr>
                            <m:ctrlPr>
                              <a:rPr lang="en-US" i="1"/>
                            </m:ctrlPr>
                          </m:sSubPr>
                          <m:e>
                            <m:r>
                              <a:rPr lang="en-US" i="1"/>
                              <m:t>𝑠</m:t>
                            </m:r>
                          </m:e>
                          <m:sub>
                            <m:r>
                              <a:rPr lang="en-US" i="1"/>
                              <m:t>2</m:t>
                            </m:r>
                          </m:sub>
                        </m:sSub>
                      </m:den>
                    </m:f>
                  </m:oMath>
                </a14:m>
                <a:endParaRPr lang="en-US" dirty="0"/>
              </a:p>
              <a:p>
                <a:pPr marL="328612" indent="-285750"/>
                <a:endParaRPr lang="en-US" dirty="0" smtClean="0"/>
              </a:p>
              <a:p>
                <a:pPr marL="328612" indent="-285750"/>
                <a:r>
                  <a:rPr lang="en-US" dirty="0" err="1"/>
                  <a:t>vx</a:t>
                </a:r>
                <a:r>
                  <a:rPr lang="en-US" dirty="0"/>
                  <a:t> is computed independent of </a:t>
                </a:r>
                <a:r>
                  <a:rPr lang="en-US" dirty="0" err="1"/>
                  <a:t>vy</a:t>
                </a:r>
                <a:r>
                  <a:rPr lang="en-US" dirty="0"/>
                  <a:t> </a:t>
                </a:r>
                <a:r>
                  <a:rPr lang="en-US" dirty="0" smtClean="0"/>
                  <a:t>first (i.e. assuming </a:t>
                </a:r>
                <a:r>
                  <a:rPr lang="en-US" dirty="0" err="1" smtClean="0"/>
                  <a:t>vy</a:t>
                </a:r>
                <a:r>
                  <a:rPr lang="en-US" dirty="0" smtClean="0"/>
                  <a:t> to be zero)</a:t>
                </a:r>
                <a:endParaRPr lang="en-US" dirty="0"/>
              </a:p>
              <a:p>
                <a:pPr marL="328612" indent="-285750"/>
                <a:r>
                  <a:rPr lang="en-US" dirty="0" err="1"/>
                  <a:t>vy</a:t>
                </a:r>
                <a:r>
                  <a:rPr lang="en-US" dirty="0"/>
                  <a:t> is computed using the computed </a:t>
                </a:r>
                <a:r>
                  <a:rPr lang="en-US" dirty="0" err="1"/>
                  <a:t>vx</a:t>
                </a:r>
                <a:r>
                  <a:rPr lang="en-US" dirty="0"/>
                  <a:t> </a:t>
                </a:r>
                <a:r>
                  <a:rPr lang="en-US" dirty="0" smtClean="0"/>
                  <a:t>estimate</a:t>
                </a:r>
              </a:p>
              <a:p>
                <a:pPr marL="328612" indent="-285750"/>
                <a:r>
                  <a:rPr lang="en-US" dirty="0" smtClean="0"/>
                  <a:t>Division is implemented by right shifting using only the MSB position of denominator</a:t>
                </a:r>
                <a:endParaRPr lang="en-US" dirty="0"/>
              </a:p>
            </p:txBody>
          </p:sp>
        </mc:Choice>
        <mc:Fallback>
          <p:sp>
            <p:nvSpPr>
              <p:cNvPr id="2" name="Content Placeholder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102408"/>
                <a:ext cx="8229600" cy="5023758"/>
              </a:xfrm>
              <a:blipFill rotWithShape="0">
                <a:blip r:embed="rId2"/>
                <a:stretch>
                  <a:fillRect l="-444" t="-728" b="-1444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Current optical flow computation in BDOF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29049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Content Placeholder 1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136592"/>
                <a:ext cx="8229600" cy="4989574"/>
              </a:xfrm>
            </p:spPr>
            <p:txBody>
              <a:bodyPr/>
              <a:lstStyle/>
              <a:p>
                <a:r>
                  <a:rPr lang="en-US" dirty="0" smtClean="0"/>
                  <a:t>Refine the estimates of </a:t>
                </a:r>
                <a:r>
                  <a:rPr lang="en-US" dirty="0" err="1" smtClean="0"/>
                  <a:t>vx</a:t>
                </a:r>
                <a:r>
                  <a:rPr lang="en-US" dirty="0" smtClean="0"/>
                  <a:t> and </a:t>
                </a:r>
                <a:r>
                  <a:rPr lang="en-US" dirty="0" err="1" smtClean="0"/>
                  <a:t>vy</a:t>
                </a:r>
                <a:r>
                  <a:rPr lang="en-US" dirty="0" smtClean="0"/>
                  <a:t> through an additional iteration that uses the latest available estimates of </a:t>
                </a:r>
                <a:r>
                  <a:rPr lang="en-US" dirty="0" err="1" smtClean="0"/>
                  <a:t>vx</a:t>
                </a:r>
                <a:r>
                  <a:rPr lang="en-US" dirty="0" smtClean="0"/>
                  <a:t> and </a:t>
                </a:r>
                <a:r>
                  <a:rPr lang="en-US" dirty="0" err="1" smtClean="0"/>
                  <a:t>vy</a:t>
                </a:r>
                <a:endParaRPr lang="en-US" dirty="0" smtClean="0"/>
              </a:p>
              <a:p>
                <a:endParaRPr lang="en-US" dirty="0"/>
              </a:p>
              <a:p>
                <a:pPr lvl="1" hangingPunct="0"/>
                <a14:m>
                  <m:oMath xmlns:m="http://schemas.openxmlformats.org/officeDocument/2006/math">
                    <m:sSub>
                      <m:sSubPr>
                        <m:ctrlPr>
                          <a:rPr lang="en-US" i="1"/>
                        </m:ctrlPr>
                      </m:sSubPr>
                      <m:e>
                        <m:r>
                          <a:rPr lang="en-US" i="1"/>
                          <m:t>𝑣</m:t>
                        </m:r>
                      </m:e>
                      <m:sub>
                        <m:r>
                          <a:rPr lang="en-US" i="1"/>
                          <m:t>𝑥</m:t>
                        </m:r>
                      </m:sub>
                    </m:sSub>
                    <m:r>
                      <a:rPr lang="en-US" i="1"/>
                      <m:t>′= −</m:t>
                    </m:r>
                    <m:f>
                      <m:fPr>
                        <m:ctrlPr>
                          <a:rPr lang="en-US" i="1"/>
                        </m:ctrlPr>
                      </m:fPr>
                      <m:num>
                        <m:sSub>
                          <m:sSubPr>
                            <m:ctrlPr>
                              <a:rPr lang="en-US" i="1"/>
                            </m:ctrlPr>
                          </m:sSubPr>
                          <m:e>
                            <m:r>
                              <a:rPr lang="en-US" i="1"/>
                              <m:t>(</m:t>
                            </m:r>
                            <m:r>
                              <a:rPr lang="en-US" i="1"/>
                              <m:t>𝑠</m:t>
                            </m:r>
                          </m:e>
                          <m:sub>
                            <m:r>
                              <a:rPr lang="en-US" i="1"/>
                              <m:t>3</m:t>
                            </m:r>
                          </m:sub>
                        </m:sSub>
                        <m:r>
                          <a:rPr lang="en-US" i="1"/>
                          <m:t>−</m:t>
                        </m:r>
                        <m:sSub>
                          <m:sSubPr>
                            <m:ctrlPr>
                              <a:rPr lang="en-US" i="1"/>
                            </m:ctrlPr>
                          </m:sSubPr>
                          <m:e>
                            <m:r>
                              <a:rPr lang="en-US" i="1"/>
                              <m:t>𝑣</m:t>
                            </m:r>
                          </m:e>
                          <m:sub>
                            <m:r>
                              <a:rPr lang="en-US" i="1"/>
                              <m:t>𝑦</m:t>
                            </m:r>
                          </m:sub>
                        </m:sSub>
                        <m:r>
                          <a:rPr lang="en-US" i="1"/>
                          <m:t>∗</m:t>
                        </m:r>
                        <m:sSub>
                          <m:sSubPr>
                            <m:ctrlPr>
                              <a:rPr lang="en-US" i="1"/>
                            </m:ctrlPr>
                          </m:sSubPr>
                          <m:e>
                            <m:r>
                              <a:rPr lang="en-US" i="1"/>
                              <m:t>𝑠</m:t>
                            </m:r>
                          </m:e>
                          <m:sub>
                            <m:r>
                              <a:rPr lang="en-US" i="1"/>
                              <m:t>5</m:t>
                            </m:r>
                          </m:sub>
                        </m:sSub>
                        <m:r>
                          <a:rPr lang="en-US" i="1"/>
                          <m:t>/2) </m:t>
                        </m:r>
                      </m:num>
                      <m:den>
                        <m:sSub>
                          <m:sSubPr>
                            <m:ctrlPr>
                              <a:rPr lang="en-US" i="1"/>
                            </m:ctrlPr>
                          </m:sSubPr>
                          <m:e>
                            <m:r>
                              <a:rPr lang="en-US" i="1"/>
                              <m:t>𝑠</m:t>
                            </m:r>
                          </m:e>
                          <m:sub>
                            <m:r>
                              <a:rPr lang="en-US" i="1"/>
                              <m:t>1</m:t>
                            </m:r>
                          </m:sub>
                        </m:sSub>
                      </m:den>
                    </m:f>
                  </m:oMath>
                </a14:m>
                <a:endParaRPr lang="en-US" dirty="0"/>
              </a:p>
              <a:p>
                <a:pPr lvl="1" hangingPunct="0"/>
                <a14:m>
                  <m:oMath xmlns:m="http://schemas.openxmlformats.org/officeDocument/2006/math">
                    <m:sSub>
                      <m:sSubPr>
                        <m:ctrlPr>
                          <a:rPr lang="en-US" i="1"/>
                        </m:ctrlPr>
                      </m:sSubPr>
                      <m:e>
                        <m:r>
                          <a:rPr lang="en-US" i="1"/>
                          <m:t>𝑣</m:t>
                        </m:r>
                      </m:e>
                      <m:sub>
                        <m:r>
                          <a:rPr lang="en-US" i="1"/>
                          <m:t>𝑦</m:t>
                        </m:r>
                      </m:sub>
                    </m:sSub>
                    <m:r>
                      <a:rPr lang="en-US" i="1"/>
                      <m:t>′= −</m:t>
                    </m:r>
                    <m:f>
                      <m:fPr>
                        <m:ctrlPr>
                          <a:rPr lang="en-US" i="1"/>
                        </m:ctrlPr>
                      </m:fPr>
                      <m:num>
                        <m:sSub>
                          <m:sSubPr>
                            <m:ctrlPr>
                              <a:rPr lang="en-US" i="1"/>
                            </m:ctrlPr>
                          </m:sSubPr>
                          <m:e>
                            <m:r>
                              <a:rPr lang="en-US" i="1"/>
                              <m:t>(</m:t>
                            </m:r>
                            <m:r>
                              <a:rPr lang="en-US" i="1"/>
                              <m:t>𝑠</m:t>
                            </m:r>
                          </m:e>
                          <m:sub>
                            <m:r>
                              <a:rPr lang="en-US" i="1"/>
                              <m:t>4</m:t>
                            </m:r>
                          </m:sub>
                        </m:sSub>
                        <m:r>
                          <a:rPr lang="en-US" i="1"/>
                          <m:t>−</m:t>
                        </m:r>
                        <m:sSub>
                          <m:sSubPr>
                            <m:ctrlPr>
                              <a:rPr lang="en-US" i="1"/>
                            </m:ctrlPr>
                          </m:sSubPr>
                          <m:e>
                            <m:r>
                              <a:rPr lang="en-US" i="1"/>
                              <m:t>𝑣</m:t>
                            </m:r>
                          </m:e>
                          <m:sub>
                            <m:r>
                              <a:rPr lang="en-US" i="1"/>
                              <m:t>𝑥</m:t>
                            </m:r>
                          </m:sub>
                        </m:sSub>
                        <m:r>
                          <a:rPr lang="en-US" i="1"/>
                          <m:t>′∗</m:t>
                        </m:r>
                        <m:sSub>
                          <m:sSubPr>
                            <m:ctrlPr>
                              <a:rPr lang="en-US" i="1"/>
                            </m:ctrlPr>
                          </m:sSubPr>
                          <m:e>
                            <m:r>
                              <a:rPr lang="en-US" i="1"/>
                              <m:t>𝑠</m:t>
                            </m:r>
                          </m:e>
                          <m:sub>
                            <m:r>
                              <a:rPr lang="en-US" i="1"/>
                              <m:t>6</m:t>
                            </m:r>
                          </m:sub>
                        </m:sSub>
                        <m:r>
                          <a:rPr lang="en-US" i="1"/>
                          <m:t>/2) </m:t>
                        </m:r>
                      </m:num>
                      <m:den>
                        <m:sSub>
                          <m:sSubPr>
                            <m:ctrlPr>
                              <a:rPr lang="en-US" i="1"/>
                            </m:ctrlPr>
                          </m:sSubPr>
                          <m:e>
                            <m:r>
                              <a:rPr lang="en-US" i="1"/>
                              <m:t>𝑠</m:t>
                            </m:r>
                          </m:e>
                          <m:sub>
                            <m:r>
                              <a:rPr lang="en-US" i="1"/>
                              <m:t>2</m:t>
                            </m:r>
                          </m:sub>
                        </m:sSub>
                      </m:den>
                    </m:f>
                  </m:oMath>
                </a14:m>
                <a:endParaRPr lang="en-US" dirty="0" smtClean="0"/>
              </a:p>
              <a:p>
                <a:pPr lvl="1" hangingPunct="0"/>
                <a:endParaRPr lang="en-US" dirty="0"/>
              </a:p>
              <a:p>
                <a:pPr lvl="1" hangingPunct="0"/>
                <a:r>
                  <a:rPr lang="en-US" dirty="0" smtClean="0"/>
                  <a:t>Divisions continue to be using only the MSB position of denominator to keep the complexity low</a:t>
                </a:r>
              </a:p>
              <a:p>
                <a:pPr lvl="1" hangingPunct="0"/>
                <a:endParaRPr lang="en-US" dirty="0"/>
              </a:p>
              <a:p>
                <a:pPr hangingPunct="0"/>
                <a:r>
                  <a:rPr lang="en-US" dirty="0" smtClean="0"/>
                  <a:t>For an 8x8 sub-block, complexity increase for </a:t>
                </a:r>
                <a:r>
                  <a:rPr lang="en-US" dirty="0" err="1" smtClean="0"/>
                  <a:t>vx</a:t>
                </a:r>
                <a:r>
                  <a:rPr lang="en-US" dirty="0" smtClean="0"/>
                  <a:t> and </a:t>
                </a:r>
                <a:r>
                  <a:rPr lang="en-US" dirty="0" err="1" smtClean="0"/>
                  <a:t>vy</a:t>
                </a:r>
                <a:r>
                  <a:rPr lang="en-US" dirty="0" smtClean="0"/>
                  <a:t> estimation is only:</a:t>
                </a:r>
              </a:p>
              <a:p>
                <a:pPr lvl="1" hangingPunct="0"/>
                <a:r>
                  <a:rPr lang="en-US" dirty="0"/>
                  <a:t>8 multiplications (over the 508 multiplications required earlier)</a:t>
                </a:r>
              </a:p>
              <a:p>
                <a:pPr lvl="1" hangingPunct="0"/>
                <a:r>
                  <a:rPr lang="en-US" dirty="0"/>
                  <a:t>8 subtractions (over the 556 additions/subtractions required earlier)</a:t>
                </a:r>
              </a:p>
              <a:p>
                <a:pPr lvl="1"/>
                <a:r>
                  <a:rPr lang="en-US" dirty="0"/>
                  <a:t>16 shifts (over the 12 shifts required earlier)</a:t>
                </a:r>
              </a:p>
              <a:p>
                <a:endParaRPr lang="en-US" dirty="0" smtClean="0"/>
              </a:p>
              <a:p>
                <a:endParaRPr lang="en-US" dirty="0"/>
              </a:p>
            </p:txBody>
          </p:sp>
        </mc:Choice>
        <mc:Fallback>
          <p:sp>
            <p:nvSpPr>
              <p:cNvPr id="2" name="Content Placeholder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136592"/>
                <a:ext cx="8229600" cy="4989574"/>
              </a:xfrm>
              <a:blipFill rotWithShape="0">
                <a:blip r:embed="rId2"/>
                <a:stretch>
                  <a:fillRect l="-444" t="-61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Proposed Solution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69499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85804" y="1204957"/>
            <a:ext cx="8229600" cy="4946845"/>
          </a:xfrm>
        </p:spPr>
        <p:txBody>
          <a:bodyPr/>
          <a:lstStyle/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r>
              <a:rPr lang="en-US" dirty="0" smtClean="0"/>
              <a:t>Consistent BDRATE gain in all classes with increased gain at the lower resolutions (as BDOF gains at the lower resolutions are higher)</a:t>
            </a:r>
          </a:p>
          <a:p>
            <a:r>
              <a:rPr lang="en-US" dirty="0" smtClean="0"/>
              <a:t>No significant increase in </a:t>
            </a:r>
            <a:r>
              <a:rPr lang="en-US" dirty="0" err="1" smtClean="0"/>
              <a:t>EncT</a:t>
            </a:r>
            <a:r>
              <a:rPr lang="en-US" dirty="0" smtClean="0"/>
              <a:t>/</a:t>
            </a:r>
            <a:r>
              <a:rPr lang="en-US" dirty="0" err="1" smtClean="0"/>
              <a:t>DecT</a:t>
            </a:r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Results</a:t>
            </a:r>
            <a:endParaRPr lang="en-US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" name="Rectangle 22"/>
          <p:cNvSpPr>
            <a:spLocks noChangeArrowheads="1"/>
          </p:cNvSpPr>
          <p:nvPr/>
        </p:nvSpPr>
        <p:spPr bwMode="auto">
          <a:xfrm>
            <a:off x="0" y="23939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09786181"/>
              </p:ext>
            </p:extLst>
          </p:nvPr>
        </p:nvGraphicFramePr>
        <p:xfrm>
          <a:off x="1504059" y="1667557"/>
          <a:ext cx="5717137" cy="31164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21" name="Worksheet" r:id="rId3" imgW="3779224" imgH="2092929" progId="Excel.Sheet.12">
                  <p:embed/>
                </p:oleObj>
              </mc:Choice>
              <mc:Fallback>
                <p:oleObj name="Worksheet" r:id="rId3" imgW="3779224" imgH="2092929" progId="Excel.Sheet.12">
                  <p:embed/>
                  <p:pic>
                    <p:nvPicPr>
                      <p:cNvPr id="0" name="Object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04059" y="1667557"/>
                        <a:ext cx="5717137" cy="311648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271845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202724"/>
            <a:ext cx="8229600" cy="5082746"/>
          </a:xfrm>
        </p:spPr>
        <p:txBody>
          <a:bodyPr/>
          <a:lstStyle/>
          <a:p>
            <a:r>
              <a:rPr lang="en-US" dirty="0" smtClean="0"/>
              <a:t>The proposed refinement of the optical flow estimates re-uses the already computed terms to improve the optical flow estimates further</a:t>
            </a:r>
          </a:p>
          <a:p>
            <a:pPr lvl="1"/>
            <a:r>
              <a:rPr lang="en-US" dirty="0" smtClean="0"/>
              <a:t>Negligible increase in complexity with the additional iteration</a:t>
            </a:r>
          </a:p>
          <a:p>
            <a:pPr lvl="1"/>
            <a:endParaRPr lang="en-US" dirty="0"/>
          </a:p>
          <a:p>
            <a:r>
              <a:rPr lang="en-US" dirty="0" smtClean="0"/>
              <a:t>Improved optical flow estimates provide consistent BDRATE gain across all classes</a:t>
            </a:r>
          </a:p>
          <a:p>
            <a:pPr lvl="1"/>
            <a:r>
              <a:rPr lang="en-US" dirty="0" smtClean="0"/>
              <a:t>0.04% average luma BDRATE gain across all classes</a:t>
            </a:r>
          </a:p>
          <a:p>
            <a:pPr marL="342900" lvl="1" indent="0">
              <a:buNone/>
            </a:pPr>
            <a:endParaRPr lang="en-US" dirty="0"/>
          </a:p>
          <a:p>
            <a:r>
              <a:rPr lang="en-US" dirty="0" smtClean="0"/>
              <a:t>It is requested that the proposed improvement be considered for adoption into the next VTM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49218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2910" y="2669058"/>
            <a:ext cx="7772400" cy="831381"/>
          </a:xfrm>
        </p:spPr>
        <p:txBody>
          <a:bodyPr>
            <a:normAutofit/>
          </a:bodyPr>
          <a:lstStyle/>
          <a:p>
            <a:pPr algn="ctr"/>
            <a:r>
              <a:rPr lang="en-US" dirty="0" smtClean="0"/>
              <a:t>Thanks to </a:t>
            </a:r>
            <a:r>
              <a:rPr lang="en-US" dirty="0" smtClean="0"/>
              <a:t>Qualcomm </a:t>
            </a:r>
            <a:r>
              <a:rPr lang="en-US" dirty="0" smtClean="0"/>
              <a:t>for Cross-checking!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7626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Ittiam Template">
  <a:themeElements>
    <a:clrScheme name="Ittiam">
      <a:dk1>
        <a:srgbClr val="FFFFFF"/>
      </a:dk1>
      <a:lt1>
        <a:sysClr val="window" lastClr="FFFFFF"/>
      </a:lt1>
      <a:dk2>
        <a:srgbClr val="1F497D"/>
      </a:dk2>
      <a:lt2>
        <a:srgbClr val="EEECE1"/>
      </a:lt2>
      <a:accent1>
        <a:srgbClr val="C93D2E"/>
      </a:accent1>
      <a:accent2>
        <a:srgbClr val="FFFFFF"/>
      </a:accent2>
      <a:accent3>
        <a:srgbClr val="6F6F6F"/>
      </a:accent3>
      <a:accent4>
        <a:srgbClr val="8064A2"/>
      </a:accent4>
      <a:accent5>
        <a:srgbClr val="4BACC6"/>
      </a:accent5>
      <a:accent6>
        <a:srgbClr val="F79646"/>
      </a:accent6>
      <a:hlink>
        <a:srgbClr val="C93D2E"/>
      </a:hlink>
      <a:folHlink>
        <a:srgbClr val="C93D2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ttiam Template.potx [Read-Only]" id="{97DD4C3A-B432-499C-84B5-4DD1A841A171}" vid="{C3CAFF14-7E63-4A6A-97AE-6A280AB38872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Ittiam-Huawei-FVC-M2-DMVR-improvement-proposal</Template>
  <TotalTime>19582</TotalTime>
  <Words>160</Words>
  <Application>Microsoft Office PowerPoint</Application>
  <PresentationFormat>On-screen Show (4:3)</PresentationFormat>
  <Paragraphs>64</Paragraphs>
  <Slides>6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Calibri</vt:lpstr>
      <vt:lpstr>Wingdings</vt:lpstr>
      <vt:lpstr>Ittiam Template</vt:lpstr>
      <vt:lpstr>Microsoft Excel Worksheet</vt:lpstr>
      <vt:lpstr>JVET-O0508 Non-CE9: Refinement of optical flow estimates in BDOF</vt:lpstr>
      <vt:lpstr> Current optical flow computation in BDOF</vt:lpstr>
      <vt:lpstr>Proposed Solution</vt:lpstr>
      <vt:lpstr>Results</vt:lpstr>
      <vt:lpstr>Conclusions</vt:lpstr>
      <vt:lpstr>Thanks to Qualcomm for Cross-checking! 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2-Stage Design for DMVR/PMMVD</dc:title>
  <dc:creator>Sriram Sethuraman</dc:creator>
  <cp:lastModifiedBy>Sriram Sethuraman</cp:lastModifiedBy>
  <cp:revision>232</cp:revision>
  <dcterms:created xsi:type="dcterms:W3CDTF">2018-06-26T03:17:57Z</dcterms:created>
  <dcterms:modified xsi:type="dcterms:W3CDTF">2019-07-03T17:28:27Z</dcterms:modified>
</cp:coreProperties>
</file>