
<file path=[Content_Types].xml><?xml version="1.0" encoding="utf-8"?>
<Types xmlns="http://schemas.openxmlformats.org/package/2006/content-types">
  <Default Extension="png" ContentType="image/png"/>
  <Default Extension="xlsm" ContentType="application/vnd.ms-excel.sheet.macroEnabled.12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326" r:id="rId3"/>
    <p:sldId id="327" r:id="rId4"/>
    <p:sldId id="325" r:id="rId5"/>
    <p:sldId id="328" r:id="rId6"/>
    <p:sldId id="329" r:id="rId7"/>
    <p:sldId id="330" r:id="rId8"/>
    <p:sldId id="332" r:id="rId9"/>
    <p:sldId id="331" r:id="rId10"/>
    <p:sldId id="293" r:id="rId11"/>
    <p:sldId id="281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3D2E"/>
    <a:srgbClr val="000000"/>
    <a:srgbClr val="FFE3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4" d="100"/>
          <a:sy n="84" d="100"/>
        </p:scale>
        <p:origin x="473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DA151-B0D9-4B2D-A86B-A88511C6F0B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2479DA-1B4D-44CF-9387-17ECC7723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581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2479DA-1B4D-44CF-9387-17ECC772346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490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57188"/>
            <a:ext cx="2101850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1" y="357190"/>
            <a:ext cx="2119313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6" y="357190"/>
            <a:ext cx="2125663" cy="14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4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1" y="357188"/>
            <a:ext cx="2111375" cy="140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 descr="IttiamLogo_2479X820TransparentBackground (1)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601913"/>
            <a:ext cx="22860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630625"/>
            <a:ext cx="9144000" cy="941385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672018"/>
            <a:ext cx="6400800" cy="757246"/>
          </a:xfrm>
        </p:spPr>
        <p:txBody>
          <a:bodyPr>
            <a:normAutofit/>
          </a:bodyPr>
          <a:lstStyle>
            <a:lvl1pPr marL="0" indent="0" algn="ctr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1" y="6492877"/>
            <a:ext cx="928688" cy="365125"/>
          </a:xfrm>
        </p:spPr>
        <p:txBody>
          <a:bodyPr/>
          <a:lstStyle>
            <a:lvl1pPr>
              <a:defRPr/>
            </a:lvl1pPr>
          </a:lstStyle>
          <a:p>
            <a:fld id="{851D17D6-13B7-4A8D-88B0-007964A1A4CB}" type="datetime1">
              <a:rPr lang="en-US" smtClean="0"/>
              <a:t>7/1/2019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Clr>
                <a:schemeClr val="bg1"/>
              </a:buClr>
              <a:buFont typeface="Calibri" pitchFamily="34" charset="0"/>
              <a:buChar char="©"/>
              <a:defRPr sz="825" dirty="0" smtClean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1014" y="6492877"/>
            <a:ext cx="1042987" cy="365125"/>
          </a:xfrm>
        </p:spPr>
        <p:txBody>
          <a:bodyPr/>
          <a:lstStyle>
            <a:lvl1pPr>
              <a:defRPr sz="825"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113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85775" y="-142875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8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2100" dirty="0" smtClean="0">
                <a:ea typeface="+mj-ea"/>
              </a:rPr>
              <a:t>Click to edit Master title style</a:t>
            </a:r>
            <a:endParaRPr lang="en-IN" sz="2100" dirty="0" smtClean="0">
              <a:ea typeface="+mj-ea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048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327025"/>
            <a:ext cx="952500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ooter Placeholder 4"/>
          <p:cNvSpPr txBox="1">
            <a:spLocks/>
          </p:cNvSpPr>
          <p:nvPr/>
        </p:nvSpPr>
        <p:spPr>
          <a:xfrm>
            <a:off x="0" y="6500815"/>
            <a:ext cx="91440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Font typeface="Calibri" pitchFamily="34" charset="0"/>
              <a:buChar char="©"/>
              <a:defRPr/>
            </a:pPr>
            <a:r>
              <a:rPr lang="en-IN" sz="900" dirty="0" smtClean="0">
                <a:latin typeface="+mn-lt"/>
                <a:cs typeface="+mn-cs"/>
              </a:rPr>
              <a:t>Copyright 2015 Ittiam Systems | Ittiam Proprietary | www.ittiam.com </a:t>
            </a:r>
          </a:p>
        </p:txBody>
      </p:sp>
      <p:sp>
        <p:nvSpPr>
          <p:cNvPr id="6" name="Slide Number Placeholder 5"/>
          <p:cNvSpPr txBox="1">
            <a:spLocks/>
          </p:cNvSpPr>
          <p:nvPr/>
        </p:nvSpPr>
        <p:spPr>
          <a:xfrm>
            <a:off x="7429500" y="6500815"/>
            <a:ext cx="12573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fld id="{C7EE8E95-70E5-46A4-AB57-4DEB5278868D}" type="slidenum">
              <a:rPr lang="en-IN" altLang="en-US" sz="900">
                <a:solidFill>
                  <a:srgbClr val="6F6F6F"/>
                </a:solidFill>
              </a:rPr>
              <a:pPr algn="r"/>
              <a:t>‹#›</a:t>
            </a:fld>
            <a:endParaRPr lang="en-IN" altLang="en-US" sz="900" dirty="0">
              <a:solidFill>
                <a:srgbClr val="6F6F6F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>
            <a:normAutofit/>
          </a:bodyPr>
          <a:lstStyle>
            <a:lvl1pPr>
              <a:defRPr sz="21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>
            <a:lvl1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81966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C93D2E"/>
              </a:buClr>
              <a:buFont typeface="Wingdings" pitchFamily="2" charset="2"/>
              <a:buChar char="§"/>
              <a:defRPr sz="18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93D2E"/>
              </a:buClr>
              <a:buFont typeface="Wingdings" pitchFamily="2" charset="2"/>
              <a:buChar char="§"/>
              <a:defRPr sz="165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93D2E"/>
              </a:buClr>
              <a:buFont typeface="Wingdings" pitchFamily="2" charset="2"/>
              <a:buChar char="§"/>
              <a:defRPr sz="15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93D2E"/>
              </a:buClr>
              <a:buFont typeface="Wingdings" pitchFamily="2" charset="2"/>
              <a:buChar char="§"/>
              <a:defRPr sz="1350" b="0">
                <a:solidFill>
                  <a:srgbClr val="6F6F6F"/>
                </a:solidFill>
              </a:defRPr>
            </a:lvl4pPr>
            <a:lvl5pPr>
              <a:buClr>
                <a:srgbClr val="C93D2E"/>
              </a:buClr>
              <a:buFont typeface="Wingdings" pitchFamily="2" charset="2"/>
              <a:buChar char="§"/>
              <a:defRPr sz="1200" b="0"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FA0CF0-A320-4423-81CD-58AE6F94CE0C}" type="datetime1">
              <a:rPr lang="en-US" smtClean="0"/>
              <a:t>7/1/2019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29500" y="6356352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479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14375" y="3429000"/>
            <a:ext cx="7143750" cy="460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2786060"/>
            <a:ext cx="7772400" cy="714379"/>
          </a:xfrm>
        </p:spPr>
        <p:txBody>
          <a:bodyPr anchor="t">
            <a:normAutofit/>
          </a:bodyPr>
          <a:lstStyle>
            <a:lvl1pPr algn="l">
              <a:defRPr sz="2100" b="1" cap="none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7252" y="3643314"/>
            <a:ext cx="7772400" cy="357190"/>
          </a:xfrm>
        </p:spPr>
        <p:txBody>
          <a:bodyPr anchor="b">
            <a:noAutofit/>
          </a:bodyPr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0" y="6492877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6322C73F-1C13-494F-A104-3D372CA0782A}" type="datetime1">
              <a:rPr lang="en-US" smtClean="0"/>
              <a:t>7/1/2019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defRPr dirty="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92877"/>
            <a:ext cx="2590800" cy="365125"/>
          </a:xfrm>
        </p:spPr>
        <p:txBody>
          <a:bodyPr/>
          <a:lstStyle>
            <a:lvl1pPr>
              <a:defRPr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729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IttiamLogo_2479X820TransparentBackground (1)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>
            <a:normAutofit/>
          </a:bodyPr>
          <a:lstStyle>
            <a:lvl1pPr>
              <a:defRPr sz="21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buNone/>
              <a:defRPr sz="2100" baseline="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76804" y="1617681"/>
            <a:ext cx="4038600" cy="4525963"/>
          </a:xfrm>
        </p:spPr>
        <p:txBody>
          <a:bodyPr/>
          <a:lstStyle>
            <a:lvl1pPr>
              <a:buNone/>
              <a:defRPr sz="2100" baseline="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999644B7-A591-46CB-8A0C-A20811AEDACA}" type="datetime1">
              <a:rPr lang="en-US" smtClean="0"/>
              <a:t>7/1/2019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defRPr dirty="0"/>
            </a:lvl1pPr>
          </a:lstStyle>
          <a:p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467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8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rgbClr val="6F6F6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rgbClr val="6F6F6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buClr>
                <a:schemeClr val="accent1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</a:defRPr>
            </a:lvl1pPr>
            <a:lvl2pPr>
              <a:buClr>
                <a:schemeClr val="accent1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</a:defRPr>
            </a:lvl2pPr>
            <a:lvl3pPr>
              <a:buClr>
                <a:schemeClr val="accent1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</a:defRPr>
            </a:lvl3pPr>
            <a:lvl4pPr>
              <a:buClr>
                <a:schemeClr val="accent1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4pPr>
            <a:lvl5pPr>
              <a:buClr>
                <a:schemeClr val="accent1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15" name="Content Placeholder 5"/>
          <p:cNvSpPr>
            <a:spLocks noGrp="1"/>
          </p:cNvSpPr>
          <p:nvPr>
            <p:ph sz="quarter" idx="13"/>
          </p:nvPr>
        </p:nvSpPr>
        <p:spPr>
          <a:xfrm>
            <a:off x="458788" y="2143116"/>
            <a:ext cx="4041775" cy="3921133"/>
          </a:xfrm>
        </p:spPr>
        <p:txBody>
          <a:bodyPr/>
          <a:lstStyle>
            <a:lvl1pPr>
              <a:buClr>
                <a:srgbClr val="C00000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7429500" y="6356352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64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57188"/>
            <a:ext cx="2101850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7" descr="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1" y="357190"/>
            <a:ext cx="2119313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 descr="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6" y="357190"/>
            <a:ext cx="2125663" cy="14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4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1" y="357188"/>
            <a:ext cx="2111375" cy="140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IttiamLogo_2479X820TransparentBackground (1)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4" y="3786188"/>
            <a:ext cx="2071687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419601" y="3640138"/>
            <a:ext cx="3509963" cy="5078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700" b="1" dirty="0">
                <a:solidFill>
                  <a:schemeClr val="bg1"/>
                </a:solidFill>
              </a:rPr>
              <a:t>Thank You</a:t>
            </a:r>
            <a:endParaRPr lang="en-IN" sz="27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64050" y="4214814"/>
            <a:ext cx="4465638" cy="3231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dirty="0">
                <a:solidFill>
                  <a:schemeClr val="bg1">
                    <a:lumMod val="65000"/>
                  </a:schemeClr>
                </a:solidFill>
              </a:rPr>
              <a:t>Name and Designation</a:t>
            </a:r>
            <a:endParaRPr lang="en-IN" sz="15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3606800" y="4178301"/>
            <a:ext cx="1214438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Clr>
                <a:schemeClr val="bg1"/>
              </a:buClr>
              <a:buFont typeface="Calibri" pitchFamily="34" charset="0"/>
              <a:buChar char="©"/>
              <a:defRPr sz="825" dirty="0" smtClean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101014" y="6492877"/>
            <a:ext cx="1042987" cy="365125"/>
          </a:xfrm>
        </p:spPr>
        <p:txBody>
          <a:bodyPr/>
          <a:lstStyle>
            <a:lvl1pPr>
              <a:defRPr sz="825"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401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6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</p:spPr>
        <p:txBody>
          <a:bodyPr/>
          <a:lstStyle>
            <a:lvl1pPr>
              <a:buClr>
                <a:srgbClr val="C93D2E"/>
              </a:buClr>
              <a:buFont typeface="Wingdings" pitchFamily="2" charset="2"/>
              <a:buNone/>
              <a:defRPr sz="18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93D2E"/>
              </a:buClr>
              <a:buFont typeface="Wingdings" pitchFamily="2" charset="2"/>
              <a:buChar char="§"/>
              <a:defRPr sz="165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93D2E"/>
              </a:buClr>
              <a:buFont typeface="Wingdings" pitchFamily="2" charset="2"/>
              <a:buChar char="§"/>
              <a:defRPr sz="15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93D2E"/>
              </a:buClr>
              <a:buFont typeface="Wingdings" pitchFamily="2" charset="2"/>
              <a:buChar char="§"/>
              <a:defRPr sz="1350" b="0">
                <a:solidFill>
                  <a:srgbClr val="6F6F6F"/>
                </a:solidFill>
              </a:defRPr>
            </a:lvl4pPr>
            <a:lvl5pPr>
              <a:buClr>
                <a:srgbClr val="C93D2E"/>
              </a:buClr>
              <a:buFont typeface="Wingdings" pitchFamily="2" charset="2"/>
              <a:buChar char="§"/>
              <a:defRPr sz="1200" b="0"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47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buClr>
                <a:srgbClr val="C00000"/>
              </a:buClr>
              <a:buFont typeface="Wingdings" pitchFamily="2" charset="2"/>
              <a:buChar char="§"/>
              <a:defRPr sz="19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058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6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85775" y="-142875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8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2100" dirty="0" smtClean="0">
                <a:ea typeface="+mj-ea"/>
              </a:rPr>
              <a:t>Click to edit Master title style</a:t>
            </a:r>
            <a:endParaRPr lang="en-IN" sz="2100" dirty="0" smtClean="0">
              <a:ea typeface="+mj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IN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564315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564315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657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IN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I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EEBF6322-B492-435B-A260-6DBE977FBF28}" type="datetime1">
              <a:rPr lang="en-US" smtClean="0"/>
              <a:t>7/1/2019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018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1.xls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2.xls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1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4.xls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7251" y="2184698"/>
            <a:ext cx="8093641" cy="1851843"/>
          </a:xfrm>
        </p:spPr>
        <p:txBody>
          <a:bodyPr>
            <a:normAutofit/>
          </a:bodyPr>
          <a:lstStyle/>
          <a:p>
            <a:r>
              <a:rPr lang="en-CA" sz="2400" dirty="0" smtClean="0"/>
              <a:t>JVET-O0503</a:t>
            </a:r>
            <a:r>
              <a:rPr lang="en-CA" sz="3200" dirty="0" smtClean="0"/>
              <a:t> </a:t>
            </a:r>
            <a:r>
              <a:rPr lang="en-CA" sz="1800" dirty="0" smtClean="0"/>
              <a:t/>
            </a:r>
            <a:br>
              <a:rPr lang="en-CA" sz="1800" dirty="0" smtClean="0"/>
            </a:br>
            <a:r>
              <a:rPr lang="en-CA" sz="1800" dirty="0" smtClean="0"/>
              <a:t>Non-CE9: </a:t>
            </a:r>
            <a:r>
              <a:rPr lang="en-CA" sz="1800" dirty="0"/>
              <a:t>Modifications to MMVD for CUs eligible for DMVR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>
          <a:xfrm>
            <a:off x="657252" y="3542272"/>
            <a:ext cx="7772400" cy="790831"/>
          </a:xfrm>
        </p:spPr>
        <p:txBody>
          <a:bodyPr>
            <a:normAutofit/>
          </a:bodyPr>
          <a:lstStyle/>
          <a:p>
            <a:r>
              <a:rPr lang="en-US" dirty="0" smtClean="0"/>
              <a:t>S. Sethuraman</a:t>
            </a:r>
          </a:p>
          <a:p>
            <a:r>
              <a:rPr lang="en-US" dirty="0" smtClean="0"/>
              <a:t>Ittiam Systems</a:t>
            </a:r>
          </a:p>
        </p:txBody>
      </p:sp>
    </p:spTree>
    <p:extLst>
      <p:ext uri="{BB962C8B-B14F-4D97-AF65-F5344CB8AC3E}">
        <p14:creationId xmlns:p14="http://schemas.microsoft.com/office/powerpoint/2010/main" val="338507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02724"/>
            <a:ext cx="8229600" cy="5082746"/>
          </a:xfrm>
        </p:spPr>
        <p:txBody>
          <a:bodyPr/>
          <a:lstStyle/>
          <a:p>
            <a:r>
              <a:rPr lang="en-US" dirty="0" smtClean="0"/>
              <a:t>MVD distances of 1 and 2 occur infrequently when a current MMVD CU is also eligible for DMVR</a:t>
            </a:r>
          </a:p>
          <a:p>
            <a:r>
              <a:rPr lang="en-US" dirty="0" smtClean="0"/>
              <a:t>Most of the benefit of DMVR on top of MMVD is localized on MVD distances 4 and 8</a:t>
            </a:r>
          </a:p>
          <a:p>
            <a:r>
              <a:rPr lang="en-US" dirty="0" smtClean="0"/>
              <a:t>Normative change</a:t>
            </a:r>
          </a:p>
          <a:p>
            <a:pPr lvl="1"/>
            <a:r>
              <a:rPr lang="en-US" dirty="0" smtClean="0"/>
              <a:t>Proposes to perform DMVR only for MVD distances 4 and 8</a:t>
            </a:r>
          </a:p>
          <a:p>
            <a:pPr lvl="1"/>
            <a:r>
              <a:rPr lang="en-US" dirty="0" smtClean="0"/>
              <a:t>Proposes to remove MVD distance of 1 from the list when current CU is also eligible for DMVR</a:t>
            </a:r>
          </a:p>
          <a:p>
            <a:r>
              <a:rPr lang="en-US" dirty="0" smtClean="0"/>
              <a:t>With the non-normative changes, </a:t>
            </a:r>
            <a:r>
              <a:rPr lang="en-US" dirty="0" err="1" smtClean="0"/>
              <a:t>EncT</a:t>
            </a:r>
            <a:r>
              <a:rPr lang="en-US" dirty="0" smtClean="0"/>
              <a:t> is brought to VTM5.0 levels while enabling DMVR for MMVD</a:t>
            </a:r>
          </a:p>
          <a:p>
            <a:r>
              <a:rPr lang="en-US" dirty="0" smtClean="0"/>
              <a:t>Removal of MVD distances improves coding gain by reducing the number of bins for the remaining MVD distances.</a:t>
            </a:r>
          </a:p>
          <a:p>
            <a:endParaRPr lang="en-US" dirty="0"/>
          </a:p>
          <a:p>
            <a:r>
              <a:rPr lang="en-US" dirty="0" smtClean="0"/>
              <a:t>It is requested that proposed normative and non-normative changes be considered for adoption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49218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2669058"/>
            <a:ext cx="7772400" cy="831381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Thanks to </a:t>
            </a:r>
            <a:r>
              <a:rPr lang="en-US" dirty="0" smtClean="0"/>
              <a:t>Sharp for </a:t>
            </a:r>
            <a:r>
              <a:rPr lang="en-US" dirty="0" smtClean="0"/>
              <a:t>Cross-checking!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62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02408"/>
            <a:ext cx="8438972" cy="5023758"/>
          </a:xfrm>
        </p:spPr>
        <p:txBody>
          <a:bodyPr/>
          <a:lstStyle/>
          <a:p>
            <a:r>
              <a:rPr lang="en-US" dirty="0" smtClean="0"/>
              <a:t>Currently DMVR is disabled for MMVD CUs</a:t>
            </a:r>
          </a:p>
          <a:p>
            <a:pPr lvl="1"/>
            <a:r>
              <a:rPr lang="en-US" dirty="0" smtClean="0"/>
              <a:t>Due to high </a:t>
            </a:r>
            <a:r>
              <a:rPr lang="en-US" dirty="0" err="1" smtClean="0"/>
              <a:t>EncT</a:t>
            </a:r>
            <a:r>
              <a:rPr lang="en-US" dirty="0" smtClean="0"/>
              <a:t> reported in JVET-M0147</a:t>
            </a:r>
          </a:p>
          <a:p>
            <a:endParaRPr lang="en-US" dirty="0"/>
          </a:p>
          <a:p>
            <a:r>
              <a:rPr lang="en-US" dirty="0" smtClean="0"/>
              <a:t>CE9-2 studies this</a:t>
            </a:r>
          </a:p>
          <a:p>
            <a:pPr lvl="1"/>
            <a:r>
              <a:rPr lang="en-US" dirty="0" smtClean="0"/>
              <a:t>CE9-2.1a – JVET-N0145/O-0077 – Only perform DMVR for MVD magnitudes 2 and above</a:t>
            </a:r>
          </a:p>
          <a:p>
            <a:pPr lvl="1"/>
            <a:r>
              <a:rPr lang="en-US" dirty="0" smtClean="0"/>
              <a:t>Offers 0.1% coding gain, but has higher </a:t>
            </a:r>
            <a:r>
              <a:rPr lang="en-US" dirty="0" err="1" smtClean="0"/>
              <a:t>EncT</a:t>
            </a:r>
            <a:endParaRPr lang="en-US" dirty="0" smtClean="0"/>
          </a:p>
          <a:p>
            <a:pPr lvl="1"/>
            <a:r>
              <a:rPr lang="en-US" dirty="0" smtClean="0"/>
              <a:t>CE9-2.1b – Non-normative optimizations proposed, brings </a:t>
            </a:r>
            <a:r>
              <a:rPr lang="en-US" dirty="0" err="1" smtClean="0"/>
              <a:t>EncT</a:t>
            </a:r>
            <a:r>
              <a:rPr lang="en-US" dirty="0" smtClean="0"/>
              <a:t> to 102%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Enabling DMVR for MMVD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2904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53682"/>
            <a:ext cx="8430426" cy="4972483"/>
          </a:xfrm>
        </p:spPr>
        <p:txBody>
          <a:bodyPr/>
          <a:lstStyle/>
          <a:p>
            <a:r>
              <a:rPr lang="en-US" dirty="0" smtClean="0"/>
              <a:t>Studies the MVD magnitudes where refinement on top of signaled MVD helps the most</a:t>
            </a:r>
          </a:p>
          <a:p>
            <a:r>
              <a:rPr lang="en-US" dirty="0" smtClean="0"/>
              <a:t>Normative changes to MMVD CUs that are also eligible to perform DMVR</a:t>
            </a:r>
          </a:p>
          <a:p>
            <a:pPr lvl="1"/>
            <a:r>
              <a:rPr lang="en-US" dirty="0" smtClean="0"/>
              <a:t>Test-2: Restrict refinements to be performed only for MVD magnitudes 4 and 8 (i.e. not do it for MVD magnitudes 16 and 32 in class A when compared to CE9-2.1)</a:t>
            </a:r>
          </a:p>
          <a:p>
            <a:pPr lvl="1"/>
            <a:r>
              <a:rPr lang="en-US" dirty="0" smtClean="0"/>
              <a:t>Test-3: In addition to Test-2, MVD magnitude 1 is removed from the list of MVD magnitudes used by MMVD (one less bin for MVD magnitudes of 2 and above)</a:t>
            </a:r>
          </a:p>
          <a:p>
            <a:pPr lvl="1"/>
            <a:r>
              <a:rPr lang="en-US" dirty="0" smtClean="0"/>
              <a:t>Test-4: In addition to Test-3, MVD magnitude 2 is also removed from the </a:t>
            </a:r>
            <a:r>
              <a:rPr lang="en-US" dirty="0" err="1" smtClean="0"/>
              <a:t>lsit</a:t>
            </a:r>
            <a:r>
              <a:rPr lang="en-US" dirty="0" smtClean="0"/>
              <a:t> of  MVD magnitudes used by MMVD (two less bins for MVD magnitudes of 4 and above)</a:t>
            </a:r>
            <a:endParaRPr lang="en-US" dirty="0"/>
          </a:p>
          <a:p>
            <a:r>
              <a:rPr lang="en-US" dirty="0" smtClean="0"/>
              <a:t>Non-normative changes</a:t>
            </a:r>
          </a:p>
          <a:p>
            <a:pPr lvl="1"/>
            <a:r>
              <a:rPr lang="en-US" dirty="0" smtClean="0"/>
              <a:t>Test-1:</a:t>
            </a:r>
          </a:p>
          <a:p>
            <a:pPr lvl="2"/>
            <a:r>
              <a:rPr lang="en-US" dirty="0" smtClean="0"/>
              <a:t>No </a:t>
            </a:r>
            <a:r>
              <a:rPr lang="en-US" dirty="0" err="1" smtClean="0"/>
              <a:t>chroma</a:t>
            </a:r>
            <a:r>
              <a:rPr lang="en-US" dirty="0" smtClean="0"/>
              <a:t> MC during the SATD stage</a:t>
            </a:r>
          </a:p>
          <a:p>
            <a:pPr lvl="2"/>
            <a:r>
              <a:rPr lang="en-US" dirty="0" smtClean="0"/>
              <a:t>Re-use of luma MC from SATD stage to the RDO stage (if MC has no change)</a:t>
            </a:r>
          </a:p>
          <a:p>
            <a:pPr lvl="1"/>
            <a:r>
              <a:rPr lang="en-US" dirty="0" smtClean="0"/>
              <a:t>Test-5:</a:t>
            </a:r>
          </a:p>
          <a:p>
            <a:pPr lvl="2"/>
            <a:r>
              <a:rPr lang="en-US" dirty="0" smtClean="0"/>
              <a:t>Apply CE9-1.2b like early termination (based on not having 20% reduction for a given MVD magnitude over a preceding MVD magnitude in a direction) on top of Test-3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solution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68630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00100"/>
            <a:ext cx="8229600" cy="5126065"/>
          </a:xfrm>
        </p:spPr>
        <p:txBody>
          <a:bodyPr/>
          <a:lstStyle/>
          <a:p>
            <a:r>
              <a:rPr lang="en-US" dirty="0" smtClean="0"/>
              <a:t>Additional reduction of encoding time over CE9-2.1b</a:t>
            </a:r>
          </a:p>
          <a:p>
            <a:pPr lvl="1"/>
            <a:r>
              <a:rPr lang="en-US" dirty="0" smtClean="0"/>
              <a:t>Test-2, 3, 4: Normatively</a:t>
            </a:r>
          </a:p>
          <a:p>
            <a:pPr lvl="1"/>
            <a:r>
              <a:rPr lang="en-US" dirty="0" smtClean="0"/>
              <a:t>Test-1: Non-normatively</a:t>
            </a:r>
          </a:p>
          <a:p>
            <a:r>
              <a:rPr lang="en-US" dirty="0" smtClean="0"/>
              <a:t>Normative restriction enables practical encoders to reduce their search complexity related to finding the best MVD direction and distance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95645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79320"/>
            <a:ext cx="8229600" cy="4946845"/>
          </a:xfrm>
        </p:spPr>
        <p:txBody>
          <a:bodyPr/>
          <a:lstStyle/>
          <a:p>
            <a:r>
              <a:rPr lang="en-US" dirty="0" smtClean="0"/>
              <a:t>Bit-exact (non-normative) change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err="1" smtClean="0"/>
              <a:t>EncT</a:t>
            </a:r>
            <a:r>
              <a:rPr lang="en-US" dirty="0" smtClean="0"/>
              <a:t> reduces by ~1% relative to VTM5 with proposed Test-1 changes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Test-1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1488834"/>
              </p:ext>
            </p:extLst>
          </p:nvPr>
        </p:nvGraphicFramePr>
        <p:xfrm>
          <a:off x="794758" y="1700611"/>
          <a:ext cx="7318715" cy="28628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0" name="Macro-Enabled Worksheet" r:id="rId3" imgW="4579102" imgH="1736154" progId="Excel.SheetMacroEnabled.12">
                  <p:embed/>
                </p:oleObj>
              </mc:Choice>
              <mc:Fallback>
                <p:oleObj name="Macro-Enabled Worksheet" r:id="rId3" imgW="4579102" imgH="1736154" progId="Excel.SheetMacroEnabled.12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4758" y="1700611"/>
                        <a:ext cx="7318715" cy="286284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271845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879232"/>
            <a:ext cx="8458200" cy="5574322"/>
          </a:xfrm>
        </p:spPr>
        <p:txBody>
          <a:bodyPr/>
          <a:lstStyle/>
          <a:p>
            <a:r>
              <a:rPr lang="en-US" dirty="0" smtClean="0"/>
              <a:t>On top of Test-1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r>
              <a:rPr lang="en-US" dirty="0" smtClean="0"/>
              <a:t>Most of the BDRATE gain of CE9-2.1 are centered at MVD distances 4 and 8</a:t>
            </a:r>
          </a:p>
          <a:p>
            <a:pPr lvl="1"/>
            <a:r>
              <a:rPr lang="en-US" dirty="0" smtClean="0"/>
              <a:t>Only class A is affected (as others do only up to MVD distance 8)</a:t>
            </a:r>
          </a:p>
          <a:p>
            <a:pPr marL="342900" lvl="1" indent="0">
              <a:buNone/>
            </a:pPr>
            <a:endParaRPr lang="en-US" dirty="0" smtClean="0"/>
          </a:p>
          <a:p>
            <a:r>
              <a:rPr lang="en-US" dirty="0" err="1" smtClean="0"/>
              <a:t>EncT</a:t>
            </a:r>
            <a:r>
              <a:rPr lang="en-US" dirty="0" smtClean="0"/>
              <a:t> increases by 3%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marL="342900" lvl="1" indent="0"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Test-2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469876" y="2479407"/>
            <a:ext cx="1350878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428257"/>
              </p:ext>
            </p:extLst>
          </p:nvPr>
        </p:nvGraphicFramePr>
        <p:xfrm>
          <a:off x="958362" y="1593582"/>
          <a:ext cx="7052254" cy="2758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3" name="Macro-Enabled Worksheet" r:id="rId3" imgW="4579102" imgH="1736154" progId="Excel.SheetMacroEnabled.12">
                  <p:embed/>
                </p:oleObj>
              </mc:Choice>
              <mc:Fallback>
                <p:oleObj name="Macro-Enabled Worksheet" r:id="rId3" imgW="4579102" imgH="1736154" progId="Excel.SheetMacroEnabled.12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8362" y="1593582"/>
                        <a:ext cx="7052254" cy="275861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889369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19500"/>
            <a:ext cx="8229600" cy="5006666"/>
          </a:xfrm>
        </p:spPr>
        <p:txBody>
          <a:bodyPr/>
          <a:lstStyle/>
          <a:p>
            <a:r>
              <a:rPr lang="en-US" dirty="0" smtClean="0"/>
              <a:t>On top of Test-2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Removal of MVD magnitude 1 from the list improves both BDRATE and encoder complexity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Test-3</a:t>
            </a:r>
            <a:endParaRPr lang="en-US" dirty="0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6806782"/>
              </p:ext>
            </p:extLst>
          </p:nvPr>
        </p:nvGraphicFramePr>
        <p:xfrm>
          <a:off x="1185774" y="1536858"/>
          <a:ext cx="5437217" cy="30006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Worksheet" r:id="rId3" imgW="3779224" imgH="2085793" progId="Excel.Sheet.12">
                  <p:embed/>
                </p:oleObj>
              </mc:Choice>
              <mc:Fallback>
                <p:oleObj name="Worksheet" r:id="rId3" imgW="3779224" imgH="2085793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85774" y="1536858"/>
                        <a:ext cx="5437217" cy="30006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866885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19500"/>
            <a:ext cx="8229600" cy="5006666"/>
          </a:xfrm>
        </p:spPr>
        <p:txBody>
          <a:bodyPr/>
          <a:lstStyle/>
          <a:p>
            <a:r>
              <a:rPr lang="en-US" dirty="0" smtClean="0"/>
              <a:t>On top of Test-3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Removal of MVD magnitude 2 from the list introduces a small BDRATE drop (0.01% relative to CE9-2.1a)</a:t>
            </a:r>
          </a:p>
          <a:p>
            <a:r>
              <a:rPr lang="en-US" dirty="0" err="1" smtClean="0"/>
              <a:t>EncT</a:t>
            </a:r>
            <a:r>
              <a:rPr lang="en-US" dirty="0" smtClean="0"/>
              <a:t> at similar levels as Test-3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Test-4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9227482"/>
              </p:ext>
            </p:extLst>
          </p:nvPr>
        </p:nvGraphicFramePr>
        <p:xfrm>
          <a:off x="1148193" y="1543317"/>
          <a:ext cx="6232047" cy="24304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Macro-Enabled Worksheet" r:id="rId3" imgW="4538307" imgH="1770353" progId="Excel.SheetMacroEnabled.12">
                  <p:embed/>
                </p:oleObj>
              </mc:Choice>
              <mc:Fallback>
                <p:oleObj name="Macro-Enabled Worksheet" r:id="rId3" imgW="4538307" imgH="1770353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48193" y="1543317"/>
                        <a:ext cx="6232047" cy="24304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001731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316052"/>
            <a:ext cx="8229600" cy="4810113"/>
          </a:xfrm>
        </p:spPr>
        <p:txBody>
          <a:bodyPr/>
          <a:lstStyle/>
          <a:p>
            <a:r>
              <a:rPr lang="en-US" dirty="0" smtClean="0"/>
              <a:t>CE9-2.1b non-normative optimization on top of Test-3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Due to removal of MVD distance 1, unconditional evaluation for MVD distances 2 and 4 are incurred</a:t>
            </a:r>
          </a:p>
          <a:p>
            <a:r>
              <a:rPr lang="en-US" dirty="0" smtClean="0"/>
              <a:t>BDRATE gains similar to Test-3 (a small improvement over CE9-2.1.b) and has </a:t>
            </a:r>
            <a:r>
              <a:rPr lang="en-US" dirty="0" err="1" smtClean="0"/>
              <a:t>EncT</a:t>
            </a:r>
            <a:r>
              <a:rPr lang="en-US" dirty="0" smtClean="0"/>
              <a:t> on part with VTM5.0 (due to non-normative changes of Test-1 and CE9-2.1b)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Test-5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8917920"/>
              </p:ext>
            </p:extLst>
          </p:nvPr>
        </p:nvGraphicFramePr>
        <p:xfrm>
          <a:off x="1245595" y="1770716"/>
          <a:ext cx="5522674" cy="30477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Worksheet" r:id="rId3" imgW="3779224" imgH="2085793" progId="Excel.Sheet.12">
                  <p:embed/>
                </p:oleObj>
              </mc:Choice>
              <mc:Fallback>
                <p:oleObj name="Worksheet" r:id="rId3" imgW="3779224" imgH="2085793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45595" y="1770716"/>
                        <a:ext cx="5522674" cy="30477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14917246"/>
      </p:ext>
    </p:extLst>
  </p:cSld>
  <p:clrMapOvr>
    <a:masterClrMapping/>
  </p:clrMapOvr>
</p:sld>
</file>

<file path=ppt/theme/theme1.xml><?xml version="1.0" encoding="utf-8"?>
<a:theme xmlns:a="http://schemas.openxmlformats.org/drawingml/2006/main" name="Ittiam Template">
  <a:themeElements>
    <a:clrScheme name="Ittiam">
      <a:dk1>
        <a:srgbClr val="FFFFFF"/>
      </a:dk1>
      <a:lt1>
        <a:sysClr val="window" lastClr="FFFFFF"/>
      </a:lt1>
      <a:dk2>
        <a:srgbClr val="1F497D"/>
      </a:dk2>
      <a:lt2>
        <a:srgbClr val="EEECE1"/>
      </a:lt2>
      <a:accent1>
        <a:srgbClr val="C93D2E"/>
      </a:accent1>
      <a:accent2>
        <a:srgbClr val="FFFFFF"/>
      </a:accent2>
      <a:accent3>
        <a:srgbClr val="6F6F6F"/>
      </a:accent3>
      <a:accent4>
        <a:srgbClr val="8064A2"/>
      </a:accent4>
      <a:accent5>
        <a:srgbClr val="4BACC6"/>
      </a:accent5>
      <a:accent6>
        <a:srgbClr val="F79646"/>
      </a:accent6>
      <a:hlink>
        <a:srgbClr val="C93D2E"/>
      </a:hlink>
      <a:folHlink>
        <a:srgbClr val="C93D2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ttiam Template.potx [Read-Only]" id="{97DD4C3A-B432-499C-84B5-4DD1A841A171}" vid="{C3CAFF14-7E63-4A6A-97AE-6A280AB3887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Ittiam-Huawei-FVC-M2-DMVR-improvement-proposal</Template>
  <TotalTime>19448</TotalTime>
  <Words>577</Words>
  <Application>Microsoft Office PowerPoint</Application>
  <PresentationFormat>On-screen Show (4:3)</PresentationFormat>
  <Paragraphs>119</Paragraphs>
  <Slides>11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Wingdings</vt:lpstr>
      <vt:lpstr>Ittiam Template</vt:lpstr>
      <vt:lpstr>Microsoft Excel Macro-Enabled Worksheet</vt:lpstr>
      <vt:lpstr>Microsoft Excel Worksheet</vt:lpstr>
      <vt:lpstr>JVET-O0503  Non-CE9: Modifications to MMVD for CUs eligible for DMVR</vt:lpstr>
      <vt:lpstr>Enabling DMVR for MMVD</vt:lpstr>
      <vt:lpstr>Proposed solution</vt:lpstr>
      <vt:lpstr>Benefits</vt:lpstr>
      <vt:lpstr>Test-1</vt:lpstr>
      <vt:lpstr>Test-2</vt:lpstr>
      <vt:lpstr>Test-3</vt:lpstr>
      <vt:lpstr>Test-4</vt:lpstr>
      <vt:lpstr>Test-5</vt:lpstr>
      <vt:lpstr>Conclusions</vt:lpstr>
      <vt:lpstr>Thanks to Sharp for Cross-checking!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2-Stage Design for DMVR/PMMVD</dc:title>
  <dc:creator>Sriram Sethuraman</dc:creator>
  <cp:lastModifiedBy>Sriram Sethuraman</cp:lastModifiedBy>
  <cp:revision>237</cp:revision>
  <dcterms:created xsi:type="dcterms:W3CDTF">2018-06-26T03:17:57Z</dcterms:created>
  <dcterms:modified xsi:type="dcterms:W3CDTF">2019-07-03T08:56:26Z</dcterms:modified>
</cp:coreProperties>
</file>