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5"/>
  </p:notesMasterIdLst>
  <p:handoutMasterIdLst>
    <p:handoutMasterId r:id="rId16"/>
  </p:handoutMasterIdLst>
  <p:sldIdLst>
    <p:sldId id="441" r:id="rId6"/>
    <p:sldId id="418" r:id="rId7"/>
    <p:sldId id="452" r:id="rId8"/>
    <p:sldId id="454" r:id="rId9"/>
    <p:sldId id="458" r:id="rId10"/>
    <p:sldId id="455" r:id="rId11"/>
    <p:sldId id="459" r:id="rId12"/>
    <p:sldId id="457" r:id="rId13"/>
    <p:sldId id="451" r:id="rId14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56" d="100"/>
          <a:sy n="56" d="100"/>
        </p:scale>
        <p:origin x="40" y="49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08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640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03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052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69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143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710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5563049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Non-CE4: </a:t>
            </a:r>
          </a:p>
          <a:p>
            <a:r>
              <a:rPr lang="en-US" sz="3200" dirty="0">
                <a:solidFill>
                  <a:schemeClr val="bg1"/>
                </a:solidFill>
              </a:rPr>
              <a:t>Temporal merge modes simplification</a:t>
            </a:r>
            <a:endParaRPr lang="en-US" sz="2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8354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Problem statement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614927"/>
            <a:ext cx="8193083" cy="372083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 In VTM-5.0, several temporal candidates are available in different merge modes: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/>
              <a:t>in regular merge mode, the TMVP candidate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/>
              <a:t>in MMVD mode, a potential candidate based on the TMVP candidate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/>
              <a:t>in CIIP merge mode, a potential candidate based on the TMVP candidate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/>
              <a:t>in subblock merge mode, the </a:t>
            </a:r>
            <a:r>
              <a:rPr lang="en-US" dirty="0" err="1"/>
              <a:t>SbTMVP</a:t>
            </a:r>
            <a:r>
              <a:rPr lang="en-US" dirty="0"/>
              <a:t> candidate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/>
              <a:t>in triangle mode, potential candidates based on the TMVP candidate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/>
              <a:t>in affine candidate a potential temporal CPMV.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dirty="0"/>
              <a:t>It requires to additionally fetch the temporal motion buffer for all of these modes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dirty="0"/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approach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2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Remove part of the temporal buffer fetching by isolating the temporal candidates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5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82828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Test 1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102873" y="928687"/>
            <a:ext cx="5006338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400" dirty="0">
                <a:latin typeface="Century Gothic" panose="020B0502020202020204" pitchFamily="34" charset="0"/>
              </a:rPr>
              <a:t>Test 1: isolate only the </a:t>
            </a:r>
            <a:r>
              <a:rPr lang="en-US" sz="2400" dirty="0" err="1">
                <a:latin typeface="Century Gothic" panose="020B0502020202020204" pitchFamily="34" charset="0"/>
              </a:rPr>
              <a:t>SbTMVP</a:t>
            </a:r>
            <a:r>
              <a:rPr lang="en-US" sz="2400" dirty="0">
                <a:latin typeface="Century Gothic" panose="020B0502020202020204" pitchFamily="34" charset="0"/>
              </a:rPr>
              <a:t> candidate: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>
                <a:latin typeface="Century Gothic" panose="020B0502020202020204" pitchFamily="34" charset="0"/>
              </a:rPr>
              <a:t>It requires to fetch a whole CTU of motion vectors.</a:t>
            </a:r>
            <a:endParaRPr lang="en-GB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400" dirty="0">
                <a:latin typeface="Century Gothic" panose="020B0502020202020204" pitchFamily="34" charset="0"/>
              </a:rPr>
              <a:t>A </a:t>
            </a:r>
            <a:r>
              <a:rPr lang="en-GB" sz="2400" dirty="0" err="1">
                <a:latin typeface="Century Gothic" panose="020B0502020202020204" pitchFamily="34" charset="0"/>
              </a:rPr>
              <a:t>SbTMVP</a:t>
            </a:r>
            <a:r>
              <a:rPr lang="en-GB" sz="2400" dirty="0">
                <a:latin typeface="Century Gothic" panose="020B0502020202020204" pitchFamily="34" charset="0"/>
              </a:rPr>
              <a:t> mode is added before affine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400" dirty="0">
                <a:latin typeface="Century Gothic" panose="020B0502020202020204" pitchFamily="34" charset="0"/>
              </a:rPr>
              <a:t>It also solves the issue of the affine flag coding                  (see JVET-O0500)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F15DC5-1CED-405A-A0BC-9A8CC459490A}"/>
              </a:ext>
            </a:extLst>
          </p:cNvPr>
          <p:cNvSpPr txBox="1"/>
          <p:nvPr/>
        </p:nvSpPr>
        <p:spPr>
          <a:xfrm>
            <a:off x="5230888" y="1383526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regular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7D27D3-FC08-423D-9578-01448E19F3C7}"/>
              </a:ext>
            </a:extLst>
          </p:cNvPr>
          <p:cNvSpPr txBox="1"/>
          <p:nvPr/>
        </p:nvSpPr>
        <p:spPr>
          <a:xfrm>
            <a:off x="5230888" y="2024382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mmvd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C268FB-D411-4848-89A0-944AF861B5D9}"/>
              </a:ext>
            </a:extLst>
          </p:cNvPr>
          <p:cNvSpPr txBox="1"/>
          <p:nvPr/>
        </p:nvSpPr>
        <p:spPr>
          <a:xfrm>
            <a:off x="5230888" y="2761987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sub-block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7DC425-3A1F-4A3A-935F-F6262857B3E4}"/>
              </a:ext>
            </a:extLst>
          </p:cNvPr>
          <p:cNvSpPr txBox="1"/>
          <p:nvPr/>
        </p:nvSpPr>
        <p:spPr>
          <a:xfrm>
            <a:off x="5230888" y="3564397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(</a:t>
            </a:r>
            <a:r>
              <a:rPr lang="en-US" sz="1600" dirty="0" err="1">
                <a:latin typeface="Century Gothic" panose="020B0502020202020204" pitchFamily="34" charset="0"/>
              </a:rPr>
              <a:t>ciip</a:t>
            </a:r>
            <a:r>
              <a:rPr lang="en-US" sz="16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9388CB-271C-4EBC-9861-7CCFBFAD8D71}"/>
              </a:ext>
            </a:extLst>
          </p:cNvPr>
          <p:cNvSpPr txBox="1"/>
          <p:nvPr/>
        </p:nvSpPr>
        <p:spPr>
          <a:xfrm>
            <a:off x="5230888" y="427751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triangle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A2A1CF1-E757-42D2-B41F-8D1537AEEA1E}"/>
              </a:ext>
            </a:extLst>
          </p:cNvPr>
          <p:cNvCxnSpPr>
            <a:stCxn id="4" idx="2"/>
            <a:endCxn id="9" idx="0"/>
          </p:cNvCxnSpPr>
          <p:nvPr/>
        </p:nvCxnSpPr>
        <p:spPr>
          <a:xfrm>
            <a:off x="5808103" y="1629747"/>
            <a:ext cx="0" cy="394635"/>
          </a:xfrm>
          <a:prstGeom prst="straightConnector1">
            <a:avLst/>
          </a:prstGeom>
          <a:ln>
            <a:solidFill>
              <a:schemeClr val="tx1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EDA7EB1-9F3C-47F5-9B40-D2AE3E31F4A5}"/>
              </a:ext>
            </a:extLst>
          </p:cNvPr>
          <p:cNvCxnSpPr>
            <a:stCxn id="9" idx="2"/>
            <a:endCxn id="11" idx="0"/>
          </p:cNvCxnSpPr>
          <p:nvPr/>
        </p:nvCxnSpPr>
        <p:spPr>
          <a:xfrm>
            <a:off x="5808103" y="2270603"/>
            <a:ext cx="0" cy="4913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42BDADF-6587-4663-B051-0448BA09CC65}"/>
              </a:ext>
            </a:extLst>
          </p:cNvPr>
          <p:cNvCxnSpPr>
            <a:stCxn id="11" idx="2"/>
            <a:endCxn id="12" idx="0"/>
          </p:cNvCxnSpPr>
          <p:nvPr/>
        </p:nvCxnSpPr>
        <p:spPr>
          <a:xfrm>
            <a:off x="5808103" y="3008208"/>
            <a:ext cx="0" cy="5561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0195BF2-4055-4835-9454-CE357FFB142D}"/>
              </a:ext>
            </a:extLst>
          </p:cNvPr>
          <p:cNvCxnSpPr>
            <a:stCxn id="12" idx="2"/>
            <a:endCxn id="15" idx="0"/>
          </p:cNvCxnSpPr>
          <p:nvPr/>
        </p:nvCxnSpPr>
        <p:spPr>
          <a:xfrm>
            <a:off x="5808103" y="3810618"/>
            <a:ext cx="0" cy="466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6FD27B5-450C-493A-A969-2FD9549CA64E}"/>
              </a:ext>
            </a:extLst>
          </p:cNvPr>
          <p:cNvSpPr txBox="1"/>
          <p:nvPr/>
        </p:nvSpPr>
        <p:spPr>
          <a:xfrm>
            <a:off x="7791573" y="131107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regular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4739FE-5AD1-46FD-8615-871B160A7E19}"/>
              </a:ext>
            </a:extLst>
          </p:cNvPr>
          <p:cNvSpPr txBox="1"/>
          <p:nvPr/>
        </p:nvSpPr>
        <p:spPr>
          <a:xfrm>
            <a:off x="7791573" y="1862996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mmvd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875D74-76A9-40D2-9959-1C7482D352B8}"/>
              </a:ext>
            </a:extLst>
          </p:cNvPr>
          <p:cNvSpPr txBox="1"/>
          <p:nvPr/>
        </p:nvSpPr>
        <p:spPr>
          <a:xfrm>
            <a:off x="7791573" y="300647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affine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632F66-786A-4C75-AB99-4F1986AC5E23}"/>
              </a:ext>
            </a:extLst>
          </p:cNvPr>
          <p:cNvSpPr txBox="1"/>
          <p:nvPr/>
        </p:nvSpPr>
        <p:spPr>
          <a:xfrm>
            <a:off x="7791573" y="3601311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(</a:t>
            </a:r>
            <a:r>
              <a:rPr lang="en-US" sz="1600" dirty="0" err="1">
                <a:latin typeface="Century Gothic" panose="020B0502020202020204" pitchFamily="34" charset="0"/>
              </a:rPr>
              <a:t>ciip</a:t>
            </a:r>
            <a:r>
              <a:rPr lang="en-US" sz="16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EBBA62-704A-4B2F-807F-730FF456D90F}"/>
              </a:ext>
            </a:extLst>
          </p:cNvPr>
          <p:cNvSpPr txBox="1"/>
          <p:nvPr/>
        </p:nvSpPr>
        <p:spPr>
          <a:xfrm>
            <a:off x="7791573" y="425118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triangle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4B7C1DE-B3CC-4709-9E90-09ECFF6C5513}"/>
              </a:ext>
            </a:extLst>
          </p:cNvPr>
          <p:cNvCxnSpPr>
            <a:stCxn id="25" idx="2"/>
            <a:endCxn id="26" idx="0"/>
          </p:cNvCxnSpPr>
          <p:nvPr/>
        </p:nvCxnSpPr>
        <p:spPr>
          <a:xfrm>
            <a:off x="8368788" y="1557300"/>
            <a:ext cx="0" cy="305696"/>
          </a:xfrm>
          <a:prstGeom prst="straightConnector1">
            <a:avLst/>
          </a:prstGeom>
          <a:ln>
            <a:solidFill>
              <a:schemeClr val="tx1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B1BE1E9-E754-4FDE-BBE8-C9162939D2C8}"/>
              </a:ext>
            </a:extLst>
          </p:cNvPr>
          <p:cNvCxnSpPr>
            <a:cxnSpLocks/>
            <a:stCxn id="26" idx="2"/>
            <a:endCxn id="35" idx="0"/>
          </p:cNvCxnSpPr>
          <p:nvPr/>
        </p:nvCxnSpPr>
        <p:spPr>
          <a:xfrm>
            <a:off x="8368788" y="2109217"/>
            <a:ext cx="0" cy="3212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E2E8F61-3B6D-4FDE-9E01-145D869B244B}"/>
              </a:ext>
            </a:extLst>
          </p:cNvPr>
          <p:cNvCxnSpPr>
            <a:stCxn id="27" idx="2"/>
            <a:endCxn id="28" idx="0"/>
          </p:cNvCxnSpPr>
          <p:nvPr/>
        </p:nvCxnSpPr>
        <p:spPr>
          <a:xfrm>
            <a:off x="8368788" y="3252700"/>
            <a:ext cx="0" cy="3486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46D74AF-9E0A-4758-925B-1BF1C0E4B47F}"/>
              </a:ext>
            </a:extLst>
          </p:cNvPr>
          <p:cNvCxnSpPr>
            <a:stCxn id="28" idx="2"/>
            <a:endCxn id="29" idx="0"/>
          </p:cNvCxnSpPr>
          <p:nvPr/>
        </p:nvCxnSpPr>
        <p:spPr>
          <a:xfrm>
            <a:off x="8368788" y="3847532"/>
            <a:ext cx="0" cy="4036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DD4D2CC-D1F8-46E5-8969-67372401FFE4}"/>
              </a:ext>
            </a:extLst>
          </p:cNvPr>
          <p:cNvSpPr txBox="1"/>
          <p:nvPr/>
        </p:nvSpPr>
        <p:spPr>
          <a:xfrm>
            <a:off x="7791573" y="2430428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sbtmvp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E84F453-433F-4A67-A270-16BBA3B75D05}"/>
              </a:ext>
            </a:extLst>
          </p:cNvPr>
          <p:cNvCxnSpPr>
            <a:stCxn id="35" idx="2"/>
            <a:endCxn id="27" idx="0"/>
          </p:cNvCxnSpPr>
          <p:nvPr/>
        </p:nvCxnSpPr>
        <p:spPr>
          <a:xfrm>
            <a:off x="8368788" y="2676649"/>
            <a:ext cx="0" cy="3298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113E48-5A5B-405D-83D0-E893DA4EB8C5}"/>
              </a:ext>
            </a:extLst>
          </p:cNvPr>
          <p:cNvSpPr/>
          <p:nvPr/>
        </p:nvSpPr>
        <p:spPr>
          <a:xfrm>
            <a:off x="6425508" y="2502948"/>
            <a:ext cx="1325876" cy="802411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40255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Test 2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102873" y="928687"/>
            <a:ext cx="5006338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400" dirty="0">
                <a:latin typeface="Century Gothic" panose="020B0502020202020204" pitchFamily="34" charset="0"/>
              </a:rPr>
              <a:t>Test 2: isolate also the regular TMVP candidate, 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400" dirty="0">
                <a:latin typeface="Century Gothic" panose="020B0502020202020204" pitchFamily="34" charset="0"/>
              </a:rPr>
              <a:t>and remove the TMVP based from MMVD and CIIP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F15DC5-1CED-405A-A0BC-9A8CC459490A}"/>
              </a:ext>
            </a:extLst>
          </p:cNvPr>
          <p:cNvSpPr txBox="1"/>
          <p:nvPr/>
        </p:nvSpPr>
        <p:spPr>
          <a:xfrm>
            <a:off x="5230888" y="1383526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regular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7D27D3-FC08-423D-9578-01448E19F3C7}"/>
              </a:ext>
            </a:extLst>
          </p:cNvPr>
          <p:cNvSpPr txBox="1"/>
          <p:nvPr/>
        </p:nvSpPr>
        <p:spPr>
          <a:xfrm>
            <a:off x="5230888" y="2024382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mmvd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C268FB-D411-4848-89A0-944AF861B5D9}"/>
              </a:ext>
            </a:extLst>
          </p:cNvPr>
          <p:cNvSpPr txBox="1"/>
          <p:nvPr/>
        </p:nvSpPr>
        <p:spPr>
          <a:xfrm>
            <a:off x="5230888" y="2761987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sub-block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7DC425-3A1F-4A3A-935F-F6262857B3E4}"/>
              </a:ext>
            </a:extLst>
          </p:cNvPr>
          <p:cNvSpPr txBox="1"/>
          <p:nvPr/>
        </p:nvSpPr>
        <p:spPr>
          <a:xfrm>
            <a:off x="5230888" y="3564397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(</a:t>
            </a:r>
            <a:r>
              <a:rPr lang="en-US" sz="1600" dirty="0" err="1">
                <a:latin typeface="Century Gothic" panose="020B0502020202020204" pitchFamily="34" charset="0"/>
              </a:rPr>
              <a:t>ciip</a:t>
            </a:r>
            <a:r>
              <a:rPr lang="en-US" sz="16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9388CB-271C-4EBC-9861-7CCFBFAD8D71}"/>
              </a:ext>
            </a:extLst>
          </p:cNvPr>
          <p:cNvSpPr txBox="1"/>
          <p:nvPr/>
        </p:nvSpPr>
        <p:spPr>
          <a:xfrm>
            <a:off x="5230888" y="427751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triangle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A2A1CF1-E757-42D2-B41F-8D1537AEEA1E}"/>
              </a:ext>
            </a:extLst>
          </p:cNvPr>
          <p:cNvCxnSpPr>
            <a:stCxn id="4" idx="2"/>
            <a:endCxn id="9" idx="0"/>
          </p:cNvCxnSpPr>
          <p:nvPr/>
        </p:nvCxnSpPr>
        <p:spPr>
          <a:xfrm>
            <a:off x="5808103" y="1629747"/>
            <a:ext cx="0" cy="394635"/>
          </a:xfrm>
          <a:prstGeom prst="straightConnector1">
            <a:avLst/>
          </a:prstGeom>
          <a:ln>
            <a:solidFill>
              <a:schemeClr val="tx1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EDA7EB1-9F3C-47F5-9B40-D2AE3E31F4A5}"/>
              </a:ext>
            </a:extLst>
          </p:cNvPr>
          <p:cNvCxnSpPr>
            <a:stCxn id="9" idx="2"/>
            <a:endCxn id="11" idx="0"/>
          </p:cNvCxnSpPr>
          <p:nvPr/>
        </p:nvCxnSpPr>
        <p:spPr>
          <a:xfrm>
            <a:off x="5808103" y="2270603"/>
            <a:ext cx="0" cy="4913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42BDADF-6587-4663-B051-0448BA09CC65}"/>
              </a:ext>
            </a:extLst>
          </p:cNvPr>
          <p:cNvCxnSpPr>
            <a:stCxn id="11" idx="2"/>
            <a:endCxn id="12" idx="0"/>
          </p:cNvCxnSpPr>
          <p:nvPr/>
        </p:nvCxnSpPr>
        <p:spPr>
          <a:xfrm>
            <a:off x="5808103" y="3008208"/>
            <a:ext cx="0" cy="5561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0195BF2-4055-4835-9454-CE357FFB142D}"/>
              </a:ext>
            </a:extLst>
          </p:cNvPr>
          <p:cNvCxnSpPr>
            <a:stCxn id="12" idx="2"/>
            <a:endCxn id="15" idx="0"/>
          </p:cNvCxnSpPr>
          <p:nvPr/>
        </p:nvCxnSpPr>
        <p:spPr>
          <a:xfrm>
            <a:off x="5808103" y="3810618"/>
            <a:ext cx="0" cy="4669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6FD27B5-450C-493A-A969-2FD9549CA64E}"/>
              </a:ext>
            </a:extLst>
          </p:cNvPr>
          <p:cNvSpPr txBox="1"/>
          <p:nvPr/>
        </p:nvSpPr>
        <p:spPr>
          <a:xfrm>
            <a:off x="7791573" y="131107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regular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4739FE-5AD1-46FD-8615-871B160A7E19}"/>
              </a:ext>
            </a:extLst>
          </p:cNvPr>
          <p:cNvSpPr txBox="1"/>
          <p:nvPr/>
        </p:nvSpPr>
        <p:spPr>
          <a:xfrm>
            <a:off x="7791573" y="1862996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mmvd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875D74-76A9-40D2-9959-1C7482D352B8}"/>
              </a:ext>
            </a:extLst>
          </p:cNvPr>
          <p:cNvSpPr txBox="1"/>
          <p:nvPr/>
        </p:nvSpPr>
        <p:spPr>
          <a:xfrm>
            <a:off x="7791573" y="300647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affine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632F66-786A-4C75-AB99-4F1986AC5E23}"/>
              </a:ext>
            </a:extLst>
          </p:cNvPr>
          <p:cNvSpPr txBox="1"/>
          <p:nvPr/>
        </p:nvSpPr>
        <p:spPr>
          <a:xfrm>
            <a:off x="7791573" y="3601311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(</a:t>
            </a:r>
            <a:r>
              <a:rPr lang="en-US" sz="1600" dirty="0" err="1">
                <a:latin typeface="Century Gothic" panose="020B0502020202020204" pitchFamily="34" charset="0"/>
              </a:rPr>
              <a:t>ciip</a:t>
            </a:r>
            <a:r>
              <a:rPr lang="en-US" sz="16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EBBA62-704A-4B2F-807F-730FF456D90F}"/>
              </a:ext>
            </a:extLst>
          </p:cNvPr>
          <p:cNvSpPr txBox="1"/>
          <p:nvPr/>
        </p:nvSpPr>
        <p:spPr>
          <a:xfrm>
            <a:off x="7791573" y="4251189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triangle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4B7C1DE-B3CC-4709-9E90-09ECFF6C5513}"/>
              </a:ext>
            </a:extLst>
          </p:cNvPr>
          <p:cNvCxnSpPr>
            <a:stCxn id="25" idx="2"/>
            <a:endCxn id="26" idx="0"/>
          </p:cNvCxnSpPr>
          <p:nvPr/>
        </p:nvCxnSpPr>
        <p:spPr>
          <a:xfrm>
            <a:off x="8368788" y="1557300"/>
            <a:ext cx="0" cy="305696"/>
          </a:xfrm>
          <a:prstGeom prst="straightConnector1">
            <a:avLst/>
          </a:prstGeom>
          <a:ln>
            <a:solidFill>
              <a:schemeClr val="tx1"/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B1BE1E9-E754-4FDE-BBE8-C9162939D2C8}"/>
              </a:ext>
            </a:extLst>
          </p:cNvPr>
          <p:cNvCxnSpPr>
            <a:cxnSpLocks/>
            <a:stCxn id="26" idx="2"/>
            <a:endCxn id="35" idx="0"/>
          </p:cNvCxnSpPr>
          <p:nvPr/>
        </p:nvCxnSpPr>
        <p:spPr>
          <a:xfrm>
            <a:off x="8368788" y="2109217"/>
            <a:ext cx="0" cy="3212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E2E8F61-3B6D-4FDE-9E01-145D869B244B}"/>
              </a:ext>
            </a:extLst>
          </p:cNvPr>
          <p:cNvCxnSpPr>
            <a:stCxn id="27" idx="2"/>
            <a:endCxn id="28" idx="0"/>
          </p:cNvCxnSpPr>
          <p:nvPr/>
        </p:nvCxnSpPr>
        <p:spPr>
          <a:xfrm>
            <a:off x="8368788" y="3252700"/>
            <a:ext cx="0" cy="3486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46D74AF-9E0A-4758-925B-1BF1C0E4B47F}"/>
              </a:ext>
            </a:extLst>
          </p:cNvPr>
          <p:cNvCxnSpPr>
            <a:stCxn id="28" idx="2"/>
            <a:endCxn id="29" idx="0"/>
          </p:cNvCxnSpPr>
          <p:nvPr/>
        </p:nvCxnSpPr>
        <p:spPr>
          <a:xfrm>
            <a:off x="8368788" y="3847532"/>
            <a:ext cx="0" cy="4036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DD4D2CC-D1F8-46E5-8969-67372401FFE4}"/>
              </a:ext>
            </a:extLst>
          </p:cNvPr>
          <p:cNvSpPr txBox="1"/>
          <p:nvPr/>
        </p:nvSpPr>
        <p:spPr>
          <a:xfrm>
            <a:off x="7791573" y="2430428"/>
            <a:ext cx="11544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temporal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E84F453-433F-4A67-A270-16BBA3B75D05}"/>
              </a:ext>
            </a:extLst>
          </p:cNvPr>
          <p:cNvCxnSpPr>
            <a:stCxn id="35" idx="2"/>
            <a:endCxn id="27" idx="0"/>
          </p:cNvCxnSpPr>
          <p:nvPr/>
        </p:nvCxnSpPr>
        <p:spPr>
          <a:xfrm>
            <a:off x="8368788" y="2676649"/>
            <a:ext cx="0" cy="3298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113E48-5A5B-405D-83D0-E893DA4EB8C5}"/>
              </a:ext>
            </a:extLst>
          </p:cNvPr>
          <p:cNvSpPr/>
          <p:nvPr/>
        </p:nvSpPr>
        <p:spPr>
          <a:xfrm>
            <a:off x="6425508" y="2502948"/>
            <a:ext cx="1325876" cy="802411"/>
          </a:xfrm>
          <a:prstGeom prst="rightArrow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97993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 (test 1)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72A47F4-E8E6-4681-96BE-D1CF360962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123385"/>
              </p:ext>
            </p:extLst>
          </p:nvPr>
        </p:nvGraphicFramePr>
        <p:xfrm>
          <a:off x="27939" y="1347543"/>
          <a:ext cx="4483735" cy="21431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6844607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279322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75032893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5357057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8058702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3544050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986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504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605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502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118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414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709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530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421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698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60011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5732EB6-4937-4F4A-9A92-8167FC1F9E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120020"/>
              </p:ext>
            </p:extLst>
          </p:nvPr>
        </p:nvGraphicFramePr>
        <p:xfrm>
          <a:off x="4619470" y="1484703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447907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759286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61496360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912137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06656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137967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543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747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535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9507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348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924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006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045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44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870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342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95612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 (test 2)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F3C316B-2FC7-44EE-BE3B-0978547B0691}"/>
              </a:ext>
            </a:extLst>
          </p:cNvPr>
          <p:cNvGraphicFramePr>
            <a:graphicFrameLocks noGrp="1"/>
          </p:cNvGraphicFramePr>
          <p:nvPr/>
        </p:nvGraphicFramePr>
        <p:xfrm>
          <a:off x="88265" y="1347543"/>
          <a:ext cx="4483735" cy="21431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99081564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571066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84362650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52182923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770713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074047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817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434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360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840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92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526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166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1185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93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447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13485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624C22A-0093-46CA-AD67-9AD057FCBB83}"/>
              </a:ext>
            </a:extLst>
          </p:cNvPr>
          <p:cNvGraphicFramePr>
            <a:graphicFrameLocks noGrp="1"/>
          </p:cNvGraphicFramePr>
          <p:nvPr/>
        </p:nvGraphicFramePr>
        <p:xfrm>
          <a:off x="4632327" y="1484703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8004683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8505037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70224993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9579579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4481317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241399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900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68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161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255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2821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728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825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850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126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424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25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42400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Summary</a:t>
            </a:r>
            <a:br>
              <a:rPr lang="en-US" sz="2600" dirty="0">
                <a:latin typeface="Century Gothic" panose="020B0502020202020204" pitchFamily="34" charset="0"/>
              </a:rPr>
            </a:b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A368F67-5190-4A2C-8086-EBEA95063504}"/>
              </a:ext>
            </a:extLst>
          </p:cNvPr>
          <p:cNvSpPr txBox="1">
            <a:spLocks/>
          </p:cNvSpPr>
          <p:nvPr/>
        </p:nvSpPr>
        <p:spPr>
          <a:xfrm>
            <a:off x="658022" y="1081087"/>
            <a:ext cx="8371678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Reduce the memory fetching requirements by isolating the temporal candidates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 It is proposed to study the temporal candidates isolation further.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US" sz="2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Thanks to Qualcomm for crosschecking.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0568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lnDef>
      <a:spPr>
        <a:ln>
          <a:solidFill>
            <a:schemeClr val="tx1"/>
          </a:solidFill>
          <a:tailEnd type="stealth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11807</TotalTime>
  <Words>717</Words>
  <Application>Microsoft Office PowerPoint</Application>
  <PresentationFormat>On-screen Show (16:9)</PresentationFormat>
  <Paragraphs>322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Problem statement</vt:lpstr>
      <vt:lpstr>Proposed approach</vt:lpstr>
      <vt:lpstr>Test 1</vt:lpstr>
      <vt:lpstr>Test 2</vt:lpstr>
      <vt:lpstr>Results (test 1)</vt:lpstr>
      <vt:lpstr>Results (test 2)</vt:lpstr>
      <vt:lpstr>Summary </vt:lpstr>
      <vt:lpstr>Thank you 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Franck Galpin</cp:lastModifiedBy>
  <cp:revision>1062</cp:revision>
  <cp:lastPrinted>2018-02-07T16:54:36Z</cp:lastPrinted>
  <dcterms:created xsi:type="dcterms:W3CDTF">2015-05-07T16:31:13Z</dcterms:created>
  <dcterms:modified xsi:type="dcterms:W3CDTF">2019-07-02T15:54:17Z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