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5"/>
  </p:notesMasterIdLst>
  <p:handoutMasterIdLst>
    <p:handoutMasterId r:id="rId16"/>
  </p:handoutMasterIdLst>
  <p:sldIdLst>
    <p:sldId id="441" r:id="rId6"/>
    <p:sldId id="418" r:id="rId7"/>
    <p:sldId id="452" r:id="rId8"/>
    <p:sldId id="454" r:id="rId9"/>
    <p:sldId id="453" r:id="rId10"/>
    <p:sldId id="455" r:id="rId11"/>
    <p:sldId id="456" r:id="rId12"/>
    <p:sldId id="457" r:id="rId13"/>
    <p:sldId id="451" r:id="rId14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1476"/>
    <a:srgbClr val="009E8E"/>
    <a:srgbClr val="8A318E"/>
    <a:srgbClr val="8B1069"/>
    <a:srgbClr val="39B54A"/>
    <a:srgbClr val="00ADEE"/>
    <a:srgbClr val="602A7A"/>
    <a:srgbClr val="1BA79A"/>
    <a:srgbClr val="53ABDD"/>
    <a:srgbClr val="F36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98" autoAdjust="0"/>
    <p:restoredTop sz="94150" autoAdjust="0"/>
  </p:normalViewPr>
  <p:slideViewPr>
    <p:cSldViewPr snapToGrid="0">
      <p:cViewPr varScale="1">
        <p:scale>
          <a:sx n="83" d="100"/>
          <a:sy n="83" d="100"/>
        </p:scale>
        <p:origin x="1112" y="60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7/5/2019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7/5/2019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56086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6146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36407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3036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97657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2694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4866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8710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59645C0-04D3-D04B-87EB-E85315A5A09B}"/>
              </a:ext>
            </a:extLst>
          </p:cNvPr>
          <p:cNvSpPr txBox="1">
            <a:spLocks/>
          </p:cNvSpPr>
          <p:nvPr/>
        </p:nvSpPr>
        <p:spPr>
          <a:xfrm>
            <a:off x="369025" y="1782696"/>
            <a:ext cx="5563049" cy="2940379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chemeClr val="bg1"/>
                </a:solidFill>
              </a:rPr>
              <a:t>JVET-O0500 - Non-CE4: </a:t>
            </a:r>
          </a:p>
          <a:p>
            <a:r>
              <a:rPr lang="en-US" sz="3200" dirty="0">
                <a:solidFill>
                  <a:schemeClr val="bg1"/>
                </a:solidFill>
              </a:rPr>
              <a:t>Affine and sub-block </a:t>
            </a:r>
          </a:p>
          <a:p>
            <a:r>
              <a:rPr lang="en-US" sz="3200" dirty="0">
                <a:solidFill>
                  <a:schemeClr val="bg1"/>
                </a:solidFill>
              </a:rPr>
              <a:t>modes coding clean-up</a:t>
            </a:r>
          </a:p>
          <a:p>
            <a:endParaRPr lang="en-US" sz="2400" b="0" dirty="0">
              <a:solidFill>
                <a:schemeClr val="bg1"/>
              </a:solidFill>
            </a:endParaRPr>
          </a:p>
          <a:p>
            <a:endParaRPr lang="en-US" sz="2400" b="0" dirty="0">
              <a:solidFill>
                <a:schemeClr val="bg1"/>
              </a:solidFill>
            </a:endParaRPr>
          </a:p>
          <a:p>
            <a:r>
              <a:rPr lang="en-US" sz="1200" b="0" dirty="0" err="1">
                <a:solidFill>
                  <a:schemeClr val="bg1"/>
                </a:solidFill>
              </a:rPr>
              <a:t>F.Galpin</a:t>
            </a:r>
            <a:r>
              <a:rPr lang="en-US" sz="1200" b="0" dirty="0">
                <a:solidFill>
                  <a:schemeClr val="bg1"/>
                </a:solidFill>
              </a:rPr>
              <a:t>, F. Le </a:t>
            </a:r>
            <a:r>
              <a:rPr lang="en-US" sz="1200" b="0" dirty="0" err="1">
                <a:solidFill>
                  <a:schemeClr val="bg1"/>
                </a:solidFill>
              </a:rPr>
              <a:t>Leannec</a:t>
            </a:r>
            <a:r>
              <a:rPr lang="en-US" sz="1200" b="0" dirty="0">
                <a:solidFill>
                  <a:schemeClr val="bg1"/>
                </a:solidFill>
              </a:rPr>
              <a:t>, T. Poirier, A. Robert</a:t>
            </a:r>
          </a:p>
        </p:txBody>
      </p:sp>
    </p:spTree>
    <p:extLst>
      <p:ext uri="{BB962C8B-B14F-4D97-AF65-F5344CB8AC3E}">
        <p14:creationId xmlns:p14="http://schemas.microsoft.com/office/powerpoint/2010/main" val="3812183542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Problem statement</a:t>
            </a:r>
            <a:endParaRPr lang="en-US" sz="2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614927"/>
            <a:ext cx="8193083" cy="372083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2800" dirty="0">
                <a:latin typeface="Century Gothic" panose="020B0502020202020204" pitchFamily="34" charset="0"/>
              </a:rPr>
              <a:t> In VTM-5.0, sub-block mode is used to signal both </a:t>
            </a:r>
            <a:r>
              <a:rPr lang="en-GB" sz="2800" dirty="0" err="1">
                <a:latin typeface="Century Gothic" panose="020B0502020202020204" pitchFamily="34" charset="0"/>
              </a:rPr>
              <a:t>SbTMVP</a:t>
            </a:r>
            <a:r>
              <a:rPr lang="en-GB" sz="2800" dirty="0">
                <a:latin typeface="Century Gothic" panose="020B0502020202020204" pitchFamily="34" charset="0"/>
              </a:rPr>
              <a:t> and affine modes:</a:t>
            </a: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en-US" dirty="0"/>
              <a:t>From “7.3.7.7 Merge data syntax”:</a:t>
            </a: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en-GB" sz="18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en-GB" sz="18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00ADEE"/>
              </a:buClr>
              <a:buNone/>
            </a:pPr>
            <a:r>
              <a:rPr lang="en-US" dirty="0"/>
              <a:t>From “7.3.7.5 Coding unit syntax”:</a:t>
            </a: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en-US" dirty="0"/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en-US" sz="24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2400" dirty="0">
                <a:latin typeface="Century Gothic" panose="020B0502020202020204" pitchFamily="34" charset="0"/>
              </a:rPr>
              <a:t>but </a:t>
            </a:r>
            <a:r>
              <a:rPr lang="en-CA" b="1" dirty="0" err="1"/>
              <a:t>merge_subblock_flag</a:t>
            </a:r>
            <a:r>
              <a:rPr lang="en-CA" b="1" dirty="0"/>
              <a:t> </a:t>
            </a:r>
            <a:r>
              <a:rPr lang="en-CA" sz="2400" dirty="0">
                <a:latin typeface="Century Gothic" panose="020B0502020202020204" pitchFamily="34" charset="0"/>
              </a:rPr>
              <a:t>and</a:t>
            </a:r>
            <a:r>
              <a:rPr lang="en-CA" b="1" dirty="0"/>
              <a:t> </a:t>
            </a:r>
            <a:r>
              <a:rPr lang="fr-FR" b="1" dirty="0" err="1"/>
              <a:t>inter_affine_flag</a:t>
            </a:r>
            <a:r>
              <a:rPr lang="fr-FR" b="1" dirty="0"/>
              <a:t> </a:t>
            </a:r>
            <a:r>
              <a:rPr lang="fr-FR" sz="2400" dirty="0" err="1">
                <a:latin typeface="Century Gothic" panose="020B0502020202020204" pitchFamily="34" charset="0"/>
              </a:rPr>
              <a:t>actually</a:t>
            </a:r>
            <a:r>
              <a:rPr lang="fr-FR" sz="2400" dirty="0">
                <a:latin typeface="Century Gothic" panose="020B0502020202020204" pitchFamily="34" charset="0"/>
              </a:rPr>
              <a:t> </a:t>
            </a:r>
            <a:r>
              <a:rPr lang="fr-FR" sz="2400" dirty="0" err="1">
                <a:latin typeface="Century Gothic" panose="020B0502020202020204" pitchFamily="34" charset="0"/>
              </a:rPr>
              <a:t>both</a:t>
            </a:r>
            <a:r>
              <a:rPr lang="fr-FR" sz="2400" dirty="0">
                <a:latin typeface="Century Gothic" panose="020B0502020202020204" pitchFamily="34" charset="0"/>
              </a:rPr>
              <a:t> use the </a:t>
            </a:r>
            <a:r>
              <a:rPr lang="fr-FR" sz="2400" dirty="0" err="1">
                <a:latin typeface="Century Gothic" panose="020B0502020202020204" pitchFamily="34" charset="0"/>
              </a:rPr>
              <a:t>same</a:t>
            </a:r>
            <a:r>
              <a:rPr lang="fr-FR" sz="2400" dirty="0">
                <a:latin typeface="Century Gothic" panose="020B0502020202020204" pitchFamily="34" charset="0"/>
              </a:rPr>
              <a:t> affine flag </a:t>
            </a:r>
            <a:r>
              <a:rPr lang="fr-FR" sz="2400" dirty="0" err="1">
                <a:latin typeface="Century Gothic" panose="020B0502020202020204" pitchFamily="34" charset="0"/>
              </a:rPr>
              <a:t>coding</a:t>
            </a:r>
            <a:r>
              <a:rPr lang="fr-FR" sz="2400" dirty="0">
                <a:latin typeface="Century Gothic" panose="020B0502020202020204" pitchFamily="34" charset="0"/>
              </a:rPr>
              <a:t> </a:t>
            </a:r>
            <a:r>
              <a:rPr lang="fr-FR" sz="2400" dirty="0" err="1">
                <a:latin typeface="Century Gothic" panose="020B0502020202020204" pitchFamily="34" charset="0"/>
              </a:rPr>
              <a:t>context</a:t>
            </a:r>
            <a:r>
              <a:rPr lang="fr-FR" sz="2400" dirty="0">
                <a:latin typeface="Century Gothic" panose="020B0502020202020204" pitchFamily="34" charset="0"/>
              </a:rPr>
              <a:t>.</a:t>
            </a:r>
            <a:endParaRPr lang="en-GB" sz="24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en-US" dirty="0"/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en-GB" sz="1800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544CDF6-8563-4D62-AC43-3401395BB4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0119353"/>
              </p:ext>
            </p:extLst>
          </p:nvPr>
        </p:nvGraphicFramePr>
        <p:xfrm>
          <a:off x="109477" y="2052144"/>
          <a:ext cx="8925047" cy="487680"/>
        </p:xfrm>
        <a:graphic>
          <a:graphicData uri="http://schemas.openxmlformats.org/drawingml/2006/table">
            <a:tbl>
              <a:tblPr/>
              <a:tblGrid>
                <a:gridCol w="7791708">
                  <a:extLst>
                    <a:ext uri="{9D8B030D-6E8A-4147-A177-3AD203B41FA5}">
                      <a16:colId xmlns:a16="http://schemas.microsoft.com/office/drawing/2014/main" val="1369380536"/>
                    </a:ext>
                  </a:extLst>
                </a:gridCol>
                <a:gridCol w="1133339">
                  <a:extLst>
                    <a:ext uri="{9D8B030D-6E8A-4147-A177-3AD203B41FA5}">
                      <a16:colId xmlns:a16="http://schemas.microsoft.com/office/drawing/2014/main" val="4102394750"/>
                    </a:ext>
                  </a:extLst>
                </a:gridCol>
              </a:tblGrid>
              <a:tr h="24365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if(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MaxNumSubblockMergeCand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&gt; 0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&amp;&amp;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cbWidth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&gt;= 8  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&amp;&amp;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cbHeight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&gt;= 8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09646" marR="109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09646" marR="109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395920"/>
                  </a:ext>
                </a:extLst>
              </a:tr>
              <a:tr h="24365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</a:t>
                      </a:r>
                      <a:r>
                        <a:rPr lang="en-CA" sz="1600" b="1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merge_subblock_flag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 x0 ][ y0 ]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09646" marR="109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09646" marR="109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5783272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38C1C83-5FF7-4963-AD88-D892575501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4485939"/>
              </p:ext>
            </p:extLst>
          </p:nvPr>
        </p:nvGraphicFramePr>
        <p:xfrm>
          <a:off x="109476" y="3153214"/>
          <a:ext cx="8925048" cy="487680"/>
        </p:xfrm>
        <a:graphic>
          <a:graphicData uri="http://schemas.openxmlformats.org/drawingml/2006/table">
            <a:tbl>
              <a:tblPr/>
              <a:tblGrid>
                <a:gridCol w="7791708">
                  <a:extLst>
                    <a:ext uri="{9D8B030D-6E8A-4147-A177-3AD203B41FA5}">
                      <a16:colId xmlns:a16="http://schemas.microsoft.com/office/drawing/2014/main" val="4003030959"/>
                    </a:ext>
                  </a:extLst>
                </a:gridCol>
                <a:gridCol w="1133340">
                  <a:extLst>
                    <a:ext uri="{9D8B030D-6E8A-4147-A177-3AD203B41FA5}">
                      <a16:colId xmlns:a16="http://schemas.microsoft.com/office/drawing/2014/main" val="4195894882"/>
                    </a:ext>
                  </a:extLst>
                </a:gridCol>
              </a:tblGrid>
              <a:tr h="2438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if(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sps_affine_enabled_flag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&amp;&amp;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cbWidth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&gt;= 16  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&amp;&amp;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cbHeight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&gt;= 16 ) {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3879858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fr-FR" sz="1600" b="1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inter_affine_flag</a:t>
                      </a:r>
                      <a:r>
                        <a:rPr lang="fr-FR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 x0 ][ y0 ]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29959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8621001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Solutions</a:t>
            </a:r>
            <a:endParaRPr lang="en-US" sz="2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2800" dirty="0">
                <a:latin typeface="Century Gothic" panose="020B0502020202020204" pitchFamily="34" charset="0"/>
              </a:rPr>
              <a:t>To avoid mix between affine and </a:t>
            </a:r>
            <a:r>
              <a:rPr lang="en-GB" sz="2800" dirty="0" err="1">
                <a:latin typeface="Century Gothic" panose="020B0502020202020204" pitchFamily="34" charset="0"/>
              </a:rPr>
              <a:t>SbTMVP</a:t>
            </a:r>
            <a:r>
              <a:rPr lang="en-GB" sz="2800" dirty="0">
                <a:latin typeface="Century Gothic" panose="020B0502020202020204" pitchFamily="34" charset="0"/>
              </a:rPr>
              <a:t> coding, it is proposed to use separate CABAC contexts (test 1):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dirty="0">
                <a:latin typeface="Century Gothic" panose="020B0502020202020204" pitchFamily="34" charset="0"/>
              </a:rPr>
              <a:t>the function</a:t>
            </a:r>
            <a:r>
              <a:rPr lang="en-US" dirty="0"/>
              <a:t> </a:t>
            </a:r>
            <a:r>
              <a:rPr lang="en-US" b="1" dirty="0" err="1"/>
              <a:t>subblock_merge_flag</a:t>
            </a:r>
            <a:r>
              <a:rPr lang="en-US" b="1" dirty="0"/>
              <a:t>() </a:t>
            </a:r>
            <a:r>
              <a:rPr lang="en-US" dirty="0">
                <a:latin typeface="Century Gothic" panose="020B0502020202020204" pitchFamily="34" charset="0"/>
              </a:rPr>
              <a:t>is transformed from: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en-US" sz="15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en-US" sz="15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en-US" sz="15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1500" dirty="0">
                <a:latin typeface="Century Gothic" panose="020B0502020202020204" pitchFamily="34" charset="0"/>
              </a:rPr>
              <a:t>To:</a:t>
            </a:r>
          </a:p>
          <a:p>
            <a:pPr marL="342900" lvl="1" indent="0">
              <a:lnSpc>
                <a:spcPct val="100000"/>
              </a:lnSpc>
              <a:buClr>
                <a:srgbClr val="00ADEE"/>
              </a:buClr>
              <a:buNone/>
            </a:pPr>
            <a:endParaRPr lang="en-GB" sz="1500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7AF538C-2031-4ED9-AA00-C558A9890C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7300999"/>
              </p:ext>
            </p:extLst>
          </p:nvPr>
        </p:nvGraphicFramePr>
        <p:xfrm>
          <a:off x="1294765" y="2700803"/>
          <a:ext cx="5937250" cy="599440"/>
        </p:xfrm>
        <a:graphic>
          <a:graphicData uri="http://schemas.openxmlformats.org/drawingml/2006/table">
            <a:tbl>
              <a:tblPr firstRow="1" firstCol="1" bandRow="1"/>
              <a:tblGrid>
                <a:gridCol w="5937250">
                  <a:extLst>
                    <a:ext uri="{9D8B030D-6E8A-4147-A177-3AD203B41FA5}">
                      <a16:colId xmlns:a16="http://schemas.microsoft.com/office/drawing/2014/main" val="4183136056"/>
                    </a:ext>
                  </a:extLst>
                </a:gridCol>
              </a:tblGrid>
              <a:tr h="59944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unsigned 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ctxID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= 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DeriveCtx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::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CtxAffineFlag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(cu);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cu.affine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 = 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m_BinDecoder.decodeBin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(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Ctx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::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AffineFlag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(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ctxId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));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144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7548903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FDA4715-7AD5-454A-B84D-A9983088E1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5452607"/>
              </p:ext>
            </p:extLst>
          </p:nvPr>
        </p:nvGraphicFramePr>
        <p:xfrm>
          <a:off x="1294765" y="3866728"/>
          <a:ext cx="5937250" cy="607060"/>
        </p:xfrm>
        <a:graphic>
          <a:graphicData uri="http://schemas.openxmlformats.org/drawingml/2006/table">
            <a:tbl>
              <a:tblPr firstRow="1" firstCol="1" bandRow="1"/>
              <a:tblGrid>
                <a:gridCol w="5937250">
                  <a:extLst>
                    <a:ext uri="{9D8B030D-6E8A-4147-A177-3AD203B41FA5}">
                      <a16:colId xmlns:a16="http://schemas.microsoft.com/office/drawing/2014/main" val="417760600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unsigned 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ctxID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= 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DeriveCtx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::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CtxSubblockFlag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(cu);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cu.subblock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 = 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m_BinDecoder.decodeBin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(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Ctx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::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SubblockFlag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(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ctxId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));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91440" marB="9144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0770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5828286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Solutions</a:t>
            </a:r>
            <a:endParaRPr lang="en-US" sz="2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2800" dirty="0">
                <a:latin typeface="Century Gothic" panose="020B0502020202020204" pitchFamily="34" charset="0"/>
              </a:rPr>
              <a:t>To further remove dependencies, the affine and sub-block flag coding is simplified (test 2):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dirty="0">
                <a:latin typeface="Century Gothic" panose="020B0502020202020204" pitchFamily="34" charset="0"/>
              </a:rPr>
              <a:t>function</a:t>
            </a:r>
            <a:r>
              <a:rPr lang="en-US" dirty="0"/>
              <a:t> </a:t>
            </a:r>
            <a:r>
              <a:rPr lang="en-US" b="1" dirty="0" err="1"/>
              <a:t>affine_flag</a:t>
            </a:r>
            <a:r>
              <a:rPr lang="en-US" b="1" dirty="0"/>
              <a:t>() </a:t>
            </a:r>
            <a:r>
              <a:rPr lang="en-US" dirty="0">
                <a:latin typeface="Century Gothic" panose="020B0502020202020204" pitchFamily="34" charset="0"/>
              </a:rPr>
              <a:t>: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en-US" sz="15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en-US" sz="15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en-US" sz="15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1600" dirty="0">
                <a:latin typeface="Century Gothic" panose="020B0502020202020204" pitchFamily="34" charset="0"/>
              </a:rPr>
              <a:t>function</a:t>
            </a:r>
            <a:r>
              <a:rPr lang="en-US" sz="1600" dirty="0"/>
              <a:t> </a:t>
            </a:r>
            <a:r>
              <a:rPr lang="en-US" sz="1600" b="1" dirty="0" err="1"/>
              <a:t>subblock_merge_flag</a:t>
            </a:r>
            <a:r>
              <a:rPr lang="en-US" sz="1600" b="1" dirty="0"/>
              <a:t>() </a:t>
            </a:r>
            <a:r>
              <a:rPr lang="en-US" sz="1600" b="1" dirty="0">
                <a:latin typeface="Century Gothic" panose="020B0502020202020204" pitchFamily="34" charset="0"/>
              </a:rPr>
              <a:t>:</a:t>
            </a:r>
            <a:endParaRPr lang="en-GB" sz="1500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7AF538C-2031-4ED9-AA00-C558A9890CC5}"/>
              </a:ext>
            </a:extLst>
          </p:cNvPr>
          <p:cNvGraphicFramePr>
            <a:graphicFrameLocks noGrp="1"/>
          </p:cNvGraphicFramePr>
          <p:nvPr/>
        </p:nvGraphicFramePr>
        <p:xfrm>
          <a:off x="1294765" y="2700803"/>
          <a:ext cx="5937250" cy="599440"/>
        </p:xfrm>
        <a:graphic>
          <a:graphicData uri="http://schemas.openxmlformats.org/drawingml/2006/table">
            <a:tbl>
              <a:tblPr firstRow="1" firstCol="1" bandRow="1"/>
              <a:tblGrid>
                <a:gridCol w="5937250">
                  <a:extLst>
                    <a:ext uri="{9D8B030D-6E8A-4147-A177-3AD203B41FA5}">
                      <a16:colId xmlns:a16="http://schemas.microsoft.com/office/drawing/2014/main" val="4183136056"/>
                    </a:ext>
                  </a:extLst>
                </a:gridCol>
              </a:tblGrid>
              <a:tr h="59944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unsigned 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ctxID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= 0;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cu.affine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 = 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m_BinDecoder.decodeBin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(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Ctx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::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AffineFlag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(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ctxId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));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144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7548903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FDA4715-7AD5-454A-B84D-A9983088E1C5}"/>
              </a:ext>
            </a:extLst>
          </p:cNvPr>
          <p:cNvGraphicFramePr>
            <a:graphicFrameLocks noGrp="1"/>
          </p:cNvGraphicFramePr>
          <p:nvPr/>
        </p:nvGraphicFramePr>
        <p:xfrm>
          <a:off x="1294765" y="3866728"/>
          <a:ext cx="5937250" cy="607060"/>
        </p:xfrm>
        <a:graphic>
          <a:graphicData uri="http://schemas.openxmlformats.org/drawingml/2006/table">
            <a:tbl>
              <a:tblPr firstRow="1" firstCol="1" bandRow="1"/>
              <a:tblGrid>
                <a:gridCol w="5937250">
                  <a:extLst>
                    <a:ext uri="{9D8B030D-6E8A-4147-A177-3AD203B41FA5}">
                      <a16:colId xmlns:a16="http://schemas.microsoft.com/office/drawing/2014/main" val="417760600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unsigned 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ctxID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= 0;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cu.subblock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 = 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m_BinDecoder.decodeBin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(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Ctx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::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SubblockFlag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(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ctxId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));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91440" marB="9144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0770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1402556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Solutions</a:t>
            </a:r>
            <a:endParaRPr lang="en-US" sz="2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2800" dirty="0">
                <a:latin typeface="Century Gothic" panose="020B0502020202020204" pitchFamily="34" charset="0"/>
              </a:rPr>
              <a:t>Test 2 then removes access to neighbouring CUs affine flag during the parsing: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C0105EB-42E3-4E90-89BF-B2F8BE72FD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7264210"/>
              </p:ext>
            </p:extLst>
          </p:nvPr>
        </p:nvGraphicFramePr>
        <p:xfrm>
          <a:off x="171450" y="2287111"/>
          <a:ext cx="8869680" cy="1813560"/>
        </p:xfrm>
        <a:graphic>
          <a:graphicData uri="http://schemas.openxmlformats.org/drawingml/2006/table">
            <a:tbl>
              <a:tblPr firstRow="1" firstCol="1" bandRow="1"/>
              <a:tblGrid>
                <a:gridCol w="8869680">
                  <a:extLst>
                    <a:ext uri="{9D8B030D-6E8A-4147-A177-3AD203B41FA5}">
                      <a16:colId xmlns:a16="http://schemas.microsoft.com/office/drawing/2014/main" val="2678006834"/>
                    </a:ext>
                  </a:extLst>
                </a:gridCol>
              </a:tblGrid>
              <a:tr h="158813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const </a:t>
                      </a:r>
                      <a:r>
                        <a:rPr lang="en-US" sz="1200" strike="sngStrike" dirty="0" err="1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CodingStructure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 *cs = </a:t>
                      </a:r>
                      <a:r>
                        <a:rPr lang="en-US" sz="1200" strike="sngStrike" dirty="0" err="1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cu.cs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;</a:t>
                      </a:r>
                      <a:endParaRPr lang="en-US" sz="1800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unsigned </a:t>
                      </a:r>
                      <a:r>
                        <a:rPr lang="en-US" sz="1200" strike="sngStrike" dirty="0" err="1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ctxId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 = 0;</a:t>
                      </a:r>
                      <a:endParaRPr lang="en-US" sz="1800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const </a:t>
                      </a:r>
                      <a:r>
                        <a:rPr lang="en-US" sz="1200" strike="sngStrike" dirty="0" err="1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CodingUnit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 *</a:t>
                      </a:r>
                      <a:r>
                        <a:rPr lang="en-US" sz="1200" strike="sngStrike" dirty="0" err="1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cuLeft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 = cs-&gt;</a:t>
                      </a:r>
                      <a:r>
                        <a:rPr lang="en-US" sz="1200" strike="sngStrike" dirty="0" err="1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getCURestricted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( </a:t>
                      </a:r>
                      <a:r>
                        <a:rPr lang="en-US" sz="1200" strike="sngStrike" dirty="0" err="1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cu.lumaPos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().offset( -1, 0 ), cu, CH_L );</a:t>
                      </a:r>
                      <a:endParaRPr lang="en-US" sz="1800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strike="sngStrike" dirty="0" err="1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ctxId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 = ( </a:t>
                      </a:r>
                      <a:r>
                        <a:rPr lang="en-US" sz="1200" strike="sngStrike" dirty="0" err="1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cuLeft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 &amp;&amp; </a:t>
                      </a:r>
                      <a:r>
                        <a:rPr lang="en-US" sz="1200" strike="sngStrike" dirty="0" err="1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cuLeft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-&gt;affine ) ? 1 : 0;</a:t>
                      </a:r>
                      <a:endParaRPr lang="en-US" sz="1800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const </a:t>
                      </a:r>
                      <a:r>
                        <a:rPr lang="en-US" sz="1200" strike="sngStrike" dirty="0" err="1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CodingUnit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 *</a:t>
                      </a:r>
                      <a:r>
                        <a:rPr lang="en-US" sz="1200" strike="sngStrike" dirty="0" err="1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cuAbove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 = cs-&gt;</a:t>
                      </a:r>
                      <a:r>
                        <a:rPr lang="en-US" sz="1200" strike="sngStrike" dirty="0" err="1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getCURestricted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( </a:t>
                      </a:r>
                      <a:r>
                        <a:rPr lang="en-US" sz="1200" strike="sngStrike" dirty="0" err="1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cu.lumaPos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().offset( 0, -1 ), cu, CH_L );</a:t>
                      </a:r>
                      <a:endParaRPr lang="en-US" sz="1800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strike="sngStrike" dirty="0" err="1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ctxId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 += ( </a:t>
                      </a:r>
                      <a:r>
                        <a:rPr lang="en-US" sz="1200" strike="sngStrike" dirty="0" err="1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cuAbove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 &amp;&amp; </a:t>
                      </a:r>
                      <a:r>
                        <a:rPr lang="en-US" sz="1200" strike="sngStrike" dirty="0" err="1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cuAbove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-&gt;affine ) ? 1 : 0;</a:t>
                      </a:r>
                      <a:endParaRPr lang="en-US" sz="1800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return </a:t>
                      </a:r>
                      <a:r>
                        <a:rPr lang="en-US" sz="1200" strike="sngStrike" dirty="0" err="1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ctxId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; </a:t>
                      </a:r>
                      <a:endParaRPr lang="en-US" sz="1800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3010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311475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Results (test 1)</a:t>
            </a:r>
            <a:endParaRPr lang="en-US" sz="2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endParaRPr lang="en-GB" sz="2800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AE1D066-9575-4B48-B496-E487B6F8EB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910058"/>
              </p:ext>
            </p:extLst>
          </p:nvPr>
        </p:nvGraphicFramePr>
        <p:xfrm>
          <a:off x="60327" y="1347543"/>
          <a:ext cx="4483735" cy="214312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97272193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08633617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530938156"/>
                    </a:ext>
                  </a:extLst>
                </a:gridCol>
                <a:gridCol w="749935">
                  <a:extLst>
                    <a:ext uri="{9D8B030D-6E8A-4147-A177-3AD203B41FA5}">
                      <a16:colId xmlns:a16="http://schemas.microsoft.com/office/drawing/2014/main" val="295159394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49892790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32045679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46241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80406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20150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92985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30599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8259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8981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58794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0616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16628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3333736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A6F90A2-D545-4CF0-966D-ADDAC10138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9907068"/>
              </p:ext>
            </p:extLst>
          </p:nvPr>
        </p:nvGraphicFramePr>
        <p:xfrm>
          <a:off x="4660265" y="1484703"/>
          <a:ext cx="4483735" cy="200596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1708100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69695070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205831427"/>
                    </a:ext>
                  </a:extLst>
                </a:gridCol>
                <a:gridCol w="749935">
                  <a:extLst>
                    <a:ext uri="{9D8B030D-6E8A-4147-A177-3AD203B41FA5}">
                      <a16:colId xmlns:a16="http://schemas.microsoft.com/office/drawing/2014/main" val="140294279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14782022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5275158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05041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18163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76412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15976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22669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01345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74794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09630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37928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61102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17007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956120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Results (test 2)</a:t>
            </a:r>
            <a:endParaRPr lang="en-US" sz="2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endParaRPr lang="en-GB" sz="2800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0E95CBD-418B-4732-99EB-3D688AC257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038012"/>
              </p:ext>
            </p:extLst>
          </p:nvPr>
        </p:nvGraphicFramePr>
        <p:xfrm>
          <a:off x="60327" y="1347543"/>
          <a:ext cx="4483735" cy="214312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95798236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1717464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271726459"/>
                    </a:ext>
                  </a:extLst>
                </a:gridCol>
                <a:gridCol w="749935">
                  <a:extLst>
                    <a:ext uri="{9D8B030D-6E8A-4147-A177-3AD203B41FA5}">
                      <a16:colId xmlns:a16="http://schemas.microsoft.com/office/drawing/2014/main" val="379614973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25299245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59953119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40599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52656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90507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31552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79640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36718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63208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47199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74086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33407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7487489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CEEB146-9BF7-4718-A242-CF8F950F96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245022"/>
              </p:ext>
            </p:extLst>
          </p:nvPr>
        </p:nvGraphicFramePr>
        <p:xfrm>
          <a:off x="4599940" y="1484703"/>
          <a:ext cx="4483735" cy="200596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427087821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82962118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005238851"/>
                    </a:ext>
                  </a:extLst>
                </a:gridCol>
                <a:gridCol w="749935">
                  <a:extLst>
                    <a:ext uri="{9D8B030D-6E8A-4147-A177-3AD203B41FA5}">
                      <a16:colId xmlns:a16="http://schemas.microsoft.com/office/drawing/2014/main" val="49588591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85851744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85783596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99240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6168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847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4717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38850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46778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23679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4434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28375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73143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20501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7384493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Summary</a:t>
            </a:r>
            <a:br>
              <a:rPr lang="en-US" sz="2600" dirty="0">
                <a:latin typeface="Century Gothic" panose="020B0502020202020204" pitchFamily="34" charset="0"/>
              </a:rPr>
            </a:br>
            <a:endParaRPr lang="en-US" sz="2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endParaRPr lang="en-GB" sz="2800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A368F67-5190-4A2C-8086-EBEA95063504}"/>
              </a:ext>
            </a:extLst>
          </p:cNvPr>
          <p:cNvSpPr txBox="1">
            <a:spLocks/>
          </p:cNvSpPr>
          <p:nvPr/>
        </p:nvSpPr>
        <p:spPr>
          <a:xfrm>
            <a:off x="658022" y="1081087"/>
            <a:ext cx="8371678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US" sz="2800" dirty="0">
                <a:latin typeface="Century Gothic" panose="020B0502020202020204" pitchFamily="34" charset="0"/>
              </a:rPr>
              <a:t>It is proposed to clean-up the sub-block/affine flags coding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US" sz="2800" dirty="0">
                <a:latin typeface="Century Gothic" panose="020B0502020202020204" pitchFamily="34" charset="0"/>
              </a:rPr>
              <a:t>Parsing is simplified (no neighbors access)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US" sz="2800" dirty="0">
                <a:latin typeface="Century Gothic" panose="020B0502020202020204" pitchFamily="34" charset="0"/>
              </a:rPr>
              <a:t>Slight gains for higher classes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endParaRPr lang="en-US" sz="28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US" sz="2800" dirty="0">
                <a:latin typeface="Century Gothic" panose="020B0502020202020204" pitchFamily="34" charset="0"/>
              </a:rPr>
              <a:t>Thanks to Qualcomm for crosschecking.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endParaRPr lang="en-GB" sz="15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4056826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EDB16E-3C0E-9D4C-BCC6-1EAEAC27B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865224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602BC67-704A-4474-B02F-AC0C62DC9E2D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11771</TotalTime>
  <Words>889</Words>
  <Application>Microsoft Office PowerPoint</Application>
  <PresentationFormat>On-screen Show (16:9)</PresentationFormat>
  <Paragraphs>333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Calibri</vt:lpstr>
      <vt:lpstr>Calibri Light</vt:lpstr>
      <vt:lpstr>Century Gothic</vt:lpstr>
      <vt:lpstr>Courier New</vt:lpstr>
      <vt:lpstr>Times New Roman</vt:lpstr>
      <vt:lpstr>Intro Section Slides</vt:lpstr>
      <vt:lpstr>1_Interior Slides - blue green bottom bar</vt:lpstr>
      <vt:lpstr>PowerPoint Presentation</vt:lpstr>
      <vt:lpstr>Problem statement</vt:lpstr>
      <vt:lpstr>Solutions</vt:lpstr>
      <vt:lpstr>Solutions</vt:lpstr>
      <vt:lpstr>Solutions</vt:lpstr>
      <vt:lpstr>Results (test 1)</vt:lpstr>
      <vt:lpstr>Results (test 2)</vt:lpstr>
      <vt:lpstr>Summary </vt:lpstr>
      <vt:lpstr>Thank you 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Galpin Franck</cp:lastModifiedBy>
  <cp:revision>1060</cp:revision>
  <cp:lastPrinted>2018-02-07T16:54:36Z</cp:lastPrinted>
  <dcterms:created xsi:type="dcterms:W3CDTF">2015-05-07T16:31:13Z</dcterms:created>
  <dcterms:modified xsi:type="dcterms:W3CDTF">2019-07-05T09:08:53Z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