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91" r:id="rId3"/>
    <p:sldId id="257" r:id="rId4"/>
    <p:sldId id="258" r:id="rId5"/>
    <p:sldId id="282" r:id="rId6"/>
    <p:sldId id="290" r:id="rId7"/>
    <p:sldId id="283" r:id="rId8"/>
    <p:sldId id="284" r:id="rId9"/>
    <p:sldId id="289" r:id="rId10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6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as Wien" initials="mwi" lastIdx="5" clrIdx="0">
    <p:extLst>
      <p:ext uri="{19B8F6BF-5375-455C-9EA6-DF929625EA0E}">
        <p15:presenceInfo xmlns:p15="http://schemas.microsoft.com/office/powerpoint/2012/main" userId="Mathias Wi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990" y="114"/>
      </p:cViewPr>
      <p:guideLst>
        <p:guide orient="horz" pos="572"/>
        <p:guide pos="362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417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04.07.2019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75080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04.07.2019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572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9995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2683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1893239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215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>
                <a:tab pos="215900" algn="l"/>
              </a:tabLst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 smtClean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 smtClean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 dirty="0" err="1" smtClean="0">
                <a:solidFill>
                  <a:schemeClr val="tx2"/>
                </a:solidFill>
              </a:rPr>
              <a:t>Thank</a:t>
            </a:r>
            <a:r>
              <a:rPr lang="de-DE" altLang="de-DE" sz="3200" b="1" baseline="0" dirty="0" smtClean="0">
                <a:solidFill>
                  <a:schemeClr val="tx2"/>
                </a:solidFill>
              </a:rPr>
              <a:t> </a:t>
            </a:r>
            <a:r>
              <a:rPr lang="de-DE" altLang="de-DE" sz="3200" b="1" baseline="0" dirty="0" err="1" smtClean="0">
                <a:solidFill>
                  <a:schemeClr val="tx2"/>
                </a:solidFill>
              </a:rPr>
              <a:t>you</a:t>
            </a:r>
            <a:r>
              <a:rPr lang="de-DE" altLang="de-DE" sz="3200" b="1" baseline="0" dirty="0" smtClean="0">
                <a:solidFill>
                  <a:schemeClr val="tx2"/>
                </a:solidFill>
              </a:rPr>
              <a:t>!</a:t>
            </a:r>
            <a:endParaRPr lang="en-US" altLang="de-DE" sz="3200" b="1" dirty="0" smtClean="0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Johannes Sauer, Max Bläser, Jens Schneider, Mathias Wien, Jens-Rainer Ohm</a:t>
            </a:r>
            <a:r>
              <a:rPr lang="de-DE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|  Institut für</a:t>
            </a:r>
            <a:r>
              <a:rPr lang="de-DE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Nachrichtentechnik  |  RWTH Aachen University    </a:t>
            </a:r>
            <a:b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11th JVET Meeting, Ljubljana |  </a:t>
            </a:r>
            <a:r>
              <a:rPr lang="de-DE" sz="900" kern="1200" dirty="0" err="1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July</a:t>
            </a:r>
            <a:r>
              <a:rPr lang="de-DE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2018  |  </a:t>
            </a:r>
            <a:r>
              <a:rPr lang="en-US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Doc. </a:t>
            </a: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JVET-K0149</a:t>
            </a:r>
            <a:r>
              <a:rPr lang="en-US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/>
            </a:r>
            <a:br>
              <a:rPr lang="en-US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en-US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Reference software extension for coding block statistics</a:t>
            </a:r>
            <a:endParaRPr lang="de-DE" sz="900" kern="1200" baseline="0" dirty="0" smtClean="0"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900" kern="1200" dirty="0" smtClean="0"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eaLnBrk="1" hangingPunct="1">
              <a:defRPr/>
            </a:pPr>
            <a:endParaRPr lang="de-DE" altLang="de-DE" sz="900" dirty="0" smtClean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 smtClean="0"/>
              <a:t>Fußzeile anpassen:</a:t>
            </a:r>
            <a:endParaRPr lang="de-DE" altLang="de-DE" sz="1000" smtClean="0"/>
          </a:p>
          <a:p>
            <a:pPr eaLnBrk="1" hangingPunct="1">
              <a:defRPr/>
            </a:pPr>
            <a:r>
              <a:rPr lang="de-DE" altLang="de-DE" sz="1000" smtClean="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 smtClean="0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err="1"/>
              <a:t>Parameterizable</a:t>
            </a:r>
            <a:r>
              <a:rPr lang="en-CA" dirty="0"/>
              <a:t> cubemap for 360 degree video </a:t>
            </a:r>
            <a:r>
              <a:rPr lang="en-CA" dirty="0" smtClean="0"/>
              <a:t>coding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en-US" dirty="0" smtClean="0"/>
              <a:t>JVET-</a:t>
            </a:r>
            <a:r>
              <a:rPr lang="en-CA" dirty="0" smtClean="0"/>
              <a:t>O0488</a:t>
            </a:r>
            <a:endParaRPr lang="en-US" dirty="0" smtClean="0"/>
          </a:p>
          <a:p>
            <a:r>
              <a:rPr lang="en-US" dirty="0" smtClean="0"/>
              <a:t>Johannes Sauer, Max </a:t>
            </a:r>
            <a:r>
              <a:rPr lang="en-US" dirty="0" err="1" smtClean="0"/>
              <a:t>Bläser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 360</a:t>
            </a:r>
            <a:r>
              <a:rPr lang="de-DE" dirty="0" smtClean="0"/>
              <a:t>°</a:t>
            </a:r>
            <a:r>
              <a:rPr lang="de-DE" dirty="0" err="1" smtClean="0"/>
              <a:t>video</a:t>
            </a:r>
            <a:r>
              <a:rPr lang="en-US" dirty="0" smtClean="0"/>
              <a:t> in cubemap format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00" y="2438400"/>
            <a:ext cx="3820429" cy="192881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4838" y="1952625"/>
            <a:ext cx="3701166" cy="248126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4199" y="1952625"/>
            <a:ext cx="3576819" cy="2481262"/>
          </a:xfrm>
          <a:prstGeom prst="rect">
            <a:avLst/>
          </a:prstGeom>
        </p:spPr>
      </p:pic>
      <p:sp>
        <p:nvSpPr>
          <p:cNvPr id="11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7" y="1152000"/>
            <a:ext cx="11266513" cy="4448700"/>
          </a:xfrm>
        </p:spPr>
        <p:txBody>
          <a:bodyPr/>
          <a:lstStyle/>
          <a:p>
            <a:r>
              <a:rPr lang="en-US" dirty="0" smtClean="0"/>
              <a:t>ERP                                                                   CMP                                                             EAC                                   </a:t>
            </a:r>
            <a:br>
              <a:rPr lang="en-US" dirty="0" smtClean="0"/>
            </a:br>
            <a:r>
              <a:rPr lang="en-US" dirty="0" smtClean="0"/>
              <a:t>equirectangular                                               cubemap                                            </a:t>
            </a:r>
            <a:r>
              <a:rPr lang="en-US" dirty="0" err="1" smtClean="0"/>
              <a:t>equi</a:t>
            </a:r>
            <a:r>
              <a:rPr lang="en-US" dirty="0" smtClean="0"/>
              <a:t>-angular cubemap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38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/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373037" y="1152000"/>
                <a:ext cx="9609163" cy="4448700"/>
              </a:xfrm>
            </p:spPr>
            <p:txBody>
              <a:bodyPr/>
              <a:lstStyle/>
              <a:p>
                <a:r>
                  <a:rPr lang="en-US" dirty="0" smtClean="0"/>
                  <a:t>Goal: Make sampling of sphere more uniform</a:t>
                </a:r>
              </a:p>
              <a:p>
                <a:pPr lvl="1"/>
                <a:r>
                  <a:rPr lang="en-US" dirty="0" smtClean="0"/>
                  <a:t>Adjusted cubemap (JVET-F0025)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𝑠𝑔𝑛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  <m:f>
                        <m:f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0.34−</m:t>
                          </m:r>
                          <m:rad>
                            <m:radPr>
                              <m:degHide m:val="on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0.34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−0.09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ra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0.18</m:t>
                          </m:r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endParaRPr lang="en-US" dirty="0" smtClean="0"/>
              </a:p>
              <a:p>
                <a:pPr lvl="1"/>
                <a:r>
                  <a:rPr lang="en-US" dirty="0" smtClean="0"/>
                  <a:t>Equiangular </a:t>
                </a:r>
                <a:r>
                  <a:rPr lang="en-US" dirty="0"/>
                  <a:t>cubemap (</a:t>
                </a:r>
                <a:r>
                  <a:rPr lang="en-US" dirty="0" smtClean="0"/>
                  <a:t>JVET-G0056)</a:t>
                </a:r>
              </a:p>
              <a:p>
                <a:pPr marL="0" indent="0">
                  <a:buNone/>
                </a:pPr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f>
                            <m:f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4.0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dirty="0" smtClean="0"/>
              </a:p>
              <a:p>
                <a:endParaRPr lang="en-US" dirty="0" smtClean="0"/>
              </a:p>
              <a:p>
                <a:pPr lvl="1"/>
                <a:r>
                  <a:rPr lang="en-US" dirty="0" smtClean="0"/>
                  <a:t>MCP (</a:t>
                </a:r>
                <a:r>
                  <a:rPr lang="en-CA" dirty="0" smtClean="0"/>
                  <a:t>JVET-K0131, later renamed to HEC), for v-axis of </a:t>
                </a:r>
                <a:br>
                  <a:rPr lang="en-CA" dirty="0" smtClean="0"/>
                </a:br>
                <a:r>
                  <a:rPr lang="en-CA" dirty="0" smtClean="0"/>
                  <a:t>equatorial faces (else like EAC)</a:t>
                </a:r>
              </a:p>
              <a:p>
                <a:pPr lvl="2"/>
                <a:r>
                  <a:rPr lang="en-US" dirty="0"/>
                  <a:t> -8.58% Y-WS-PSNR </a:t>
                </a:r>
                <a:r>
                  <a:rPr lang="en-US" dirty="0" smtClean="0"/>
                  <a:t>vs CMP (VTM 1.0)</a:t>
                </a:r>
                <a:endParaRPr lang="en-CA" dirty="0" smtClean="0"/>
              </a:p>
              <a:p>
                <a:pPr marL="215900" lvl="1" indent="0">
                  <a:buNone/>
                </a:pPr>
                <a:r>
                  <a:rPr lang="en-US" dirty="0"/>
                  <a:t>                                                               </a:t>
                </a:r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/>
              </a:p>
              <a:p>
                <a:r>
                  <a:rPr lang="en-US" dirty="0" smtClean="0"/>
                  <a:t>Matching inverse functions not shown</a:t>
                </a:r>
                <a:endParaRPr lang="en-US" dirty="0"/>
              </a:p>
            </p:txBody>
          </p:sp>
        </mc:Choice>
        <mc:Fallback xmlns="">
          <p:sp>
            <p:nvSpPr>
              <p:cNvPr id="2" name="Text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373037" y="1152000"/>
                <a:ext cx="9609163" cy="4448700"/>
              </a:xfrm>
              <a:blipFill rotWithShape="0">
                <a:blip r:embed="rId3"/>
                <a:stretch>
                  <a:fillRect l="-1332" t="-1781" b="-780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position adjustment of various cube formats</a:t>
            </a:r>
            <a:endParaRPr lang="de-DE" dirty="0"/>
          </a:p>
        </p:txBody>
      </p:sp>
      <p:pic>
        <p:nvPicPr>
          <p:cNvPr id="6" name="Picture 3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051" y="990074"/>
            <a:ext cx="3201352" cy="29470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el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1766605"/>
                  </p:ext>
                </p:extLst>
              </p:nvPr>
            </p:nvGraphicFramePr>
            <p:xfrm>
              <a:off x="1433830" y="5003324"/>
              <a:ext cx="1957070" cy="47244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57070"/>
                  </a:tblGrid>
                  <a:tr h="47244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de-DE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d>
                              <m:r>
                                <a:rPr lang="en-US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de-DE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num>
                                <m:den>
                                  <m:r>
                                    <a:rPr lang="en-US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1+0.4(1−</m:t>
                                  </m:r>
                                  <m:sSup>
                                    <m:sSupPr>
                                      <m:ctrlPr>
                                        <a:rPr lang="de-DE" sz="1200" i="1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  <m:sup>
                                      <m:r>
                                        <a:rPr lang="en-US" sz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)(1−</m:t>
                                  </m:r>
                                  <m:sSup>
                                    <m:sSupPr>
                                      <m:ctrlPr>
                                        <a:rPr lang="de-DE" sz="1200" i="1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  <m:sup>
                                      <m:r>
                                        <a:rPr lang="en-US" sz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endParaRPr lang="de-DE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el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1766605"/>
                  </p:ext>
                </p:extLst>
              </p:nvPr>
            </p:nvGraphicFramePr>
            <p:xfrm>
              <a:off x="1433830" y="5003324"/>
              <a:ext cx="1957070" cy="47244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57070"/>
                  </a:tblGrid>
                  <a:tr h="4724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 anchor="ctr">
                        <a:blipFill rotWithShape="0">
                          <a:blip r:embed="rId5"/>
                          <a:stretch>
                            <a:fillRect l="-311" t="-1266" r="-1242" b="-506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feld 6"/>
          <p:cNvSpPr txBox="1"/>
          <p:nvPr/>
        </p:nvSpPr>
        <p:spPr>
          <a:xfrm>
            <a:off x="8115300" y="4200525"/>
            <a:ext cx="3248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Sampling of sphere with CMP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525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platzhalter 1"/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Express sample position adjustment function (SPAF) with a Taylor series:</a:t>
                </a:r>
                <a:br>
                  <a:rPr lang="en-US" dirty="0" smtClean="0"/>
                </a:br>
                <a:r>
                  <a:rPr lang="en-US" dirty="0" smtClean="0"/>
                  <a:t>	</a:t>
                </a:r>
                <a:br>
                  <a:rPr lang="en-US" dirty="0" smtClean="0"/>
                </a:br>
                <a:r>
                  <a:rPr lang="en-US" dirty="0" smtClean="0"/>
                  <a:t>			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hr m:val="∑"/>
                        <m:limLoc m:val="undOvr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dirty="0"/>
                  <a:t> </a:t>
                </a:r>
                <a:endParaRPr lang="de-DE" dirty="0"/>
              </a:p>
              <a:p>
                <a:endParaRPr lang="en-US" dirty="0" smtClean="0"/>
              </a:p>
              <a:p>
                <a:r>
                  <a:rPr lang="en-US" dirty="0" smtClean="0"/>
                  <a:t>Forward compatibility </a:t>
                </a:r>
                <a:endParaRPr lang="en-US" dirty="0" smtClean="0"/>
              </a:p>
              <a:p>
                <a:r>
                  <a:rPr lang="en-US" dirty="0" smtClean="0"/>
                  <a:t>Matching </a:t>
                </a:r>
                <a:r>
                  <a:rPr lang="en-US" dirty="0" smtClean="0"/>
                  <a:t>inverse function is obtained with piece wise interpolation</a:t>
                </a:r>
              </a:p>
            </p:txBody>
          </p:sp>
        </mc:Choice>
        <mc:Fallback>
          <p:sp>
            <p:nvSpPr>
              <p:cNvPr id="2" name="Text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 rotWithShape="0">
                <a:blip r:embed="rId2"/>
                <a:stretch>
                  <a:fillRect l="-1115" t="-178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Approximation of sample position adjustment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4" b="6915"/>
          <a:stretch/>
        </p:blipFill>
        <p:spPr>
          <a:xfrm>
            <a:off x="5685930" y="3209924"/>
            <a:ext cx="4612181" cy="270510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0" b="7232"/>
          <a:stretch/>
        </p:blipFill>
        <p:spPr>
          <a:xfrm>
            <a:off x="506388" y="3219449"/>
            <a:ext cx="4612182" cy="268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8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Define a common unit cube, for example, as in 360Lib: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For each face signal </a:t>
            </a:r>
          </a:p>
          <a:p>
            <a:pPr lvl="1"/>
            <a:r>
              <a:rPr lang="en-US" dirty="0" smtClean="0"/>
              <a:t>Position</a:t>
            </a:r>
          </a:p>
          <a:p>
            <a:pPr lvl="1"/>
            <a:r>
              <a:rPr lang="en-US" dirty="0" smtClean="0"/>
              <a:t>Size </a:t>
            </a:r>
          </a:p>
          <a:p>
            <a:pPr lvl="1"/>
            <a:r>
              <a:rPr lang="en-US" dirty="0" smtClean="0"/>
              <a:t>Relation to unit cube (face index and rotation/mirroring)</a:t>
            </a:r>
          </a:p>
          <a:p>
            <a:pPr lvl="1"/>
            <a:r>
              <a:rPr lang="en-US" dirty="0" smtClean="0"/>
              <a:t>Sample position adjustment function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SEI for cubemap format signaling</a:t>
            </a:r>
            <a:endParaRPr lang="de-DE" dirty="0"/>
          </a:p>
        </p:txBody>
      </p:sp>
      <p:pic>
        <p:nvPicPr>
          <p:cNvPr id="4" name="Picture 4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860" y="1537335"/>
            <a:ext cx="2468880" cy="24688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380031"/>
              </p:ext>
            </p:extLst>
          </p:nvPr>
        </p:nvGraphicFramePr>
        <p:xfrm>
          <a:off x="5106987" y="2035230"/>
          <a:ext cx="5711825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9150"/>
                <a:gridCol w="1920875"/>
                <a:gridCol w="2971800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Face index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Face label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Notes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</a:tr>
              <a:tr h="1022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PX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Front face with positive X axis value 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NX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Back face with negative X axis value 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PY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Top face with positive Y axis value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NY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Bottom face with negative Y axis value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PZ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Right face with positive Z axis value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NZ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Left face with negative Z axis value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047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5189562" cy="4448700"/>
          </a:xfrm>
        </p:spPr>
        <p:txBody>
          <a:bodyPr/>
          <a:lstStyle/>
          <a:p>
            <a:r>
              <a:rPr lang="en-US" dirty="0" smtClean="0"/>
              <a:t>For each face signal </a:t>
            </a:r>
          </a:p>
          <a:p>
            <a:pPr lvl="1"/>
            <a:r>
              <a:rPr lang="en-US" dirty="0" smtClean="0"/>
              <a:t>Position</a:t>
            </a:r>
          </a:p>
          <a:p>
            <a:pPr lvl="1"/>
            <a:r>
              <a:rPr lang="en-US" dirty="0" smtClean="0"/>
              <a:t>Size </a:t>
            </a:r>
          </a:p>
          <a:p>
            <a:pPr lvl="1"/>
            <a:r>
              <a:rPr lang="en-US" dirty="0" smtClean="0"/>
              <a:t>Relation to unit cube </a:t>
            </a:r>
            <a:br>
              <a:rPr lang="en-US" dirty="0" smtClean="0"/>
            </a:br>
            <a:r>
              <a:rPr lang="en-US" dirty="0" smtClean="0"/>
              <a:t>(face index and rotation/mirroring)</a:t>
            </a:r>
          </a:p>
          <a:p>
            <a:pPr lvl="1"/>
            <a:r>
              <a:rPr lang="en-US" dirty="0"/>
              <a:t>Sample position </a:t>
            </a:r>
            <a:r>
              <a:rPr lang="en-US" dirty="0" smtClean="0"/>
              <a:t>adjustment function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SEI for cubemap format signaling</a:t>
            </a:r>
            <a:endParaRPr lang="de-DE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018182"/>
              </p:ext>
            </p:extLst>
          </p:nvPr>
        </p:nvGraphicFramePr>
        <p:xfrm>
          <a:off x="5353051" y="1362869"/>
          <a:ext cx="6344920" cy="3840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57799"/>
                <a:gridCol w="1087121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err="1">
                          <a:effectLst/>
                        </a:rPr>
                        <a:t>cube_packing</a:t>
                      </a:r>
                      <a:r>
                        <a:rPr lang="en-GB" sz="1400" dirty="0">
                          <a:effectLst/>
                        </a:rPr>
                        <a:t>( ) {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Descriptor</a:t>
                      </a:r>
                      <a:endParaRPr lang="de-DE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360_video_geometry_type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u(3)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if( 360_video_geometry_type == FORMAT_360_PARCMP) {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for( 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= 0; 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&lt; num_cube_face_equal_to_6; 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++ ) {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	</a:t>
                      </a:r>
                      <a:r>
                        <a:rPr lang="en-GB" sz="1400" dirty="0" err="1">
                          <a:effectLst/>
                        </a:rPr>
                        <a:t>unit_face_idx</a:t>
                      </a:r>
                      <a:r>
                        <a:rPr lang="en-GB" sz="1400" dirty="0">
                          <a:effectLst/>
                        </a:rPr>
                        <a:t>[ 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 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u(3)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	</a:t>
                      </a:r>
                      <a:r>
                        <a:rPr lang="en-GB" sz="1400" dirty="0" err="1">
                          <a:effectLst/>
                        </a:rPr>
                        <a:t>coded_face_width</a:t>
                      </a:r>
                      <a:r>
                        <a:rPr lang="en-GB" sz="1400" dirty="0">
                          <a:effectLst/>
                        </a:rPr>
                        <a:t>[ 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 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u(16)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	</a:t>
                      </a:r>
                      <a:r>
                        <a:rPr lang="en-GB" sz="1400" dirty="0" err="1">
                          <a:effectLst/>
                        </a:rPr>
                        <a:t>coded_face_height</a:t>
                      </a:r>
                      <a:r>
                        <a:rPr lang="en-GB" sz="1400" dirty="0">
                          <a:effectLst/>
                        </a:rPr>
                        <a:t>[ 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 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u(16)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	</a:t>
                      </a:r>
                      <a:r>
                        <a:rPr lang="en-GB" sz="1400" dirty="0" err="1">
                          <a:effectLst/>
                        </a:rPr>
                        <a:t>coded_face_top</a:t>
                      </a:r>
                      <a:r>
                        <a:rPr lang="en-GB" sz="1400" dirty="0">
                          <a:effectLst/>
                        </a:rPr>
                        <a:t>[ 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 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u(16)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	</a:t>
                      </a:r>
                      <a:r>
                        <a:rPr lang="en-GB" sz="1400" dirty="0" err="1">
                          <a:effectLst/>
                        </a:rPr>
                        <a:t>coded_face_left</a:t>
                      </a:r>
                      <a:r>
                        <a:rPr lang="en-GB" sz="1400" dirty="0">
                          <a:effectLst/>
                        </a:rPr>
                        <a:t>[ 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 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u(16)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	</a:t>
                      </a:r>
                      <a:r>
                        <a:rPr lang="en-GB" sz="1400" dirty="0" err="1">
                          <a:effectLst/>
                        </a:rPr>
                        <a:t>cube_face_transform_type</a:t>
                      </a:r>
                      <a:r>
                        <a:rPr lang="en-GB" sz="1400" dirty="0">
                          <a:effectLst/>
                        </a:rPr>
                        <a:t>[ 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 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u(3)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}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dirty="0" err="1">
                          <a:effectLst/>
                        </a:rPr>
                        <a:t>SPAF_num_coeffs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ue(v)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dirty="0" err="1">
                          <a:effectLst/>
                        </a:rPr>
                        <a:t>SPAF_coeffs_divisor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ue(v)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for( 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= 0; 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&lt; </a:t>
                      </a:r>
                      <a:r>
                        <a:rPr lang="en-GB" sz="1400" dirty="0" err="1">
                          <a:effectLst/>
                        </a:rPr>
                        <a:t>SPAF_num_coeffs</a:t>
                      </a:r>
                      <a:r>
                        <a:rPr lang="en-GB" sz="1400" dirty="0">
                          <a:effectLst/>
                        </a:rPr>
                        <a:t>; 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++ ) {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	</a:t>
                      </a:r>
                      <a:r>
                        <a:rPr lang="en-GB" sz="1400" dirty="0" err="1">
                          <a:effectLst/>
                        </a:rPr>
                        <a:t>SPAF_coeffs_dividend</a:t>
                      </a:r>
                      <a:r>
                        <a:rPr lang="en-GB" sz="1400" dirty="0">
                          <a:effectLst/>
                        </a:rPr>
                        <a:t>[ </a:t>
                      </a:r>
                      <a:r>
                        <a:rPr lang="en-GB" sz="1400" dirty="0" err="1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 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ue(v)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}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}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}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362510"/>
              </p:ext>
            </p:extLst>
          </p:nvPr>
        </p:nvGraphicFramePr>
        <p:xfrm>
          <a:off x="562756" y="3184368"/>
          <a:ext cx="3532211" cy="2416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2858"/>
                <a:gridCol w="2869353"/>
              </a:tblGrid>
              <a:tr h="2013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Value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Description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13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no transform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13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mirroring horizontally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13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rotation by 180 degrees (anticlockwise)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27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rotation by 180 degrees (anticlockwise) before mirroring horizontally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27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rotation by 90 degrees (anticlockwise) before mirroring horizontally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13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rotation by 90 degrees (anticlockwise)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27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rotation by 270 degrees (anticlockwise) before mirroring horizontally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13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rotation by 270 degrees (anticlockwise)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Textfeld 7"/>
          <p:cNvSpPr txBox="1"/>
          <p:nvPr/>
        </p:nvSpPr>
        <p:spPr>
          <a:xfrm>
            <a:off x="6126000" y="5343525"/>
            <a:ext cx="4416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SEI syntax for cubemap format signaling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838521" y="5600068"/>
            <a:ext cx="2847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Face transform types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748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7075512" cy="4448700"/>
          </a:xfrm>
        </p:spPr>
        <p:txBody>
          <a:bodyPr/>
          <a:lstStyle/>
          <a:p>
            <a:r>
              <a:rPr lang="en-US" dirty="0" smtClean="0"/>
              <a:t>Tested approximations of CMP and EAC </a:t>
            </a:r>
          </a:p>
          <a:p>
            <a:r>
              <a:rPr lang="en-US" dirty="0" smtClean="0"/>
              <a:t>SEI not implemented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181762"/>
              </p:ext>
            </p:extLst>
          </p:nvPr>
        </p:nvGraphicFramePr>
        <p:xfrm>
          <a:off x="1152523" y="1891505"/>
          <a:ext cx="6124576" cy="1356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0763"/>
                <a:gridCol w="1056392"/>
                <a:gridCol w="950465"/>
                <a:gridCol w="1055430"/>
                <a:gridCol w="1020763"/>
                <a:gridCol w="1020763"/>
              </a:tblGrid>
              <a:tr h="272054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End-to-end WS-PSNR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75163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Y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U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V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EncT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DecT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589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Class S1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751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751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Overall 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409698" y="3331658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Approximation </a:t>
            </a:r>
            <a:r>
              <a:rPr lang="en-US" i="1" dirty="0"/>
              <a:t>of CMP with </a:t>
            </a:r>
            <a:r>
              <a:rPr lang="en-US" i="1" dirty="0" err="1"/>
              <a:t>parameterizable</a:t>
            </a:r>
            <a:r>
              <a:rPr lang="en-US" i="1" dirty="0"/>
              <a:t> cubemap</a:t>
            </a:r>
            <a:endParaRPr lang="de-DE" i="1" dirty="0"/>
          </a:p>
          <a:p>
            <a:endParaRPr lang="de-DE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2414"/>
              </p:ext>
            </p:extLst>
          </p:nvPr>
        </p:nvGraphicFramePr>
        <p:xfrm>
          <a:off x="1152524" y="3901805"/>
          <a:ext cx="6124574" cy="12607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0762"/>
                <a:gridCol w="1056393"/>
                <a:gridCol w="950465"/>
                <a:gridCol w="1055430"/>
                <a:gridCol w="1020762"/>
                <a:gridCol w="1020762"/>
              </a:tblGrid>
              <a:tr h="252149">
                <a:tc>
                  <a:txBody>
                    <a:bodyPr/>
                    <a:lstStyle/>
                    <a:p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End-to-end WS-PSNR</a:t>
                      </a:r>
                      <a:endParaRPr lang="de-DE" sz="14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de-DE" sz="14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de-DE" sz="14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</a:tr>
              <a:tr h="252149">
                <a:tc>
                  <a:txBody>
                    <a:bodyPr/>
                    <a:lstStyle/>
                    <a:p>
                      <a:endParaRPr lang="de-DE" sz="14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</a:p>
                  </a:txBody>
                  <a:tcPr marL="44450" marR="44450" marT="0" marB="0" anchor="ctr"/>
                </a:tc>
              </a:tr>
              <a:tr h="2521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S1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0.39%</a:t>
                      </a:r>
                      <a:endParaRPr lang="de-D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0.32%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de-D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de-D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</a:tr>
              <a:tr h="2521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S2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0.37%</a:t>
                      </a:r>
                      <a:endParaRPr lang="de-D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de-D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</a:tr>
              <a:tr h="25214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0.38%</a:t>
                      </a:r>
                      <a:endParaRPr lang="de-D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  <a:endParaRPr lang="de-D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  <a:endParaRPr lang="de-D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de-D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1409698" y="5315002"/>
            <a:ext cx="576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Approximation of EAC with </a:t>
            </a:r>
            <a:r>
              <a:rPr lang="en-US" i="1" dirty="0" err="1"/>
              <a:t>parameterizable</a:t>
            </a:r>
            <a:r>
              <a:rPr lang="en-US" i="1" dirty="0"/>
              <a:t> cubemap</a:t>
            </a:r>
            <a:endParaRPr lang="de-DE" i="1" dirty="0"/>
          </a:p>
        </p:txBody>
      </p:sp>
      <p:sp>
        <p:nvSpPr>
          <p:cNvPr id="8" name="Textfeld 7"/>
          <p:cNvSpPr txBox="1"/>
          <p:nvPr/>
        </p:nvSpPr>
        <p:spPr>
          <a:xfrm>
            <a:off x="7448550" y="3901805"/>
            <a:ext cx="4419450" cy="1567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5900" lvl="0" indent="-215900" defTabSz="215900" eaLnBrk="1" hangingPunct="1">
              <a:lnSpc>
                <a:spcPts val="2300"/>
              </a:lnSpc>
              <a:buClr>
                <a:srgbClr val="00549F"/>
              </a:buClr>
              <a:buFont typeface="Arial" panose="020B0604020202020204" pitchFamily="34" charset="0"/>
              <a:buChar char="•"/>
              <a:tabLst>
                <a:tab pos="215900" algn="l"/>
              </a:tabLst>
            </a:pPr>
            <a:r>
              <a:rPr lang="en-US" dirty="0" smtClean="0"/>
              <a:t>Approximation with 9</a:t>
            </a:r>
            <a:r>
              <a:rPr lang="en-US" baseline="30000" dirty="0" smtClean="0"/>
              <a:t>th</a:t>
            </a:r>
            <a:r>
              <a:rPr lang="en-US" dirty="0" smtClean="0"/>
              <a:t> order Taylor series</a:t>
            </a:r>
          </a:p>
          <a:p>
            <a:pPr marL="215900" lvl="0" indent="-215900" defTabSz="215900" eaLnBrk="1" hangingPunct="1">
              <a:lnSpc>
                <a:spcPts val="2300"/>
              </a:lnSpc>
              <a:buClr>
                <a:srgbClr val="00549F"/>
              </a:buClr>
              <a:buFont typeface="Arial" panose="020B0604020202020204" pitchFamily="34" charset="0"/>
              <a:buChar char="•"/>
              <a:tabLst>
                <a:tab pos="215900" algn="l"/>
              </a:tabLst>
            </a:pPr>
            <a:r>
              <a:rPr lang="en-US" dirty="0" smtClean="0"/>
              <a:t>Reason of loss for approximating EAC will be investigated, can likely be improved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381875" y="1891505"/>
            <a:ext cx="4419450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5900" lvl="0" indent="-215900" defTabSz="215900" eaLnBrk="1" hangingPunct="1">
              <a:lnSpc>
                <a:spcPts val="2300"/>
              </a:lnSpc>
              <a:buClr>
                <a:srgbClr val="00549F"/>
              </a:buClr>
              <a:buFont typeface="Arial" panose="020B0604020202020204" pitchFamily="34" charset="0"/>
              <a:buChar char="•"/>
              <a:tabLst>
                <a:tab pos="215900" algn="l"/>
              </a:tabLst>
            </a:pPr>
            <a:r>
              <a:rPr lang="en-US" dirty="0" smtClean="0"/>
              <a:t>Approximation is perfect</a:t>
            </a:r>
          </a:p>
          <a:p>
            <a:pPr marL="215900" lvl="0" indent="-215900" defTabSz="215900" eaLnBrk="1" hangingPunct="1">
              <a:lnSpc>
                <a:spcPts val="2300"/>
              </a:lnSpc>
              <a:buClr>
                <a:srgbClr val="00549F"/>
              </a:buClr>
              <a:buFont typeface="Arial" panose="020B0604020202020204" pitchFamily="34" charset="0"/>
              <a:buChar char="•"/>
              <a:tabLst>
                <a:tab pos="215900" algn="l"/>
              </a:tabLst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72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Add	 </a:t>
            </a:r>
            <a:r>
              <a:rPr lang="en-US" dirty="0" err="1" smtClean="0"/>
              <a:t>parameterizable</a:t>
            </a:r>
            <a:r>
              <a:rPr lang="en-US" dirty="0" smtClean="0"/>
              <a:t> cubemap to 360Lib</a:t>
            </a:r>
          </a:p>
          <a:p>
            <a:r>
              <a:rPr lang="en-US" dirty="0" smtClean="0"/>
              <a:t>Add a simple SEI message to VVC (and HEVC, AVC) targeting cubemap formats</a:t>
            </a:r>
          </a:p>
          <a:p>
            <a:pPr lvl="1"/>
            <a:r>
              <a:rPr lang="en-US" dirty="0" smtClean="0"/>
              <a:t>Should allow arbitrary face arrangement</a:t>
            </a:r>
          </a:p>
          <a:p>
            <a:pPr lvl="1"/>
            <a:r>
              <a:rPr lang="en-US" dirty="0" smtClean="0"/>
              <a:t>Above syntax can serve as a starting point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628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597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JVET-J0023_360_presentation_16x9</Template>
  <TotalTime>0</TotalTime>
  <Words>403</Words>
  <Application>Microsoft Office PowerPoint</Application>
  <PresentationFormat>Breitbild</PresentationFormat>
  <Paragraphs>189</Paragraphs>
  <Slides>9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9" baseType="lpstr">
      <vt:lpstr>Malgun Gothic</vt:lpstr>
      <vt:lpstr>ＭＳ Ｐゴシック</vt:lpstr>
      <vt:lpstr>Arial</vt:lpstr>
      <vt:lpstr>Calibri</vt:lpstr>
      <vt:lpstr>Cambria Math</vt:lpstr>
      <vt:lpstr>Mangal</vt:lpstr>
      <vt:lpstr>Symbol</vt:lpstr>
      <vt:lpstr>Times New Roman</vt:lpstr>
      <vt:lpstr>Wingdings</vt:lpstr>
      <vt:lpstr>Präsentation_Master_RWTH_Institute_16zu9</vt:lpstr>
      <vt:lpstr>Parameterizable cubemap for 360 degree video coding</vt:lpstr>
      <vt:lpstr>Coding 360°video in cubemap format</vt:lpstr>
      <vt:lpstr>Sample position adjustment of various cube formats</vt:lpstr>
      <vt:lpstr>Approximation of sample position adjustment</vt:lpstr>
      <vt:lpstr>SEI for cubemap format signaling</vt:lpstr>
      <vt:lpstr>SEI for cubemap format signaling</vt:lpstr>
      <vt:lpstr>Results</vt:lpstr>
      <vt:lpstr>Conclusions</vt:lpstr>
      <vt:lpstr>PowerPoint-Präsentation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Sauer</dc:creator>
  <cp:lastModifiedBy>Johannes Sauer</cp:lastModifiedBy>
  <cp:revision>143</cp:revision>
  <dcterms:created xsi:type="dcterms:W3CDTF">2018-04-07T08:42:10Z</dcterms:created>
  <dcterms:modified xsi:type="dcterms:W3CDTF">2019-07-04T07:32:16Z</dcterms:modified>
</cp:coreProperties>
</file>