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9"/>
  </p:notesMasterIdLst>
  <p:handoutMasterIdLst>
    <p:handoutMasterId r:id="rId10"/>
  </p:handoutMasterIdLst>
  <p:sldIdLst>
    <p:sldId id="446" r:id="rId6"/>
    <p:sldId id="418" r:id="rId7"/>
    <p:sldId id="455" r:id="rId8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8" d="100"/>
          <a:sy n="138" d="100"/>
        </p:scale>
        <p:origin x="1008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65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242047" y="483823"/>
            <a:ext cx="8606118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CE4-related: encoder simplification of local illumination compensation</a:t>
            </a:r>
            <a:endParaRPr lang="en-US" sz="4000" b="0" dirty="0"/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JVET-O0470	         </a:t>
            </a:r>
            <a:r>
              <a:rPr lang="en-US" sz="2000" dirty="0"/>
              <a:t>CE4-related: encoder simplification of LIC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Proposal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Test1: modification of Motion Search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Store </a:t>
            </a:r>
            <a:r>
              <a:rPr lang="en-US" sz="2000" dirty="0" err="1">
                <a:latin typeface="Century Gothic" panose="020B0502020202020204" pitchFamily="34" charset="0"/>
              </a:rPr>
              <a:t>uni</a:t>
            </a:r>
            <a:r>
              <a:rPr lang="en-US" sz="2000" dirty="0">
                <a:latin typeface="Century Gothic" panose="020B0502020202020204" pitchFamily="34" charset="0"/>
              </a:rPr>
              <a:t>-directional vectors during LIC-OFF motion search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Test LIC-ON with unidirectional LIC-OFF vectors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Simplification of encoder design: remove specific LIC motion search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300" dirty="0">
                <a:latin typeface="Century Gothic" panose="020B0502020202020204" pitchFamily="34" charset="0"/>
              </a:rPr>
              <a:t>Test2: add LIC motion search (MRSAD) in same loop as LIC-OFF search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/>
              <a:t>JVET-O0470	         CE4-related: encoder simplification of LIC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Simplification of encoder design: LIC loops are removed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Performance of LIC (CE4-3.2) are improved.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Compatible with any LIC implementation (test of CE4-3)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F03B9B-5715-44EC-B1B9-119FBDE551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35436"/>
              </p:ext>
            </p:extLst>
          </p:nvPr>
        </p:nvGraphicFramePr>
        <p:xfrm>
          <a:off x="879185" y="2632223"/>
          <a:ext cx="3526559" cy="1730248"/>
        </p:xfrm>
        <a:graphic>
          <a:graphicData uri="http://schemas.openxmlformats.org/drawingml/2006/table">
            <a:tbl>
              <a:tblPr/>
              <a:tblGrid>
                <a:gridCol w="830374">
                  <a:extLst>
                    <a:ext uri="{9D8B030D-6E8A-4147-A177-3AD203B41FA5}">
                      <a16:colId xmlns:a16="http://schemas.microsoft.com/office/drawing/2014/main" val="3909392600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880708045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880008542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2315989931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4116684149"/>
                    </a:ext>
                  </a:extLst>
                </a:gridCol>
                <a:gridCol w="539237">
                  <a:extLst>
                    <a:ext uri="{9D8B030D-6E8A-4147-A177-3AD203B41FA5}">
                      <a16:colId xmlns:a16="http://schemas.microsoft.com/office/drawing/2014/main" val="1214317846"/>
                    </a:ext>
                  </a:extLst>
                </a:gridCol>
              </a:tblGrid>
              <a:tr h="33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1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582194"/>
                  </a:ext>
                </a:extLst>
              </a:tr>
              <a:tr h="22714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28533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392334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930780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21253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035068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87848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171232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04438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870189"/>
                  </a:ext>
                </a:extLst>
              </a:tr>
              <a:tr h="129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2" marR="7622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2" marR="7622" marT="76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2" marR="7622" marT="76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62484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2725B7-573D-4516-8B59-9F3802D9E6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956236"/>
              </p:ext>
            </p:extLst>
          </p:nvPr>
        </p:nvGraphicFramePr>
        <p:xfrm>
          <a:off x="4571489" y="2629139"/>
          <a:ext cx="3539116" cy="1736415"/>
        </p:xfrm>
        <a:graphic>
          <a:graphicData uri="http://schemas.openxmlformats.org/drawingml/2006/table">
            <a:tbl>
              <a:tblPr/>
              <a:tblGrid>
                <a:gridCol w="833331">
                  <a:extLst>
                    <a:ext uri="{9D8B030D-6E8A-4147-A177-3AD203B41FA5}">
                      <a16:colId xmlns:a16="http://schemas.microsoft.com/office/drawing/2014/main" val="2944988683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224076864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3376281649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636515224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28565558"/>
                    </a:ext>
                  </a:extLst>
                </a:gridCol>
                <a:gridCol w="541157">
                  <a:extLst>
                    <a:ext uri="{9D8B030D-6E8A-4147-A177-3AD203B41FA5}">
                      <a16:colId xmlns:a16="http://schemas.microsoft.com/office/drawing/2014/main" val="1737978329"/>
                    </a:ext>
                  </a:extLst>
                </a:gridCol>
              </a:tblGrid>
              <a:tr h="3381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2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943497"/>
                  </a:ext>
                </a:extLst>
              </a:tr>
              <a:tr h="2279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972925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85750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257775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753501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569506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940237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066766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24563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7647"/>
                  </a:ext>
                </a:extLst>
              </a:tr>
              <a:tr h="13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49" marR="7649" marT="76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49" marR="7649" marT="76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49" marR="7649" marT="764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59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64294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11868</TotalTime>
  <Words>351</Words>
  <Application>Microsoft Office PowerPoint</Application>
  <PresentationFormat>On-screen Show (16:9)</PresentationFormat>
  <Paragraphs>129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JVET-O0470          CE4-related: encoder simplification of LIC</vt:lpstr>
      <vt:lpstr>JVET-O0470          CE4-related: encoder simplification of LIC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Urban</cp:lastModifiedBy>
  <cp:revision>1067</cp:revision>
  <cp:lastPrinted>2018-02-07T16:54:36Z</cp:lastPrinted>
  <dcterms:created xsi:type="dcterms:W3CDTF">2015-05-07T16:31:13Z</dcterms:created>
  <dcterms:modified xsi:type="dcterms:W3CDTF">2019-07-02T15:11:34Z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