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4"/>
    <p:sldMasterId id="2147483724" r:id="rId5"/>
  </p:sldMasterIdLst>
  <p:notesMasterIdLst>
    <p:notesMasterId r:id="rId17"/>
  </p:notesMasterIdLst>
  <p:handoutMasterIdLst>
    <p:handoutMasterId r:id="rId18"/>
  </p:handoutMasterIdLst>
  <p:sldIdLst>
    <p:sldId id="446" r:id="rId6"/>
    <p:sldId id="418" r:id="rId7"/>
    <p:sldId id="458" r:id="rId8"/>
    <p:sldId id="459" r:id="rId9"/>
    <p:sldId id="460" r:id="rId10"/>
    <p:sldId id="464" r:id="rId11"/>
    <p:sldId id="455" r:id="rId12"/>
    <p:sldId id="461" r:id="rId13"/>
    <p:sldId id="462" r:id="rId14"/>
    <p:sldId id="463" r:id="rId15"/>
    <p:sldId id="451" r:id="rId16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1" name="Trossen, Dirk" initials="DOT" lastIdx="5" clrIdx="0"/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2" name="Reznik, Alex" initials="RA" lastIdx="1" clrIdx="1"/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3" name="Rick Taylor" initials="" lastIdx="30" clrIdx="2"/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4" name="C S" initials="CS" lastIdx="5" clrIdx="3"/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5" name="Microsoft Office User" initials="Office" lastIdx="2" clrIdx="4"/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6" name="Amy Romanofsky Schneider" initials="ARS" lastIdx="1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1476"/>
    <a:srgbClr val="009E8E"/>
    <a:srgbClr val="8A318E"/>
    <a:srgbClr val="8B1069"/>
    <a:srgbClr val="39B54A"/>
    <a:srgbClr val="00ADEE"/>
    <a:srgbClr val="602A7A"/>
    <a:srgbClr val="1BA79A"/>
    <a:srgbClr val="53ABDD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94150" autoAdjust="0"/>
  </p:normalViewPr>
  <p:slideViewPr>
    <p:cSldViewPr snapToGrid="0">
      <p:cViewPr varScale="1">
        <p:scale>
          <a:sx n="146" d="100"/>
          <a:sy n="146" d="100"/>
        </p:scale>
        <p:origin x="552" y="10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91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7/6/2019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7/5/2019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614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06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323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2854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5359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269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1477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022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1783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8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04959C4-AAE3-1749-A57F-EE770AA9C2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6" y="1286"/>
            <a:ext cx="9139427" cy="51409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3F6DBE2-D835-AE44-9A74-335C89B830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0717" y="4519409"/>
            <a:ext cx="2110070" cy="2350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C56060D-3355-4A4B-A84E-2220A3BA78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925"/>
          <a:stretch/>
        </p:blipFill>
        <p:spPr>
          <a:xfrm>
            <a:off x="493296" y="435304"/>
            <a:ext cx="4791306" cy="1295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9532469-38CE-9444-81E2-03132B5C5D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38257" y="435304"/>
            <a:ext cx="512447" cy="504321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75901760"/>
      </p:ext>
    </p:extLst>
  </p:cSld>
  <p:clrMapOvr>
    <a:masterClrMapping/>
  </p:clrMapOvr>
  <p:transition spd="slow">
    <p:push dir="u"/>
  </p:transition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8F314E9-C26C-DD4E-B073-699C99672D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95D3EE-22BF-E341-9015-EE9BD9E3E89D}"/>
              </a:ext>
            </a:extLst>
          </p:cNvPr>
          <p:cNvSpPr/>
          <p:nvPr userDrawn="1"/>
        </p:nvSpPr>
        <p:spPr>
          <a:xfrm>
            <a:off x="7794" y="1176905"/>
            <a:ext cx="4858601" cy="352056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entury Gothic" panose="020B0502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22D6AD-8E19-464E-A767-842CCBD9B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5ECB2F51-57B2-2849-AFF8-8113F1F13E5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8448" y="1333612"/>
            <a:ext cx="4373552" cy="3363853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7E01619-763C-3949-8E61-A3E7F8699E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193693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BA5BA15-D622-1B46-8EAD-61A4A7CA6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628" y="-5798"/>
            <a:ext cx="3136295" cy="4713544"/>
          </a:xfrm>
          <a:prstGeom prst="rect">
            <a:avLst/>
          </a:prstGeom>
          <a:ln>
            <a:noFill/>
          </a:ln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73549"/>
      </p:ext>
    </p:extLst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0C1FDC4-2B7B-AD41-B385-65502FB42B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32667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46667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05691"/>
      </p:ext>
    </p:extLst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712031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44CBA21-1756-0046-B0CC-3CD5B2F5AE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2404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>
            <a:extLst>
              <a:ext uri="{FF2B5EF4-FFF2-40B4-BE49-F238E27FC236}">
                <a16:creationId xmlns:a16="http://schemas.microsoft.com/office/drawing/2014/main" id="{F876F24A-1289-664A-9B3A-03D9773360C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498834" y="929575"/>
            <a:ext cx="5235971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86D9BC1-2F3D-0F47-9C28-82CE9AACC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B52A29-4BA6-A043-869F-C6499BEF13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443701C-AA9D-194C-AB91-B6C5C5D62A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124200" cy="470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9560891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7A9E39-A764-3848-B1FC-CDA934294C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350DFD-4A6E-B64F-A6AD-9F1B78225FC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B72DF6-4DC5-9449-A280-8D30CFCCA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C17A0EB-39C1-8244-9BAD-FAF233AFE2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8149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781FDD7-C8EC-1C4C-BDD5-C597D02087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20F4E089-4E0E-694F-95D4-90289C1AACF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E874268-AB95-C640-8587-04A3D7C5453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05071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B1297F2-F370-6244-A6CB-CD3252A872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3E183D-3E63-5347-98C0-88952A4725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55568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5D0649C-EF14-1C4B-93B7-823E64913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21C33A2-5416-FC4D-BE17-E95C65D3E2A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20637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39028C-2B32-5A46-92CE-4387E097C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EEC578-BF44-034D-9B38-C8922FED2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A4A26A7-BC89-4349-82F5-2387BF0E85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"/>
            <a:ext cx="9144000" cy="5143500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5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CD6DE91-F162-E74F-8194-CD250237F9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0802" y="1907244"/>
            <a:ext cx="1081196" cy="108119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49D5F40E-E9A1-7647-AE22-EE6287D9D704}"/>
              </a:ext>
            </a:extLst>
          </p:cNvPr>
          <p:cNvSpPr txBox="1">
            <a:spLocks/>
          </p:cNvSpPr>
          <p:nvPr userDrawn="1"/>
        </p:nvSpPr>
        <p:spPr>
          <a:xfrm>
            <a:off x="408214" y="4767263"/>
            <a:ext cx="2250511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0" dirty="0">
                <a:solidFill>
                  <a:schemeClr val="bg1"/>
                </a:solidFill>
                <a:latin typeface="Century Gothic" panose="020B0502020202020204" pitchFamily="34" charset="0"/>
              </a:rPr>
              <a:t>© 2019 InterDigital, Inc. All Rights Reserved.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C7FA7A5-874D-894D-ACFC-CF75C66F480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559882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9574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B64450-DC88-6C40-B354-116F583DDC9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2019 InterDigital, Inc. All Rights Reserved.</a:t>
            </a:r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0325604-9A44-0547-8DB3-A9D372862E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397334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8A31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F811DCA5-8260-8A4E-AABA-E241EBE99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9B47B27C-66AB-E442-A8CF-785CDF134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69036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-1"/>
            <a:ext cx="3028308" cy="4707563"/>
          </a:xfrm>
          <a:prstGeom prst="rect">
            <a:avLst/>
          </a:prstGeom>
          <a:solidFill>
            <a:srgbClr val="CB14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52324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1336578"/>
            <a:ext cx="5235971" cy="3051936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buNone/>
              <a:defRPr b="0" i="0">
                <a:latin typeface="Century Gothic" panose="020B0502020202020204" pitchFamily="34" charset="0"/>
              </a:defRPr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3157B1F-3F23-B047-AB84-828206DE02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F200294-78B0-7642-A480-506BC96108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A4A74057-E2E1-E242-BB9B-B3A6C6AC04A6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6395212" y="189715"/>
            <a:ext cx="2485317" cy="916702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 marL="342892" indent="0">
              <a:buNone/>
              <a:defRPr sz="1500" b="1"/>
            </a:lvl2pPr>
            <a:lvl3pPr marL="685783" indent="0">
              <a:buNone/>
              <a:defRPr sz="140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13D14583-8E8A-544A-BAF9-AE238D933E78}"/>
              </a:ext>
            </a:extLst>
          </p:cNvPr>
          <p:cNvSpPr>
            <a:spLocks noGrp="1"/>
          </p:cNvSpPr>
          <p:nvPr>
            <p:ph sz="half" idx="18"/>
          </p:nvPr>
        </p:nvSpPr>
        <p:spPr>
          <a:xfrm>
            <a:off x="6395212" y="1296133"/>
            <a:ext cx="2485317" cy="341142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4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  <a:lvl2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2pPr>
            <a:lvl3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3pPr>
            <a:lvl4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4pPr>
            <a:lvl5pPr>
              <a:defRPr sz="1200" b="0" i="0">
                <a:solidFill>
                  <a:schemeClr val="bg1"/>
                </a:solidFill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8586497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image" Target="../media/image4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© 2017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1B51E55-70C7-2E44-A787-EA63EB5F8C7B}"/>
              </a:ext>
            </a:extLst>
          </p:cNvPr>
          <p:cNvSpPr txBox="1">
            <a:spLocks/>
          </p:cNvSpPr>
          <p:nvPr userDrawn="1"/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C291E1-A019-944C-BAD9-2F5BCAB6B4B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326" y="650618"/>
            <a:ext cx="5322772" cy="3308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E0CC9E-34A6-144A-B54E-3F656DA2D42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651" y="334562"/>
            <a:ext cx="793198" cy="79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93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69" r:id="rId2"/>
    <p:sldLayoutId id="2147483771" r:id="rId3"/>
    <p:sldLayoutId id="2147483726" r:id="rId4"/>
    <p:sldLayoutId id="2147483770" r:id="rId5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9BD5D6-9C29-E648-92BF-B67EA33AC6C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022" b="-1"/>
          <a:stretch/>
        </p:blipFill>
        <p:spPr>
          <a:xfrm>
            <a:off x="0" y="4707746"/>
            <a:ext cx="9144000" cy="435753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C4BDE07-0924-AB4F-87A4-BAA7AA9C0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655101E-BCB8-B140-A75E-E60685DFC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6C929E-A213-E043-8ADB-DD3A483246F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3624" y="4858439"/>
            <a:ext cx="1206095" cy="13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22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73" r:id="rId2"/>
    <p:sldLayoutId id="2147483758" r:id="rId3"/>
    <p:sldLayoutId id="2147483762" r:id="rId4"/>
    <p:sldLayoutId id="2147483759" r:id="rId5"/>
    <p:sldLayoutId id="2147483757" r:id="rId6"/>
    <p:sldLayoutId id="2147483766" r:id="rId7"/>
    <p:sldLayoutId id="2147483775" r:id="rId8"/>
    <p:sldLayoutId id="2147483774" r:id="rId9"/>
    <p:sldLayoutId id="2147483776" r:id="rId10"/>
    <p:sldLayoutId id="2147483768" r:id="rId1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B10AB9C-81B7-D941-8463-C315272D2E79}"/>
              </a:ext>
            </a:extLst>
          </p:cNvPr>
          <p:cNvSpPr txBox="1">
            <a:spLocks/>
          </p:cNvSpPr>
          <p:nvPr/>
        </p:nvSpPr>
        <p:spPr>
          <a:xfrm>
            <a:off x="368591" y="1012741"/>
            <a:ext cx="7001473" cy="3324127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Non-CE6: Interaction between MTS and LFNST</a:t>
            </a:r>
          </a:p>
          <a:p>
            <a:endParaRPr lang="en-US" sz="4000" dirty="0"/>
          </a:p>
          <a:p>
            <a:r>
              <a:rPr lang="en-US" sz="2800" dirty="0"/>
              <a:t>JVET-O0466</a:t>
            </a:r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F. Le </a:t>
            </a:r>
            <a:r>
              <a:rPr lang="en-US" sz="2800" dirty="0" err="1"/>
              <a:t>Léannec</a:t>
            </a:r>
            <a:r>
              <a:rPr lang="en-US" sz="2800" dirty="0"/>
              <a:t>, </a:t>
            </a:r>
            <a:r>
              <a:rPr lang="en-US" sz="2800" b="0" dirty="0"/>
              <a:t>F. Urban, </a:t>
            </a:r>
            <a:r>
              <a:rPr lang="en-US" sz="2800" b="0" dirty="0" err="1"/>
              <a:t>K.Naser</a:t>
            </a:r>
            <a:r>
              <a:rPr lang="en-US" sz="2800" b="0" dirty="0"/>
              <a:t>, T. Poirier</a:t>
            </a:r>
          </a:p>
        </p:txBody>
      </p:sp>
    </p:spTree>
    <p:extLst>
      <p:ext uri="{BB962C8B-B14F-4D97-AF65-F5344CB8AC3E}">
        <p14:creationId xmlns:p14="http://schemas.microsoft.com/office/powerpoint/2010/main" val="489138459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E68C745-132A-4476-8EAF-C8A04CAC8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JVET-O0466: interaction between MTS and LFNST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BA80B17-DD29-4D6E-B23F-62DA4347898A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400110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Additional results: options 1 with encoder-only modification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8060AA3-1DEC-4058-A122-74E6E404A1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248527"/>
              </p:ext>
            </p:extLst>
          </p:nvPr>
        </p:nvGraphicFramePr>
        <p:xfrm>
          <a:off x="351691" y="1887611"/>
          <a:ext cx="4077285" cy="1783080"/>
        </p:xfrm>
        <a:graphic>
          <a:graphicData uri="http://schemas.openxmlformats.org/drawingml/2006/table">
            <a:tbl>
              <a:tblPr/>
              <a:tblGrid>
                <a:gridCol w="957336">
                  <a:extLst>
                    <a:ext uri="{9D8B030D-6E8A-4147-A177-3AD203B41FA5}">
                      <a16:colId xmlns:a16="http://schemas.microsoft.com/office/drawing/2014/main" val="2044602014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2185020434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1911092614"/>
                    </a:ext>
                  </a:extLst>
                </a:gridCol>
                <a:gridCol w="624449">
                  <a:extLst>
                    <a:ext uri="{9D8B030D-6E8A-4147-A177-3AD203B41FA5}">
                      <a16:colId xmlns:a16="http://schemas.microsoft.com/office/drawing/2014/main" val="364700056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344699492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1824056186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516583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17543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642288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6256872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78292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816481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42099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51496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54679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85638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3076342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2369858-C17B-4D03-BC6A-27422D4132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504914"/>
              </p:ext>
            </p:extLst>
          </p:nvPr>
        </p:nvGraphicFramePr>
        <p:xfrm>
          <a:off x="4715025" y="1803387"/>
          <a:ext cx="4077284" cy="1874520"/>
        </p:xfrm>
        <a:graphic>
          <a:graphicData uri="http://schemas.openxmlformats.org/drawingml/2006/table">
            <a:tbl>
              <a:tblPr/>
              <a:tblGrid>
                <a:gridCol w="957335">
                  <a:extLst>
                    <a:ext uri="{9D8B030D-6E8A-4147-A177-3AD203B41FA5}">
                      <a16:colId xmlns:a16="http://schemas.microsoft.com/office/drawing/2014/main" val="362061632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1269243525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502481835"/>
                    </a:ext>
                  </a:extLst>
                </a:gridCol>
                <a:gridCol w="624449">
                  <a:extLst>
                    <a:ext uri="{9D8B030D-6E8A-4147-A177-3AD203B41FA5}">
                      <a16:colId xmlns:a16="http://schemas.microsoft.com/office/drawing/2014/main" val="697278228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2788897146"/>
                    </a:ext>
                  </a:extLst>
                </a:gridCol>
                <a:gridCol w="623875">
                  <a:extLst>
                    <a:ext uri="{9D8B030D-6E8A-4147-A177-3AD203B41FA5}">
                      <a16:colId xmlns:a16="http://schemas.microsoft.com/office/drawing/2014/main" val="1067956889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51867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95862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31350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246849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31168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160382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79500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323352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69646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92584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924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6156384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DB16E-3C0E-9D4C-BCC6-1EAEAC27B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86522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 algn="ctr">
              <a:lnSpc>
                <a:spcPct val="110000"/>
              </a:lnSpc>
            </a:pPr>
            <a:r>
              <a:rPr lang="en-US" sz="2600" dirty="0">
                <a:latin typeface="Century Gothic" panose="020B0502020202020204" pitchFamily="34" charset="0"/>
              </a:rPr>
              <a:t>JVET-O0466: interaction between MTS and LFNST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285247" y="815423"/>
            <a:ext cx="8413458" cy="3985706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 </a:t>
            </a:r>
            <a:r>
              <a:rPr lang="en-GB" sz="2400" dirty="0">
                <a:latin typeface="Century Gothic" panose="020B0502020202020204" pitchFamily="34" charset="0"/>
              </a:rPr>
              <a:t>In VTM-5.0, the conditions for LFNST usage are: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700" dirty="0">
                <a:latin typeface="Century Gothic" panose="020B0502020202020204" pitchFamily="34" charset="0"/>
              </a:rPr>
              <a:t>CU prediction mode is intra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700" dirty="0">
                <a:latin typeface="Century Gothic" panose="020B0502020202020204" pitchFamily="34" charset="0"/>
              </a:rPr>
              <a:t>Transform skip mode flag is 0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700" dirty="0">
                <a:latin typeface="Century Gothic" panose="020B0502020202020204" pitchFamily="34" charset="0"/>
              </a:rPr>
              <a:t>ISP is not used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700" dirty="0">
                <a:latin typeface="Century Gothic" panose="020B0502020202020204" pitchFamily="34" charset="0"/>
              </a:rPr>
              <a:t>MIP intra prediction mode is not used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700" dirty="0">
                <a:latin typeface="Century Gothic" panose="020B0502020202020204" pitchFamily="34" charset="0"/>
              </a:rPr>
              <a:t>The CU is not a chroma CU in dual tree mode with width or height &lt;4</a:t>
            </a:r>
          </a:p>
          <a:p>
            <a:pPr lvl="1"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1700" dirty="0">
                <a:latin typeface="Century Gothic" panose="020B0502020202020204" pitchFamily="34" charset="0"/>
              </a:rPr>
              <a:t>No non-zero parsed coefficient present beyond a scanning position that depends on transform block size</a:t>
            </a:r>
          </a:p>
          <a:p>
            <a:pPr>
              <a:lnSpc>
                <a:spcPct val="100000"/>
              </a:lnSpc>
              <a:spcBef>
                <a:spcPts val="1200"/>
              </a:spcBef>
              <a:buClr>
                <a:srgbClr val="00ADEE"/>
              </a:buClr>
            </a:pPr>
            <a:r>
              <a:rPr lang="en-US" sz="2000" b="1" dirty="0">
                <a:latin typeface="Century Gothic" panose="020B0502020202020204" pitchFamily="34" charset="0"/>
              </a:rPr>
              <a:t>Observation</a:t>
            </a:r>
            <a:r>
              <a:rPr lang="en-US" sz="2000" dirty="0">
                <a:latin typeface="Century Gothic" panose="020B0502020202020204" pitchFamily="34" charset="0"/>
              </a:rPr>
              <a:t>: LFNST is rarely used for MTS indices different from MTS_DCT2_DCT2 and MTS_DST7_DST7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621001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JVET-O0466: interaction between MTS and LFNST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170099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b="1" dirty="0">
                <a:latin typeface="Century Gothic" panose="020B0502020202020204" pitchFamily="34" charset="0"/>
              </a:rPr>
              <a:t>Proposal</a:t>
            </a:r>
            <a:r>
              <a:rPr lang="en-GB" sz="2000" dirty="0">
                <a:latin typeface="Century Gothic" panose="020B0502020202020204" pitchFamily="34" charset="0"/>
              </a:rPr>
              <a:t>: normative further restrictions on LFNST usage</a:t>
            </a:r>
          </a:p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b="1" dirty="0">
                <a:latin typeface="Century Gothic" panose="020B0502020202020204" pitchFamily="34" charset="0"/>
              </a:rPr>
              <a:t>Option 1</a:t>
            </a:r>
            <a:r>
              <a:rPr lang="en-GB" sz="2000" dirty="0">
                <a:latin typeface="Century Gothic" panose="020B0502020202020204" pitchFamily="34" charset="0"/>
              </a:rPr>
              <a:t>: </a:t>
            </a:r>
            <a:r>
              <a:rPr lang="en-US" sz="2000" dirty="0">
                <a:latin typeface="Century Gothic" panose="020B0502020202020204" pitchFamily="34" charset="0"/>
              </a:rPr>
              <a:t>LFNST is inferred to 0 if MTS index is different from 0 (DCT2_DCT2)</a:t>
            </a:r>
          </a:p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US" sz="2000" b="1" dirty="0">
                <a:latin typeface="Century Gothic" panose="020B0502020202020204" pitchFamily="34" charset="0"/>
              </a:rPr>
              <a:t>Option 2</a:t>
            </a:r>
            <a:r>
              <a:rPr lang="en-US" sz="2000" dirty="0">
                <a:latin typeface="Century Gothic" panose="020B0502020202020204" pitchFamily="34" charset="0"/>
              </a:rPr>
              <a:t>: LFNST is inferred to 0 if MTS index is different from 0 (DCT2_DCT2) and different from 2 (DST7_DST7)</a:t>
            </a:r>
          </a:p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US" sz="2000" dirty="0">
                <a:latin typeface="Century Gothic" panose="020B0502020202020204" pitchFamily="34" charset="0"/>
              </a:rPr>
              <a:t>Optional: the option used is signaled with a 2-bit SPS syntax element </a:t>
            </a:r>
            <a:r>
              <a:rPr lang="en-US" sz="2000" b="1" dirty="0" err="1">
                <a:latin typeface="Century Gothic" panose="020B0502020202020204" pitchFamily="34" charset="0"/>
              </a:rPr>
              <a:t>mts_lfnst_interaction</a:t>
            </a:r>
            <a:endParaRPr lang="en-US" sz="2000" b="1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11704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JVET-O0466: interaction between MTS and LFNST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400110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Modified coding unit syntax table (option 1):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2C3102E-A462-49AB-8B36-DD56679CB7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58581"/>
              </p:ext>
            </p:extLst>
          </p:nvPr>
        </p:nvGraphicFramePr>
        <p:xfrm>
          <a:off x="643596" y="1498209"/>
          <a:ext cx="7856807" cy="1694764"/>
        </p:xfrm>
        <a:graphic>
          <a:graphicData uri="http://schemas.openxmlformats.org/drawingml/2006/table">
            <a:tbl>
              <a:tblPr/>
              <a:tblGrid>
                <a:gridCol w="7213867">
                  <a:extLst>
                    <a:ext uri="{9D8B030D-6E8A-4147-A177-3AD203B41FA5}">
                      <a16:colId xmlns:a16="http://schemas.microsoft.com/office/drawing/2014/main" val="1108743467"/>
                    </a:ext>
                  </a:extLst>
                </a:gridCol>
                <a:gridCol w="642940">
                  <a:extLst>
                    <a:ext uri="{9D8B030D-6E8A-4147-A177-3AD203B41FA5}">
                      <a16:colId xmlns:a16="http://schemas.microsoft.com/office/drawing/2014/main" val="4218943510"/>
                    </a:ext>
                  </a:extLst>
                </a:gridCol>
              </a:tblGrid>
              <a:tr h="285064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….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613838"/>
                  </a:ext>
                </a:extLst>
              </a:tr>
              <a:tr h="570128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                   if( Min(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lfnstWidth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,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lfnstHeight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 )  &gt;=  4  &amp;&amp;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sps_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_enabled_flag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= =  1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CuPredMode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  = =  MODE_INTRA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IntraSubPartitionsSplitType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= =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ISP_NO_SPLIT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!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intra_mip_flag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630475"/>
                  </a:ext>
                </a:extLst>
              </a:tr>
              <a:tr h="46322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if( (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numSigCoeff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&gt; ( (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treeType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  = =  SINGLE_TREE )  ?  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2  :  1 ) )  &amp;&amp;  </a:t>
                      </a:r>
                      <a:b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</a:rPr>
                        <a:t>	        </a:t>
                      </a:r>
                      <a:r>
                        <a:rPr lang="fr-FR" sz="1000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numZeroOutSigCoeff</a:t>
                      </a:r>
                      <a:r>
                        <a:rPr lang="fr-FR" sz="10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=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fr-FR" sz="10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=  0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                             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&amp;&amp; ! (  </a:t>
                      </a:r>
                      <a:r>
                        <a:rPr lang="fr-FR" sz="100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tu_cbf_luma</a:t>
                      </a:r>
                      <a:r>
                        <a:rPr lang="fr-FR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 x0 ][ y0 ] 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&amp;&amp; </a:t>
                      </a:r>
                      <a:r>
                        <a:rPr lang="fr-FR" sz="100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tu_mts_idx</a:t>
                      </a:r>
                      <a:r>
                        <a:rPr lang="fr-FR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 x0 ][ y0 ]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!=0 )  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 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756276"/>
                  </a:ext>
                </a:extLst>
              </a:tr>
              <a:tr h="14253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</a:rPr>
                        <a:t>	       </a:t>
                      </a:r>
                      <a:r>
                        <a:rPr lang="en-CA" sz="1000" b="1" kern="100" dirty="0" err="1">
                          <a:effectLst/>
                          <a:latin typeface="Times New Roman" panose="02020603050405020304" pitchFamily="18" charset="0"/>
                        </a:rPr>
                        <a:t>lfnst_idx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990125"/>
                  </a:ext>
                </a:extLst>
              </a:tr>
              <a:tr h="14253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		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352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33789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JVET-O0466: interaction between MTS and LFNST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707886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Modified coding unit syntax table (proposed option 1 and option 2 with optional SPS modification):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2C3102E-A462-49AB-8B36-DD56679CB7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616985"/>
              </p:ext>
            </p:extLst>
          </p:nvPr>
        </p:nvGraphicFramePr>
        <p:xfrm>
          <a:off x="643596" y="1899138"/>
          <a:ext cx="7856807" cy="2075764"/>
        </p:xfrm>
        <a:graphic>
          <a:graphicData uri="http://schemas.openxmlformats.org/drawingml/2006/table">
            <a:tbl>
              <a:tblPr/>
              <a:tblGrid>
                <a:gridCol w="7213867">
                  <a:extLst>
                    <a:ext uri="{9D8B030D-6E8A-4147-A177-3AD203B41FA5}">
                      <a16:colId xmlns:a16="http://schemas.microsoft.com/office/drawing/2014/main" val="1108743467"/>
                    </a:ext>
                  </a:extLst>
                </a:gridCol>
                <a:gridCol w="642940">
                  <a:extLst>
                    <a:ext uri="{9D8B030D-6E8A-4147-A177-3AD203B41FA5}">
                      <a16:colId xmlns:a16="http://schemas.microsoft.com/office/drawing/2014/main" val="4218943510"/>
                    </a:ext>
                  </a:extLst>
                </a:gridCol>
              </a:tblGrid>
              <a:tr h="285064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….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613838"/>
                  </a:ext>
                </a:extLst>
              </a:tr>
              <a:tr h="570128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                   if( Min(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lfnstWidth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,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lfnstHeight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 )  &gt;=  4  &amp;&amp;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sps_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_enabled_flag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= =  1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CuPredMode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  = =  MODE_INTRA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IntraSubPartitionsSplitType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= =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ISP_NO_SPLIT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!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intra_mip_flag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630475"/>
                  </a:ext>
                </a:extLst>
              </a:tr>
              <a:tr h="46322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if( (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numSigCoeff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&gt; ( (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treeType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  = =  SINGLE_TREE )  ?  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2  :  1 ) )  &amp;&amp;  </a:t>
                      </a:r>
                      <a:b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</a:rPr>
                        <a:t>	        </a:t>
                      </a:r>
                      <a:r>
                        <a:rPr lang="fr-FR" sz="1000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numZeroOutSigCoeff</a:t>
                      </a:r>
                      <a:r>
                        <a:rPr lang="fr-FR" sz="10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=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fr-FR" sz="10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=  0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               &amp;&amp; ! (  </a:t>
                      </a:r>
                      <a:r>
                        <a:rPr lang="fr-FR" sz="100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tu_cbf_luma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 x0 ][ y0 ]  </a:t>
                      </a: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                      &amp;&amp; !( (mts_lfnst_interaction&amp;1) &amp;&amp; </a:t>
                      </a:r>
                      <a:r>
                        <a:rPr lang="fr-FR" sz="100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tu_mts_idx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 x0 ][ y0 ]==0 )       </a:t>
                      </a: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                      &amp;&amp; !( (mts_lfnst_interaction&amp;2) &amp;&amp; </a:t>
                      </a:r>
                      <a:r>
                        <a:rPr lang="fr-FR" sz="100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tu_mts_idx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 x0 ][ y0 ]==2 ) 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756276"/>
                  </a:ext>
                </a:extLst>
              </a:tr>
              <a:tr h="14253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</a:rPr>
                        <a:t>	       </a:t>
                      </a:r>
                      <a:r>
                        <a:rPr lang="en-CA" sz="1000" b="1" kern="100" dirty="0" err="1">
                          <a:effectLst/>
                          <a:latin typeface="Times New Roman" panose="02020603050405020304" pitchFamily="18" charset="0"/>
                        </a:rPr>
                        <a:t>lfnst_idx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990125"/>
                  </a:ext>
                </a:extLst>
              </a:tr>
              <a:tr h="14253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		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352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179806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C1F775D-E51D-4889-96EB-E768176AB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247" y="226504"/>
            <a:ext cx="8573506" cy="38842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US" sz="2600" dirty="0"/>
              <a:t>JVET-O0466: interaction between MTS and LFNST</a:t>
            </a:r>
            <a:endParaRPr lang="en-US" sz="2600" b="0" dirty="0">
              <a:solidFill>
                <a:srgbClr val="00ADEE"/>
              </a:solidFill>
              <a:latin typeface="Century Gothic" panose="020B0502020202020204" pitchFamily="34" charset="0"/>
            </a:endParaRPr>
          </a:p>
        </p:txBody>
      </p:sp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707886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Modified coding unit syntax table (proposed option 1 and option 2 with optional SPS modification): (equivalent)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2C3102E-A462-49AB-8B36-DD56679CB7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1490312"/>
              </p:ext>
            </p:extLst>
          </p:nvPr>
        </p:nvGraphicFramePr>
        <p:xfrm>
          <a:off x="643596" y="1899138"/>
          <a:ext cx="7856807" cy="2075764"/>
        </p:xfrm>
        <a:graphic>
          <a:graphicData uri="http://schemas.openxmlformats.org/drawingml/2006/table">
            <a:tbl>
              <a:tblPr/>
              <a:tblGrid>
                <a:gridCol w="7213867">
                  <a:extLst>
                    <a:ext uri="{9D8B030D-6E8A-4147-A177-3AD203B41FA5}">
                      <a16:colId xmlns:a16="http://schemas.microsoft.com/office/drawing/2014/main" val="1108743467"/>
                    </a:ext>
                  </a:extLst>
                </a:gridCol>
                <a:gridCol w="642940">
                  <a:extLst>
                    <a:ext uri="{9D8B030D-6E8A-4147-A177-3AD203B41FA5}">
                      <a16:colId xmlns:a16="http://schemas.microsoft.com/office/drawing/2014/main" val="4218943510"/>
                    </a:ext>
                  </a:extLst>
                </a:gridCol>
              </a:tblGrid>
              <a:tr h="285064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….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613838"/>
                  </a:ext>
                </a:extLst>
              </a:tr>
              <a:tr h="570128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                   if( Min(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lfnstWidth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,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lfnstHeight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 )  &gt;=  4  &amp;&amp;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sps_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lfnst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_enabled_flag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= =  1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CuPredMode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  = =  MODE_INTRA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IntraSubPartitionsSplitType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 = =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ISP_NO_SPLIT  &amp;&amp;  </a:t>
                      </a:r>
                      <a:b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!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intra_mip_flag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3630475"/>
                  </a:ext>
                </a:extLst>
              </a:tr>
              <a:tr h="463229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   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if( ( 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numSigCoeff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 &gt; ( ( </a:t>
                      </a:r>
                      <a:r>
                        <a:rPr lang="en-CA" sz="1000" kern="100" dirty="0" err="1">
                          <a:effectLst/>
                          <a:latin typeface="Times New Roman" panose="02020603050405020304" pitchFamily="18" charset="0"/>
                        </a:rPr>
                        <a:t>treeType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  = =  SINGLE_TREE )  ?  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2  :  1 ) )  &amp;&amp;  </a:t>
                      </a:r>
                      <a:b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</a:b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</a:rPr>
                        <a:t>	        </a:t>
                      </a:r>
                      <a:r>
                        <a:rPr lang="fr-FR" sz="1000" kern="1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numZeroOutSigCoeff</a:t>
                      </a:r>
                      <a:r>
                        <a:rPr lang="fr-FR" sz="10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=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r>
                        <a:rPr lang="fr-FR" sz="10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=  0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               &amp;&amp;  (  !</a:t>
                      </a:r>
                      <a:r>
                        <a:rPr lang="fr-FR" sz="100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tu_cbf_luma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 x0 ][ y0 ]  </a:t>
                      </a: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                      || ( (mts_lfnst_interaction&amp;1) &amp;&amp; </a:t>
                      </a:r>
                      <a:r>
                        <a:rPr lang="fr-FR" sz="100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tu_mts_idx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 x0 ][ y0 ]==0 )       </a:t>
                      </a:r>
                    </a:p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                                    || ( (mts_lfnst_interaction&amp;2) &amp;&amp; </a:t>
                      </a:r>
                      <a:r>
                        <a:rPr lang="fr-FR" sz="1000" kern="100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tu_mts_idx</a:t>
                      </a:r>
                      <a:r>
                        <a:rPr lang="fr-FR" sz="1000" kern="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[ x0 ][ y0 ]==2 ) </a:t>
                      </a:r>
                      <a:r>
                        <a:rPr lang="fr-FR" sz="1000" kern="100" dirty="0">
                          <a:effectLst/>
                          <a:latin typeface="Times New Roman" panose="02020603050405020304" pitchFamily="18" charset="0"/>
                        </a:rPr>
                        <a:t>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756276"/>
                  </a:ext>
                </a:extLst>
              </a:tr>
              <a:tr h="14253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fr-FR" sz="1000" dirty="0">
                          <a:effectLst/>
                          <a:latin typeface="Times New Roman" panose="02020603050405020304" pitchFamily="18" charset="0"/>
                        </a:rPr>
                        <a:t>	       </a:t>
                      </a:r>
                      <a:r>
                        <a:rPr lang="en-CA" sz="1000" b="1" kern="100" dirty="0" err="1">
                          <a:effectLst/>
                          <a:latin typeface="Times New Roman" panose="02020603050405020304" pitchFamily="18" charset="0"/>
                        </a:rPr>
                        <a:t>lfnst_idx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kern="100">
                          <a:effectLst/>
                          <a:latin typeface="Times New Roman" panose="02020603050405020304" pitchFamily="18" charset="0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8990125"/>
                  </a:ext>
                </a:extLst>
              </a:tr>
              <a:tr h="142532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			</a:t>
                      </a:r>
                      <a:r>
                        <a:rPr lang="en-CA" sz="1000" kern="100" dirty="0">
                          <a:effectLst/>
                          <a:latin typeface="Times New Roman" panose="02020603050405020304" pitchFamily="18" charset="0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3526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721192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6806220-277F-4BF5-B351-E367A5B114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0553356"/>
              </p:ext>
            </p:extLst>
          </p:nvPr>
        </p:nvGraphicFramePr>
        <p:xfrm>
          <a:off x="269721" y="1740683"/>
          <a:ext cx="4260165" cy="1783080"/>
        </p:xfrm>
        <a:graphic>
          <a:graphicData uri="http://schemas.openxmlformats.org/drawingml/2006/table">
            <a:tbl>
              <a:tblPr/>
              <a:tblGrid>
                <a:gridCol w="1000275">
                  <a:extLst>
                    <a:ext uri="{9D8B030D-6E8A-4147-A177-3AD203B41FA5}">
                      <a16:colId xmlns:a16="http://schemas.microsoft.com/office/drawing/2014/main" val="1455547879"/>
                    </a:ext>
                  </a:extLst>
                </a:gridCol>
                <a:gridCol w="651858">
                  <a:extLst>
                    <a:ext uri="{9D8B030D-6E8A-4147-A177-3AD203B41FA5}">
                      <a16:colId xmlns:a16="http://schemas.microsoft.com/office/drawing/2014/main" val="1135777455"/>
                    </a:ext>
                  </a:extLst>
                </a:gridCol>
                <a:gridCol w="651858">
                  <a:extLst>
                    <a:ext uri="{9D8B030D-6E8A-4147-A177-3AD203B41FA5}">
                      <a16:colId xmlns:a16="http://schemas.microsoft.com/office/drawing/2014/main" val="1993061357"/>
                    </a:ext>
                  </a:extLst>
                </a:gridCol>
                <a:gridCol w="652458">
                  <a:extLst>
                    <a:ext uri="{9D8B030D-6E8A-4147-A177-3AD203B41FA5}">
                      <a16:colId xmlns:a16="http://schemas.microsoft.com/office/drawing/2014/main" val="415970850"/>
                    </a:ext>
                  </a:extLst>
                </a:gridCol>
                <a:gridCol w="651858">
                  <a:extLst>
                    <a:ext uri="{9D8B030D-6E8A-4147-A177-3AD203B41FA5}">
                      <a16:colId xmlns:a16="http://schemas.microsoft.com/office/drawing/2014/main" val="2153972281"/>
                    </a:ext>
                  </a:extLst>
                </a:gridCol>
                <a:gridCol w="651858">
                  <a:extLst>
                    <a:ext uri="{9D8B030D-6E8A-4147-A177-3AD203B41FA5}">
                      <a16:colId xmlns:a16="http://schemas.microsoft.com/office/drawing/2014/main" val="1437291838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231780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39827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23550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406901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454097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850970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459129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311945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576049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66994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64154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A3B5E0A-36C8-45FB-BE4F-80083801E5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519493"/>
              </p:ext>
            </p:extLst>
          </p:nvPr>
        </p:nvGraphicFramePr>
        <p:xfrm>
          <a:off x="4765787" y="1649243"/>
          <a:ext cx="4168819" cy="1874520"/>
        </p:xfrm>
        <a:graphic>
          <a:graphicData uri="http://schemas.openxmlformats.org/drawingml/2006/table">
            <a:tbl>
              <a:tblPr/>
              <a:tblGrid>
                <a:gridCol w="978827">
                  <a:extLst>
                    <a:ext uri="{9D8B030D-6E8A-4147-A177-3AD203B41FA5}">
                      <a16:colId xmlns:a16="http://schemas.microsoft.com/office/drawing/2014/main" val="2071375140"/>
                    </a:ext>
                  </a:extLst>
                </a:gridCol>
                <a:gridCol w="637881">
                  <a:extLst>
                    <a:ext uri="{9D8B030D-6E8A-4147-A177-3AD203B41FA5}">
                      <a16:colId xmlns:a16="http://schemas.microsoft.com/office/drawing/2014/main" val="315964370"/>
                    </a:ext>
                  </a:extLst>
                </a:gridCol>
                <a:gridCol w="637881">
                  <a:extLst>
                    <a:ext uri="{9D8B030D-6E8A-4147-A177-3AD203B41FA5}">
                      <a16:colId xmlns:a16="http://schemas.microsoft.com/office/drawing/2014/main" val="2688432202"/>
                    </a:ext>
                  </a:extLst>
                </a:gridCol>
                <a:gridCol w="638468">
                  <a:extLst>
                    <a:ext uri="{9D8B030D-6E8A-4147-A177-3AD203B41FA5}">
                      <a16:colId xmlns:a16="http://schemas.microsoft.com/office/drawing/2014/main" val="994125421"/>
                    </a:ext>
                  </a:extLst>
                </a:gridCol>
                <a:gridCol w="637881">
                  <a:extLst>
                    <a:ext uri="{9D8B030D-6E8A-4147-A177-3AD203B41FA5}">
                      <a16:colId xmlns:a16="http://schemas.microsoft.com/office/drawing/2014/main" val="886967192"/>
                    </a:ext>
                  </a:extLst>
                </a:gridCol>
                <a:gridCol w="637881">
                  <a:extLst>
                    <a:ext uri="{9D8B030D-6E8A-4147-A177-3AD203B41FA5}">
                      <a16:colId xmlns:a16="http://schemas.microsoft.com/office/drawing/2014/main" val="3772660958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076137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141059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11113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2277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838005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247069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443593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192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684852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68791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8154302"/>
                  </a:ext>
                </a:extLst>
              </a:tr>
            </a:tbl>
          </a:graphicData>
        </a:graphic>
      </p:graphicFrame>
      <p:sp>
        <p:nvSpPr>
          <p:cNvPr id="9" name="Title 8">
            <a:extLst>
              <a:ext uri="{FF2B5EF4-FFF2-40B4-BE49-F238E27FC236}">
                <a16:creationId xmlns:a16="http://schemas.microsoft.com/office/drawing/2014/main" id="{0E68C745-132A-4476-8EAF-C8A04CAC8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JVET-O0466: interaction between MTS and LFNST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BA80B17-DD29-4D6E-B23F-62DA4347898A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400110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Results of option 1:</a:t>
            </a:r>
          </a:p>
        </p:txBody>
      </p:sp>
    </p:spTree>
    <p:extLst>
      <p:ext uri="{BB962C8B-B14F-4D97-AF65-F5344CB8AC3E}">
        <p14:creationId xmlns:p14="http://schemas.microsoft.com/office/powerpoint/2010/main" val="42295612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E68C745-132A-4476-8EAF-C8A04CAC8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JVET-O0466: interaction between MTS and LFNST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BA80B17-DD29-4D6E-B23F-62DA4347898A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400110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2400"/>
              </a:spcBef>
              <a:buClr>
                <a:srgbClr val="00ADEE"/>
              </a:buClr>
            </a:pPr>
            <a:r>
              <a:rPr lang="en-GB" sz="2000" dirty="0">
                <a:latin typeface="Century Gothic" panose="020B0502020202020204" pitchFamily="34" charset="0"/>
              </a:rPr>
              <a:t>Results of option 2: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C9D8F40-FA0A-4442-B8C2-9E6D889A4D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991682"/>
              </p:ext>
            </p:extLst>
          </p:nvPr>
        </p:nvGraphicFramePr>
        <p:xfrm>
          <a:off x="412693" y="1894827"/>
          <a:ext cx="4006950" cy="1783080"/>
        </p:xfrm>
        <a:graphic>
          <a:graphicData uri="http://schemas.openxmlformats.org/drawingml/2006/table">
            <a:tbl>
              <a:tblPr/>
              <a:tblGrid>
                <a:gridCol w="940821">
                  <a:extLst>
                    <a:ext uri="{9D8B030D-6E8A-4147-A177-3AD203B41FA5}">
                      <a16:colId xmlns:a16="http://schemas.microsoft.com/office/drawing/2014/main" val="2792517853"/>
                    </a:ext>
                  </a:extLst>
                </a:gridCol>
                <a:gridCol w="613113">
                  <a:extLst>
                    <a:ext uri="{9D8B030D-6E8A-4147-A177-3AD203B41FA5}">
                      <a16:colId xmlns:a16="http://schemas.microsoft.com/office/drawing/2014/main" val="3636190061"/>
                    </a:ext>
                  </a:extLst>
                </a:gridCol>
                <a:gridCol w="613113">
                  <a:extLst>
                    <a:ext uri="{9D8B030D-6E8A-4147-A177-3AD203B41FA5}">
                      <a16:colId xmlns:a16="http://schemas.microsoft.com/office/drawing/2014/main" val="2235589373"/>
                    </a:ext>
                  </a:extLst>
                </a:gridCol>
                <a:gridCol w="613677">
                  <a:extLst>
                    <a:ext uri="{9D8B030D-6E8A-4147-A177-3AD203B41FA5}">
                      <a16:colId xmlns:a16="http://schemas.microsoft.com/office/drawing/2014/main" val="1876530084"/>
                    </a:ext>
                  </a:extLst>
                </a:gridCol>
                <a:gridCol w="613113">
                  <a:extLst>
                    <a:ext uri="{9D8B030D-6E8A-4147-A177-3AD203B41FA5}">
                      <a16:colId xmlns:a16="http://schemas.microsoft.com/office/drawing/2014/main" val="3727825301"/>
                    </a:ext>
                  </a:extLst>
                </a:gridCol>
                <a:gridCol w="613113">
                  <a:extLst>
                    <a:ext uri="{9D8B030D-6E8A-4147-A177-3AD203B41FA5}">
                      <a16:colId xmlns:a16="http://schemas.microsoft.com/office/drawing/2014/main" val="4061230726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3624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5550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30387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79097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196687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8433302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74462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964638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54592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8146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888738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2EF6407-9398-4CFC-B324-5D2AC652A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3554018"/>
              </p:ext>
            </p:extLst>
          </p:nvPr>
        </p:nvGraphicFramePr>
        <p:xfrm>
          <a:off x="4716599" y="1803387"/>
          <a:ext cx="4075035" cy="1874520"/>
        </p:xfrm>
        <a:graphic>
          <a:graphicData uri="http://schemas.openxmlformats.org/drawingml/2006/table">
            <a:tbl>
              <a:tblPr/>
              <a:tblGrid>
                <a:gridCol w="956807">
                  <a:extLst>
                    <a:ext uri="{9D8B030D-6E8A-4147-A177-3AD203B41FA5}">
                      <a16:colId xmlns:a16="http://schemas.microsoft.com/office/drawing/2014/main" val="1994570571"/>
                    </a:ext>
                  </a:extLst>
                </a:gridCol>
                <a:gridCol w="623531">
                  <a:extLst>
                    <a:ext uri="{9D8B030D-6E8A-4147-A177-3AD203B41FA5}">
                      <a16:colId xmlns:a16="http://schemas.microsoft.com/office/drawing/2014/main" val="1665576277"/>
                    </a:ext>
                  </a:extLst>
                </a:gridCol>
                <a:gridCol w="623531">
                  <a:extLst>
                    <a:ext uri="{9D8B030D-6E8A-4147-A177-3AD203B41FA5}">
                      <a16:colId xmlns:a16="http://schemas.microsoft.com/office/drawing/2014/main" val="3618891239"/>
                    </a:ext>
                  </a:extLst>
                </a:gridCol>
                <a:gridCol w="624104">
                  <a:extLst>
                    <a:ext uri="{9D8B030D-6E8A-4147-A177-3AD203B41FA5}">
                      <a16:colId xmlns:a16="http://schemas.microsoft.com/office/drawing/2014/main" val="981909317"/>
                    </a:ext>
                  </a:extLst>
                </a:gridCol>
                <a:gridCol w="623531">
                  <a:extLst>
                    <a:ext uri="{9D8B030D-6E8A-4147-A177-3AD203B41FA5}">
                      <a16:colId xmlns:a16="http://schemas.microsoft.com/office/drawing/2014/main" val="4075617436"/>
                    </a:ext>
                  </a:extLst>
                </a:gridCol>
                <a:gridCol w="623531">
                  <a:extLst>
                    <a:ext uri="{9D8B030D-6E8A-4147-A177-3AD203B41FA5}">
                      <a16:colId xmlns:a16="http://schemas.microsoft.com/office/drawing/2014/main" val="4084944363"/>
                    </a:ext>
                  </a:extLst>
                </a:gridCol>
              </a:tblGrid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90634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VTM-5.0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74385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251672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01229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244199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2085820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97483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284618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396142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99477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61647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15324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ontent Placeholder 2">
            <a:extLst>
              <a:ext uri="{FF2B5EF4-FFF2-40B4-BE49-F238E27FC236}">
                <a16:creationId xmlns:a16="http://schemas.microsoft.com/office/drawing/2014/main" id="{7DEF0A04-C481-7C41-98EC-337BCF3BD05C}"/>
              </a:ext>
            </a:extLst>
          </p:cNvPr>
          <p:cNvSpPr txBox="1">
            <a:spLocks/>
          </p:cNvSpPr>
          <p:nvPr/>
        </p:nvSpPr>
        <p:spPr>
          <a:xfrm>
            <a:off x="505622" y="928687"/>
            <a:ext cx="8193083" cy="3407073"/>
          </a:xfrm>
          <a:prstGeom prst="rect">
            <a:avLst/>
          </a:prstGeom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buClr>
                <a:srgbClr val="00ADEE"/>
              </a:buClr>
            </a:pPr>
            <a:endParaRPr lang="en-GB" sz="2800" dirty="0">
              <a:latin typeface="Century Gothic" panose="020B0502020202020204" pitchFamily="34" charset="0"/>
            </a:endParaRP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CD31882-0746-B24D-88D0-82A0ED43A0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1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2019 InterDigital, Inc. All Rights Reserved.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1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E68C745-132A-4476-8EAF-C8A04CAC88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JVET-O0466: interaction between MTS and LFNST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2BA80B17-DD29-4D6E-B23F-62DA4347898A}"/>
              </a:ext>
            </a:extLst>
          </p:cNvPr>
          <p:cNvSpPr txBox="1">
            <a:spLocks/>
          </p:cNvSpPr>
          <p:nvPr/>
        </p:nvSpPr>
        <p:spPr>
          <a:xfrm>
            <a:off x="210200" y="823177"/>
            <a:ext cx="8193083" cy="3795911"/>
          </a:xfrm>
          <a:prstGeom prst="rect">
            <a:avLst/>
          </a:prstGeom>
        </p:spPr>
        <p:txBody>
          <a:bodyPr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r>
              <a:rPr lang="en-GB" sz="1800" b="1" dirty="0">
                <a:latin typeface="Century Gothic" panose="020B0502020202020204" pitchFamily="34" charset="0"/>
              </a:rPr>
              <a:t>Conclusion:</a:t>
            </a:r>
          </a:p>
          <a:p>
            <a:pPr lvl="1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r>
              <a:rPr lang="en-GB" sz="1600" dirty="0">
                <a:latin typeface="Century Gothic" panose="020B0502020202020204" pitchFamily="34" charset="0"/>
              </a:rPr>
              <a:t>Propose to </a:t>
            </a:r>
            <a:r>
              <a:rPr lang="en-US" sz="1600" dirty="0">
                <a:latin typeface="Century Gothic" panose="020B0502020202020204" pitchFamily="34" charset="0"/>
              </a:rPr>
              <a:t>restrict the usage of LFNST as a function of the MTS information</a:t>
            </a:r>
            <a:endParaRPr lang="en-US" sz="1200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r>
              <a:rPr lang="en-GB" sz="1600" dirty="0">
                <a:latin typeface="Century Gothic" panose="020B0502020202020204" pitchFamily="34" charset="0"/>
              </a:rPr>
              <a:t>Two options are supported:</a:t>
            </a:r>
          </a:p>
          <a:p>
            <a:pPr marL="1028700" lvl="2" indent="-342900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  <a:buFont typeface="+mj-lt"/>
              <a:buAutoNum type="arabicPeriod"/>
            </a:pPr>
            <a:r>
              <a:rPr lang="en-US" sz="1400" dirty="0">
                <a:latin typeface="Century Gothic" panose="020B0502020202020204" pitchFamily="34" charset="0"/>
              </a:rPr>
              <a:t>LFNST is disallowed if MTS index different from 0 (Also proposed in JVET-O0292, JVET-O0368 and JVET-O0521) </a:t>
            </a:r>
          </a:p>
          <a:p>
            <a:pPr marL="1028700" lvl="2" indent="-342900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  <a:buFont typeface="+mj-lt"/>
              <a:buAutoNum type="arabicPeriod"/>
            </a:pPr>
            <a:r>
              <a:rPr lang="en-US" sz="1400" dirty="0">
                <a:latin typeface="Century Gothic" panose="020B0502020202020204" pitchFamily="34" charset="0"/>
              </a:rPr>
              <a:t>LFNST is disallowed if MTS index different from 0 and 2.</a:t>
            </a:r>
          </a:p>
          <a:p>
            <a:pPr lvl="1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endParaRPr lang="en-US" sz="1600" b="1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endParaRPr lang="en-US" sz="1600" b="1" dirty="0">
              <a:latin typeface="Century Gothic" panose="020B0502020202020204" pitchFamily="34" charset="0"/>
            </a:endParaRPr>
          </a:p>
          <a:p>
            <a:pPr lvl="1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r>
              <a:rPr lang="en-US" dirty="0">
                <a:latin typeface="Century Gothic" panose="020B0502020202020204" pitchFamily="34" charset="0"/>
              </a:rPr>
              <a:t>Thanks to Qualcomm and Ericsson for cross-checking this contribution</a:t>
            </a:r>
          </a:p>
          <a:p>
            <a:pPr lvl="2">
              <a:lnSpc>
                <a:spcPct val="100000"/>
              </a:lnSpc>
              <a:spcBef>
                <a:spcPts val="1000"/>
              </a:spcBef>
              <a:buClr>
                <a:srgbClr val="00ADEE"/>
              </a:buClr>
            </a:pPr>
            <a:endParaRPr lang="en-GB" sz="1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65521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Interior Slides - blue green bottom bar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AEEF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>
        <a:spAutoFit/>
      </a:bodyPr>
      <a:lstStyle>
        <a:defPPr marL="210312" indent="0" algn="l">
          <a:spcBef>
            <a:spcPts val="3750"/>
          </a:spcBef>
          <a:spcAft>
            <a:spcPts val="3750"/>
          </a:spcAft>
          <a:buNone/>
          <a:defRPr sz="1800" b="1" dirty="0" smtClean="0">
            <a:solidFill>
              <a:schemeClr val="bg1"/>
            </a:solidFill>
            <a:latin typeface="Century Gothic" panose="020B0502020202020204" pitchFamily="34" charset="0"/>
          </a:defRPr>
        </a:defPPr>
      </a:lstStyle>
    </a:spDef>
    <a:txDef>
      <a:spPr/>
      <a:bodyPr vert="horz" lIns="0" tIns="0" rIns="0" bIns="0"/>
      <a:lstStyle>
        <a:defPPr marL="0" indent="0" algn="ctr">
          <a:lnSpc>
            <a:spcPct val="100000"/>
          </a:lnSpc>
          <a:spcBef>
            <a:spcPts val="0"/>
          </a:spcBef>
          <a:spcAft>
            <a:spcPts val="300"/>
          </a:spcAft>
          <a:buNone/>
          <a:defRPr sz="1600" dirty="0" smtClean="0">
            <a:latin typeface="Century Gothic" panose="020B0502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MWC_interdigital-template_16-9</Template>
  <TotalTime>14750</TotalTime>
  <Words>1143</Words>
  <Application>Microsoft Office PowerPoint</Application>
  <PresentationFormat>On-screen Show (16:9)</PresentationFormat>
  <Paragraphs>487</Paragraphs>
  <Slides>11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Times New Roman</vt:lpstr>
      <vt:lpstr>Intro Section Slides</vt:lpstr>
      <vt:lpstr>1_Interior Slides - blue green bottom bar</vt:lpstr>
      <vt:lpstr>PowerPoint Presentation</vt:lpstr>
      <vt:lpstr>JVET-O0466: interaction between MTS and LFNST</vt:lpstr>
      <vt:lpstr>JVET-O0466: interaction between MTS and LFNST</vt:lpstr>
      <vt:lpstr>JVET-O0466: interaction between MTS and LFNST</vt:lpstr>
      <vt:lpstr>JVET-O0466: interaction between MTS and LFNST</vt:lpstr>
      <vt:lpstr>JVET-O0466: interaction between MTS and LFNST</vt:lpstr>
      <vt:lpstr>JVET-O0466: interaction between MTS and LFNST</vt:lpstr>
      <vt:lpstr>JVET-O0466: interaction between MTS and LFNST</vt:lpstr>
      <vt:lpstr>JVET-O0466: interaction between MTS and LFNST</vt:lpstr>
      <vt:lpstr>JVET-O0466: interaction between MTS and LFNST</vt:lpstr>
      <vt:lpstr>Thank you </vt:lpstr>
    </vt:vector>
  </TitlesOfParts>
  <Company>InterDigital Communications, LLC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Capizzi, Kelly</dc:creator>
  <cp:lastModifiedBy>Fabrice Leleannec</cp:lastModifiedBy>
  <cp:revision>1099</cp:revision>
  <cp:lastPrinted>2018-02-07T16:54:36Z</cp:lastPrinted>
  <dcterms:created xsi:type="dcterms:W3CDTF">2015-05-07T16:31:13Z</dcterms:created>
  <dcterms:modified xsi:type="dcterms:W3CDTF">2019-07-07T07:32:58Z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0x0101008EA1F0248870FA44B7AF4B918A5EDC41</vt:lpwstr>
  </property>
</Properties>
</file>