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4"/>
  </p:notesMasterIdLst>
  <p:handoutMasterIdLst>
    <p:handoutMasterId r:id="rId15"/>
  </p:handoutMasterIdLst>
  <p:sldIdLst>
    <p:sldId id="446" r:id="rId6"/>
    <p:sldId id="418" r:id="rId7"/>
    <p:sldId id="447" r:id="rId8"/>
    <p:sldId id="448" r:id="rId9"/>
    <p:sldId id="449" r:id="rId10"/>
    <p:sldId id="450" r:id="rId11"/>
    <p:sldId id="451" r:id="rId12"/>
    <p:sldId id="452" r:id="rId13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07" d="100"/>
          <a:sy n="107" d="100"/>
        </p:scale>
        <p:origin x="102" y="816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6/25/2019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6/25/2019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14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120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172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4325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3072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118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768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242047" y="483823"/>
            <a:ext cx="8606118" cy="28702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Enabling tools for small blocks in small pictures</a:t>
            </a:r>
          </a:p>
          <a:p>
            <a:endParaRPr lang="en-US" sz="4000" b="0" dirty="0"/>
          </a:p>
          <a:p>
            <a:r>
              <a:rPr lang="en-US" sz="4000" b="0" dirty="0"/>
              <a:t>JVET-O0447</a:t>
            </a: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000" dirty="0">
                <a:latin typeface="Century Gothic" panose="020B0502020202020204" pitchFamily="34" charset="0"/>
              </a:rPr>
              <a:t>JVET-O0447	         </a:t>
            </a:r>
            <a:r>
              <a:rPr lang="en-US" sz="2000" dirty="0"/>
              <a:t>Enabling tools for small blocks in small pictures</a:t>
            </a:r>
            <a:endParaRPr lang="en-US" sz="20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2200" b="1" dirty="0">
                <a:latin typeface="Century Gothic" panose="020B0502020202020204" pitchFamily="34" charset="0"/>
              </a:rPr>
              <a:t>Problem statement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In VVC, many tools have been disabled for lower block sizes, to prevent the burden worst case of large pictures that could be fully encoded with 8x8 or 4x4 CUs only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CA" sz="2000" b="1" u="sng" dirty="0">
                <a:latin typeface="Century Gothic" panose="020B0502020202020204" pitchFamily="34" charset="0"/>
              </a:rPr>
              <a:t>But</a:t>
            </a:r>
            <a:r>
              <a:rPr lang="en-CA" sz="2000" dirty="0">
                <a:latin typeface="Century Gothic" panose="020B0502020202020204" pitchFamily="34" charset="0"/>
              </a:rPr>
              <a:t> this has a non-desired consequence of degrading the relative coding performance of VVC for sequences with small picture sizes (class D or class C) in comparison with other state-of-art codecs (HEVC, AV1)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62100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000" dirty="0">
                <a:latin typeface="Century Gothic" panose="020B0502020202020204" pitchFamily="34" charset="0"/>
              </a:rPr>
              <a:t>JVET-O0447	         </a:t>
            </a:r>
            <a:r>
              <a:rPr lang="en-US" sz="2000" dirty="0"/>
              <a:t>Enabling tools for small blocks in small pictures</a:t>
            </a:r>
            <a:endParaRPr lang="en-US" sz="20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US" sz="2200" dirty="0">
                <a:latin typeface="Century Gothic" panose="020B0502020202020204" pitchFamily="34" charset="0"/>
              </a:rPr>
              <a:t>VVC has lower coding performance for sequences with small picture sizes (class D or class C) in comparison with other state-of-art codecs (HEVC, AV1)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A3DC51-E30C-4220-BCE2-479C5C9CD7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688" y="2186077"/>
            <a:ext cx="7278624" cy="2149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05824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000" dirty="0">
                <a:latin typeface="Century Gothic" panose="020B0502020202020204" pitchFamily="34" charset="0"/>
              </a:rPr>
              <a:t>JVET-O0447	         </a:t>
            </a:r>
            <a:r>
              <a:rPr lang="en-US" sz="2000" dirty="0"/>
              <a:t>Enabling tools for small blocks in small pictures</a:t>
            </a:r>
            <a:endParaRPr lang="en-US" sz="20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US" sz="2200" dirty="0">
                <a:latin typeface="Century Gothic" panose="020B0502020202020204" pitchFamily="34" charset="0"/>
              </a:rPr>
              <a:t>Summary of tool enabling conditions based on CU size, for several VVC tools (VTM-5.0)</a:t>
            </a: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6E09DB-A347-4423-8314-842F49A18D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9619" y="1881487"/>
            <a:ext cx="6185087" cy="268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645553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000" dirty="0">
                <a:latin typeface="Century Gothic" panose="020B0502020202020204" pitchFamily="34" charset="0"/>
              </a:rPr>
              <a:t>JVET-O0447	         </a:t>
            </a:r>
            <a:r>
              <a:rPr lang="en-US" sz="2000" dirty="0"/>
              <a:t>Enabling tools for small blocks in small pictures</a:t>
            </a:r>
            <a:endParaRPr lang="en-US" sz="20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US" sz="2200" dirty="0">
                <a:latin typeface="Century Gothic" panose="020B0502020202020204" pitchFamily="34" charset="0"/>
              </a:rPr>
              <a:t>Proposal: alleviate CU size tool enabling conditions for small pictures</a:t>
            </a: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2CA69B-DB14-4372-A9A3-B8CF61E39F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9619" y="2004167"/>
            <a:ext cx="6185087" cy="24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441972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000" dirty="0">
                <a:latin typeface="Century Gothic" panose="020B0502020202020204" pitchFamily="34" charset="0"/>
              </a:rPr>
              <a:t>JVET-O0447	         </a:t>
            </a:r>
            <a:r>
              <a:rPr lang="en-US" sz="2000" dirty="0"/>
              <a:t>Enabling tools for small blocks in small pictures</a:t>
            </a:r>
            <a:endParaRPr lang="en-US" sz="20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US" sz="2200" dirty="0">
                <a:latin typeface="Century Gothic" panose="020B0502020202020204" pitchFamily="34" charset="0"/>
              </a:rPr>
              <a:t>Summary of BD-rate gains of proposed CU size threshold modifications (test-1)</a:t>
            </a: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B17A014-9169-43AE-9234-7AB988ED0C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212" y="1949190"/>
            <a:ext cx="7727576" cy="238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656556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000" dirty="0">
                <a:latin typeface="Century Gothic" panose="020B0502020202020204" pitchFamily="34" charset="0"/>
              </a:rPr>
              <a:t>JVET-O0447	         </a:t>
            </a:r>
            <a:r>
              <a:rPr lang="en-US" sz="2000" dirty="0"/>
              <a:t>Enabling tools for small blocks in small pictures</a:t>
            </a:r>
            <a:endParaRPr lang="en-US" sz="20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US" sz="2200" dirty="0">
                <a:latin typeface="Century Gothic" panose="020B0502020202020204" pitchFamily="34" charset="0"/>
              </a:rPr>
              <a:t>Summary of BD-rate gains of proposed CU size threshold modifications (test-2)</a:t>
            </a: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2A15FE-41AA-43B8-906B-3EB286C03D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212" y="1905560"/>
            <a:ext cx="7727576" cy="243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73927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000" dirty="0">
                <a:latin typeface="Century Gothic" panose="020B0502020202020204" pitchFamily="34" charset="0"/>
              </a:rPr>
              <a:t>JVET-O0447	         </a:t>
            </a:r>
            <a:r>
              <a:rPr lang="en-US" sz="2000" dirty="0"/>
              <a:t>Enabling tools for small blocks in small pictures</a:t>
            </a:r>
            <a:endParaRPr lang="en-US" sz="20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73296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1800" b="1" dirty="0">
                <a:latin typeface="Century Gothic" panose="020B0502020202020204" pitchFamily="34" charset="0"/>
              </a:rPr>
              <a:t>Proposal</a:t>
            </a:r>
          </a:p>
          <a:p>
            <a:pPr lvl="1" algn="just"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US" sz="1600" u="sng" dirty="0">
                <a:latin typeface="Century Gothic" panose="020B0502020202020204" pitchFamily="34" charset="0"/>
              </a:rPr>
              <a:t>Method 1:</a:t>
            </a:r>
            <a:r>
              <a:rPr lang="en-US" sz="1600" dirty="0">
                <a:latin typeface="Century Gothic" panose="020B0502020202020204" pitchFamily="34" charset="0"/>
              </a:rPr>
              <a:t> Encode a flag in SPS:</a:t>
            </a:r>
          </a:p>
          <a:p>
            <a:pPr marL="342900" lvl="1" indent="0" algn="just">
              <a:lnSpc>
                <a:spcPct val="100000"/>
              </a:lnSpc>
              <a:buClr>
                <a:srgbClr val="00ADEE"/>
              </a:buClr>
              <a:buNone/>
            </a:pPr>
            <a:r>
              <a:rPr lang="en-US" sz="1600" b="1" i="1" dirty="0" err="1">
                <a:latin typeface="Century Gothic" panose="020B0502020202020204" pitchFamily="34" charset="0"/>
              </a:rPr>
              <a:t>sps_tools_enabled_for_small_blocks_flag</a:t>
            </a:r>
            <a:r>
              <a:rPr lang="en-US" sz="1600" b="1" i="1" dirty="0">
                <a:latin typeface="Century Gothic" panose="020B0502020202020204" pitchFamily="34" charset="0"/>
              </a:rPr>
              <a:t> </a:t>
            </a:r>
            <a:r>
              <a:rPr lang="en-US" sz="1600" i="1" dirty="0">
                <a:latin typeface="Century Gothic" panose="020B0502020202020204" pitchFamily="34" charset="0"/>
              </a:rPr>
              <a:t>equal to 1 specifies that the CU size conditions for enabling the coding tools {…} are given by Table 1. </a:t>
            </a:r>
            <a:r>
              <a:rPr lang="en-US" sz="1600" i="1" dirty="0" err="1">
                <a:latin typeface="Century Gothic" panose="020B0502020202020204" pitchFamily="34" charset="0"/>
              </a:rPr>
              <a:t>sps_tools_enabled_for_small_blocks_flag</a:t>
            </a:r>
            <a:r>
              <a:rPr lang="en-US" sz="1600" i="1" dirty="0">
                <a:latin typeface="Century Gothic" panose="020B0502020202020204" pitchFamily="34" charset="0"/>
              </a:rPr>
              <a:t> equal to 0 specifies that the CU size conditions for enabling the coding tools {…} are given by Table 2.</a:t>
            </a:r>
          </a:p>
          <a:p>
            <a:pPr lvl="1" algn="just"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US" sz="1600" u="sng" dirty="0">
                <a:latin typeface="Century Gothic" panose="020B0502020202020204" pitchFamily="34" charset="0"/>
              </a:rPr>
              <a:t>Method 2:</a:t>
            </a:r>
            <a:r>
              <a:rPr lang="en-US" sz="1600" dirty="0">
                <a:latin typeface="Century Gothic" panose="020B0502020202020204" pitchFamily="34" charset="0"/>
              </a:rPr>
              <a:t> The CU size thresholds (Table 1 or Table 2) are selected as a function of the </a:t>
            </a:r>
            <a:r>
              <a:rPr lang="en-US" sz="1600" b="1" dirty="0">
                <a:latin typeface="Century Gothic" panose="020B0502020202020204" pitchFamily="34" charset="0"/>
              </a:rPr>
              <a:t>CTU size </a:t>
            </a:r>
            <a:r>
              <a:rPr lang="en-US" sz="1600" dirty="0">
                <a:latin typeface="Century Gothic" panose="020B0502020202020204" pitchFamily="34" charset="0"/>
              </a:rPr>
              <a:t>(1&lt;&lt;(log2_ctu_size_minus2+2)). If CTU size is inferior or equal to 64, then use Table 1, else use Table 2.</a:t>
            </a:r>
          </a:p>
          <a:p>
            <a:pPr lvl="1" algn="just"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US" sz="1600" u="sng" dirty="0">
                <a:latin typeface="Century Gothic" panose="020B0502020202020204" pitchFamily="34" charset="0"/>
              </a:rPr>
              <a:t>Method 3:</a:t>
            </a:r>
            <a:r>
              <a:rPr lang="en-US" sz="1600" dirty="0">
                <a:latin typeface="Century Gothic" panose="020B0502020202020204" pitchFamily="34" charset="0"/>
              </a:rPr>
              <a:t> The CU size thresholds (Table 1 or Table 2) are selected as a function of the </a:t>
            </a:r>
            <a:r>
              <a:rPr lang="en-US" sz="1600" b="1" dirty="0">
                <a:latin typeface="Century Gothic" panose="020B0502020202020204" pitchFamily="34" charset="0"/>
              </a:rPr>
              <a:t>profile, tier </a:t>
            </a:r>
            <a:r>
              <a:rPr lang="en-US" sz="1600" dirty="0">
                <a:latin typeface="Century Gothic" panose="020B0502020202020204" pitchFamily="34" charset="0"/>
              </a:rPr>
              <a:t>and </a:t>
            </a:r>
            <a:r>
              <a:rPr lang="en-US" sz="1600" b="1" dirty="0">
                <a:latin typeface="Century Gothic" panose="020B0502020202020204" pitchFamily="34" charset="0"/>
              </a:rPr>
              <a:t>level</a:t>
            </a:r>
            <a:r>
              <a:rPr lang="en-US" sz="1600" dirty="0">
                <a:latin typeface="Century Gothic" panose="020B0502020202020204" pitchFamily="34" charset="0"/>
              </a:rPr>
              <a:t> combination.</a:t>
            </a:r>
            <a:endParaRPr lang="en-GB" sz="16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70155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11808</TotalTime>
  <Words>416</Words>
  <Application>Microsoft Office PowerPoint</Application>
  <PresentationFormat>On-screen Show (16:9)</PresentationFormat>
  <Paragraphs>44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Intro Section Slides</vt:lpstr>
      <vt:lpstr>1_Interior Slides - blue green bottom bar</vt:lpstr>
      <vt:lpstr>PowerPoint Presentation</vt:lpstr>
      <vt:lpstr>JVET-O0447          Enabling tools for small blocks in small pictures</vt:lpstr>
      <vt:lpstr>JVET-O0447          Enabling tools for small blocks in small pictures</vt:lpstr>
      <vt:lpstr>JVET-O0447          Enabling tools for small blocks in small pictures</vt:lpstr>
      <vt:lpstr>JVET-O0447          Enabling tools for small blocks in small pictures</vt:lpstr>
      <vt:lpstr>JVET-O0447          Enabling tools for small blocks in small pictures</vt:lpstr>
      <vt:lpstr>JVET-O0447          Enabling tools for small blocks in small pictures</vt:lpstr>
      <vt:lpstr>JVET-O0447          Enabling tools for small blocks in small pictures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Bordes Philippe</cp:lastModifiedBy>
  <cp:revision>1057</cp:revision>
  <cp:lastPrinted>2018-02-07T16:54:36Z</cp:lastPrinted>
  <dcterms:created xsi:type="dcterms:W3CDTF">2015-05-07T16:31:13Z</dcterms:created>
  <dcterms:modified xsi:type="dcterms:W3CDTF">2019-06-25T13:36:12Z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