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notesMasterIdLst>
    <p:notesMasterId r:id="rId13"/>
  </p:notesMasterIdLst>
  <p:sldIdLst>
    <p:sldId id="256" r:id="rId2"/>
    <p:sldId id="267" r:id="rId3"/>
    <p:sldId id="268" r:id="rId4"/>
    <p:sldId id="270" r:id="rId5"/>
    <p:sldId id="271" r:id="rId6"/>
    <p:sldId id="275" r:id="rId7"/>
    <p:sldId id="266" r:id="rId8"/>
    <p:sldId id="260" r:id="rId9"/>
    <p:sldId id="274" r:id="rId10"/>
    <p:sldId id="272" r:id="rId11"/>
    <p:sldId id="273" r:id="rId12"/>
  </p:sldIdLst>
  <p:sldSz cx="9906000" cy="6858000" type="A4"/>
  <p:notesSz cx="6735763" cy="98663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08">
          <p15:clr>
            <a:srgbClr val="A4A3A4"/>
          </p15:clr>
        </p15:guide>
        <p15:guide id="4" pos="2122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成者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22EA"/>
    <a:srgbClr val="57D3FF"/>
    <a:srgbClr val="CCFFFF"/>
    <a:srgbClr val="ACF6B8"/>
    <a:srgbClr val="FFFFFF"/>
    <a:srgbClr val="0066FF"/>
    <a:srgbClr val="FF0000"/>
    <a:srgbClr val="FF7C80"/>
    <a:srgbClr val="FFCCCC"/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8D230F3-CF80-4859-8CE7-A43EE81993B5}" styleName="淡色スタイル 1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中間スタイル 4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113A9D2-9D6B-4929-AA2D-F23B5EE8CBE7}" styleName="テーマ スタイル 2 - アクセント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25" autoAdjust="0"/>
    <p:restoredTop sz="85882" autoAdjust="0"/>
  </p:normalViewPr>
  <p:slideViewPr>
    <p:cSldViewPr>
      <p:cViewPr>
        <p:scale>
          <a:sx n="75" d="100"/>
          <a:sy n="75" d="100"/>
        </p:scale>
        <p:origin x="2970" y="492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-263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7758"/>
    </p:cViewPr>
  </p:sorterViewPr>
  <p:notesViewPr>
    <p:cSldViewPr>
      <p:cViewPr varScale="1">
        <p:scale>
          <a:sx n="78" d="100"/>
          <a:sy n="78" d="100"/>
        </p:scale>
        <p:origin x="3996" y="108"/>
      </p:cViewPr>
      <p:guideLst>
        <p:guide orient="horz" pos="2880"/>
        <p:guide pos="2160"/>
        <p:guide orient="horz" pos="3108"/>
        <p:guide pos="2122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7DEE52-27C7-449C-9E3A-721E9CFC4E49}" type="datetimeFigureOut">
              <a:rPr kumimoji="1" lang="ja-JP" altLang="en-US" smtClean="0"/>
              <a:t>2019/7/4</a:t>
            </a:fld>
            <a:endParaRPr kumimoji="1" lang="ja-JP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95325" y="739775"/>
            <a:ext cx="534511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EF293E-105C-4576-AD09-C652B9C0BC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67250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28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EF293E-105C-4576-AD09-C652B9C0BC6E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89653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1764" y="2343926"/>
            <a:ext cx="8420100" cy="1470025"/>
          </a:xfrm>
        </p:spPr>
        <p:txBody>
          <a:bodyPr anchor="b">
            <a:normAutofit/>
          </a:bodyPr>
          <a:lstStyle>
            <a:lvl1pPr algn="l">
              <a:defRPr sz="3600" b="1"/>
            </a:lvl1pPr>
          </a:lstStyle>
          <a:p>
            <a:r>
              <a:rPr kumimoji="1" lang="en-US" altLang="ja-JP"/>
              <a:t>Click to edit Master title style</a:t>
            </a:r>
            <a:endParaRPr kumimoji="1" lang="ja-JP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3813949"/>
            <a:ext cx="8412018" cy="1752600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en-US" altLang="ja-JP"/>
              <a:t>Click to edit Master subtitle style</a:t>
            </a:r>
            <a:endParaRPr kumimoji="1" lang="ja-JP" altLang="en-US" dirty="0"/>
          </a:p>
        </p:txBody>
      </p:sp>
      <p:cxnSp>
        <p:nvCxnSpPr>
          <p:cNvPr id="7" name="直線コネクタ 12"/>
          <p:cNvCxnSpPr/>
          <p:nvPr/>
        </p:nvCxnSpPr>
        <p:spPr bwMode="gray">
          <a:xfrm>
            <a:off x="0" y="3813949"/>
            <a:ext cx="9906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正方形/長方形 13"/>
          <p:cNvSpPr/>
          <p:nvPr/>
        </p:nvSpPr>
        <p:spPr>
          <a:xfrm>
            <a:off x="0" y="-1"/>
            <a:ext cx="123825" cy="3813949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ja-JP" altLang="en-US"/>
          </a:p>
        </p:txBody>
      </p:sp>
      <p:pic>
        <p:nvPicPr>
          <p:cNvPr id="9" name="図 1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>
            <a:off x="237463" y="5867400"/>
            <a:ext cx="2324087" cy="693756"/>
          </a:xfrm>
          <a:prstGeom prst="rect">
            <a:avLst/>
          </a:prstGeom>
        </p:spPr>
      </p:pic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>
          <a:xfrm>
            <a:off x="1219199" y="6553200"/>
            <a:ext cx="7620000" cy="254000"/>
          </a:xfrm>
          <a:prstGeom prst="rect">
            <a:avLst/>
          </a:prstGeom>
        </p:spPr>
        <p:txBody>
          <a:bodyPr/>
          <a:lstStyle/>
          <a:p>
            <a:r>
              <a:rPr kumimoji="1" lang="ja-JP" altLang="en-US"/>
              <a:t>メディア</a:t>
            </a:r>
            <a:r>
              <a:rPr kumimoji="1" lang="en-US" altLang="ja-JP"/>
              <a:t>CATV</a:t>
            </a:r>
            <a:r>
              <a:rPr kumimoji="1" lang="ja-JP" altLang="en-US"/>
              <a:t>推進本部　ソリューション企画部</a:t>
            </a:r>
            <a:endParaRPr kumimoji="1" lang="ja-JP" alt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7C6C4-689A-4967-A124-C1A599A5AD4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4AC0AAE9-90EA-4FE9-BB99-8C9E1EC43516}" type="datetime1">
              <a:rPr kumimoji="1" lang="ja-JP" altLang="en-US" smtClean="0"/>
              <a:t>2019/7/4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581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05C2C-95B0-4861-BED0-20A2C4855945}" type="datetime1">
              <a:rPr kumimoji="1" lang="ja-JP" altLang="en-US" smtClean="0"/>
              <a:t>2019/7/4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19199" y="6553200"/>
            <a:ext cx="7620000" cy="254000"/>
          </a:xfrm>
          <a:prstGeom prst="rect">
            <a:avLst/>
          </a:prstGeom>
        </p:spPr>
        <p:txBody>
          <a:bodyPr/>
          <a:lstStyle/>
          <a:p>
            <a:r>
              <a:rPr kumimoji="1" lang="ja-JP" altLang="en-US"/>
              <a:t>メディア</a:t>
            </a:r>
            <a:r>
              <a:rPr kumimoji="1" lang="en-US" altLang="ja-JP"/>
              <a:t>CATV</a:t>
            </a:r>
            <a:r>
              <a:rPr kumimoji="1" lang="ja-JP" altLang="en-US"/>
              <a:t>推進本部　ソリューション企画部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7C6C4-689A-4967-A124-C1A599A5AD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83861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641"/>
            <a:ext cx="2228850" cy="5851525"/>
          </a:xfrm>
        </p:spPr>
        <p:txBody>
          <a:bodyPr vert="eaVert"/>
          <a:lstStyle/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4641"/>
            <a:ext cx="6521450" cy="5851525"/>
          </a:xfrm>
        </p:spPr>
        <p:txBody>
          <a:bodyPr vert="eaVert"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D2D3A-28D1-4E49-BA05-1DA652F9504E}" type="datetime1">
              <a:rPr kumimoji="1" lang="ja-JP" altLang="en-US" smtClean="0"/>
              <a:t>2019/7/4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19199" y="6553200"/>
            <a:ext cx="7620000" cy="254000"/>
          </a:xfrm>
          <a:prstGeom prst="rect">
            <a:avLst/>
          </a:prstGeom>
        </p:spPr>
        <p:txBody>
          <a:bodyPr/>
          <a:lstStyle/>
          <a:p>
            <a:r>
              <a:rPr kumimoji="1" lang="ja-JP" altLang="en-US"/>
              <a:t>メディア</a:t>
            </a:r>
            <a:r>
              <a:rPr kumimoji="1" lang="en-US" altLang="ja-JP"/>
              <a:t>CATV</a:t>
            </a:r>
            <a:r>
              <a:rPr kumimoji="1" lang="ja-JP" altLang="en-US"/>
              <a:t>推進本部　ソリューション企画部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7C6C4-689A-4967-A124-C1A599A5AD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54784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066" b="-1"/>
          <a:stretch/>
        </p:blipFill>
        <p:spPr>
          <a:xfrm>
            <a:off x="2919922" y="2421656"/>
            <a:ext cx="4066158" cy="164079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8839200" y="0"/>
            <a:ext cx="10668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9621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787864" cy="487362"/>
          </a:xfrm>
        </p:spPr>
        <p:txBody>
          <a:bodyPr>
            <a:normAutofit/>
          </a:bodyPr>
          <a:lstStyle>
            <a:lvl1pPr algn="l">
              <a:defRPr sz="2800" b="1"/>
            </a:lvl1pPr>
          </a:lstStyle>
          <a:p>
            <a:r>
              <a:rPr kumimoji="1" lang="en-US" altLang="ja-JP"/>
              <a:t>Click to edit Master title style</a:t>
            </a:r>
            <a:endParaRPr kumimoji="1"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3827" y="609600"/>
            <a:ext cx="9629775" cy="5867399"/>
          </a:xfrm>
        </p:spPr>
        <p:txBody>
          <a:bodyPr>
            <a:normAutofit/>
          </a:bodyPr>
          <a:lstStyle>
            <a:lvl1pPr marL="342900" indent="-342900">
              <a:spcBef>
                <a:spcPts val="1800"/>
              </a:spcBef>
              <a:buFont typeface="Wingdings" panose="05000000000000000000" pitchFamily="2" charset="2"/>
              <a:buChar char="n"/>
              <a:defRPr sz="2000" b="1"/>
            </a:lvl1pPr>
            <a:lvl2pPr marL="742950" indent="-285750">
              <a:spcBef>
                <a:spcPts val="1200"/>
              </a:spcBef>
              <a:buFont typeface="Wingdings" panose="05000000000000000000" pitchFamily="2" charset="2"/>
              <a:buChar char="l"/>
              <a:defRPr sz="1800" b="0"/>
            </a:lvl2pPr>
            <a:lvl3pPr>
              <a:spcBef>
                <a:spcPts val="600"/>
              </a:spcBef>
              <a:defRPr sz="1600"/>
            </a:lvl3pPr>
            <a:lvl4pPr>
              <a:spcBef>
                <a:spcPts val="400"/>
              </a:spcBef>
              <a:defRPr sz="1400"/>
            </a:lvl4pPr>
            <a:lvl5pPr>
              <a:spcBef>
                <a:spcPts val="400"/>
              </a:spcBef>
              <a:defRPr sz="1400"/>
            </a:lvl5pPr>
          </a:lstStyle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40263" y="261667"/>
            <a:ext cx="904610" cy="259631"/>
          </a:xfrm>
        </p:spPr>
        <p:txBody>
          <a:bodyPr/>
          <a:lstStyle>
            <a:lvl1pPr algn="r">
              <a:defRPr/>
            </a:lvl1pPr>
          </a:lstStyle>
          <a:p>
            <a:fld id="{87AA9AF3-4545-4646-B9D9-E956BAE70BF0}" type="datetime1">
              <a:rPr kumimoji="1" lang="ja-JP" altLang="en-US" smtClean="0"/>
              <a:t>2019/7/4</a:t>
            </a:fld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7C6C4-689A-4967-A124-C1A599A5AD4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8" name="図 1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gray">
          <a:xfrm>
            <a:off x="208098" y="6566006"/>
            <a:ext cx="741931" cy="234767"/>
          </a:xfrm>
          <a:prstGeom prst="rect">
            <a:avLst/>
          </a:prstGeom>
        </p:spPr>
      </p:pic>
      <p:cxnSp>
        <p:nvCxnSpPr>
          <p:cNvPr id="9" name="直線コネクタ 12"/>
          <p:cNvCxnSpPr/>
          <p:nvPr/>
        </p:nvCxnSpPr>
        <p:spPr bwMode="gray">
          <a:xfrm>
            <a:off x="0" y="521296"/>
            <a:ext cx="9906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13"/>
          <p:cNvSpPr/>
          <p:nvPr/>
        </p:nvSpPr>
        <p:spPr bwMode="gray">
          <a:xfrm>
            <a:off x="0" y="0"/>
            <a:ext cx="123825" cy="521297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384550" y="6494907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>
              <a:defRPr lang="ja-JP" altLang="en-US" sz="9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ctr"/>
            <a:r>
              <a:rPr lang="ja-JP" altLang="en-US" dirty="0"/>
              <a:t>メディア</a:t>
            </a:r>
            <a:r>
              <a:rPr lang="en-US" altLang="ja-JP" dirty="0"/>
              <a:t>CATV</a:t>
            </a:r>
            <a:r>
              <a:rPr lang="ja-JP" altLang="en-US" dirty="0"/>
              <a:t>推進本部　ソリューション企画部</a:t>
            </a: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25722690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787864" cy="487362"/>
          </a:xfrm>
        </p:spPr>
        <p:txBody>
          <a:bodyPr>
            <a:normAutofit/>
          </a:bodyPr>
          <a:lstStyle>
            <a:lvl1pPr algn="l">
              <a:defRPr sz="2800" b="1"/>
            </a:lvl1pPr>
          </a:lstStyle>
          <a:p>
            <a:r>
              <a:rPr kumimoji="1" lang="en-US" altLang="ja-JP"/>
              <a:t>Click to edit Master title style</a:t>
            </a:r>
            <a:endParaRPr kumimoji="1" lang="ja-JP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40263" y="261667"/>
            <a:ext cx="904610" cy="259631"/>
          </a:xfrm>
        </p:spPr>
        <p:txBody>
          <a:bodyPr/>
          <a:lstStyle>
            <a:lvl1pPr algn="r">
              <a:defRPr/>
            </a:lvl1pPr>
          </a:lstStyle>
          <a:p>
            <a:fld id="{6E69584F-8737-4B27-B9EF-A09648B24F6D}" type="datetime1">
              <a:rPr kumimoji="1" lang="ja-JP" altLang="en-US" smtClean="0"/>
              <a:t>2019/7/4</a:t>
            </a:fld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7C6C4-689A-4967-A124-C1A599A5AD4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8" name="図 1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gray">
          <a:xfrm>
            <a:off x="208098" y="6566006"/>
            <a:ext cx="741931" cy="234767"/>
          </a:xfrm>
          <a:prstGeom prst="rect">
            <a:avLst/>
          </a:prstGeom>
        </p:spPr>
      </p:pic>
      <p:cxnSp>
        <p:nvCxnSpPr>
          <p:cNvPr id="9" name="直線コネクタ 12"/>
          <p:cNvCxnSpPr/>
          <p:nvPr/>
        </p:nvCxnSpPr>
        <p:spPr bwMode="gray">
          <a:xfrm>
            <a:off x="0" y="521296"/>
            <a:ext cx="9906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13"/>
          <p:cNvSpPr/>
          <p:nvPr/>
        </p:nvSpPr>
        <p:spPr bwMode="gray">
          <a:xfrm>
            <a:off x="0" y="0"/>
            <a:ext cx="123825" cy="521297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384550" y="6494907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>
              <a:defRPr lang="ja-JP" altLang="en-US" sz="9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ctr"/>
            <a:r>
              <a:rPr lang="ja-JP" altLang="en-US" dirty="0"/>
              <a:t>メディア</a:t>
            </a:r>
            <a:r>
              <a:rPr lang="en-US" altLang="ja-JP" dirty="0"/>
              <a:t>CATV</a:t>
            </a:r>
            <a:r>
              <a:rPr lang="ja-JP" altLang="en-US" dirty="0"/>
              <a:t>推進本部　ソリューション企画部</a:t>
            </a: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3059370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381395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313762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en-US" altLang="ja-JP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19199" y="6553200"/>
            <a:ext cx="7620000" cy="254000"/>
          </a:xfrm>
          <a:prstGeom prst="rect">
            <a:avLst/>
          </a:prstGeom>
        </p:spPr>
        <p:txBody>
          <a:bodyPr/>
          <a:lstStyle/>
          <a:p>
            <a:r>
              <a:rPr kumimoji="1" lang="ja-JP" altLang="en-US"/>
              <a:t>メディア</a:t>
            </a:r>
            <a:r>
              <a:rPr kumimoji="1" lang="en-US" altLang="ja-JP"/>
              <a:t>CATV</a:t>
            </a:r>
            <a:r>
              <a:rPr kumimoji="1" lang="ja-JP" altLang="en-US"/>
              <a:t>推進本部　ソリューション企画部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7C6C4-689A-4967-A124-C1A599A5AD4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7" name="直線コネクタ 8"/>
          <p:cNvCxnSpPr/>
          <p:nvPr/>
        </p:nvCxnSpPr>
        <p:spPr bwMode="gray">
          <a:xfrm>
            <a:off x="0" y="3813949"/>
            <a:ext cx="9906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正方形/長方形 9"/>
          <p:cNvSpPr/>
          <p:nvPr/>
        </p:nvSpPr>
        <p:spPr bwMode="gray">
          <a:xfrm>
            <a:off x="0" y="-1"/>
            <a:ext cx="123825" cy="3813949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768B5BDF-9995-401A-A30C-023F64312326}" type="datetime1">
              <a:rPr kumimoji="1" lang="ja-JP" altLang="en-US" smtClean="0"/>
              <a:t>2019/7/4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42255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3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3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BE6DD-C571-4F35-B624-3058B83E115E}" type="datetime1">
              <a:rPr kumimoji="1" lang="ja-JP" altLang="en-US" smtClean="0"/>
              <a:t>2019/7/4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219199" y="6553200"/>
            <a:ext cx="7620000" cy="254000"/>
          </a:xfrm>
          <a:prstGeom prst="rect">
            <a:avLst/>
          </a:prstGeom>
        </p:spPr>
        <p:txBody>
          <a:bodyPr/>
          <a:lstStyle/>
          <a:p>
            <a:r>
              <a:rPr kumimoji="1" lang="ja-JP" altLang="en-US"/>
              <a:t>メディア</a:t>
            </a:r>
            <a:r>
              <a:rPr kumimoji="1" lang="en-US" altLang="ja-JP"/>
              <a:t>CATV</a:t>
            </a:r>
            <a:r>
              <a:rPr kumimoji="1" lang="ja-JP" altLang="en-US"/>
              <a:t>推進本部　ソリューション企画部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7C6C4-689A-4967-A124-C1A599A5AD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0718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en-US" altLang="ja-JP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2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en-US" altLang="ja-JP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2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8B0B9-F5B9-4574-931A-3A4D814CC8F1}" type="datetime1">
              <a:rPr kumimoji="1" lang="ja-JP" altLang="en-US" smtClean="0"/>
              <a:t>2019/7/4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219199" y="6553200"/>
            <a:ext cx="7620000" cy="254000"/>
          </a:xfrm>
          <a:prstGeom prst="rect">
            <a:avLst/>
          </a:prstGeom>
        </p:spPr>
        <p:txBody>
          <a:bodyPr/>
          <a:lstStyle/>
          <a:p>
            <a:r>
              <a:rPr kumimoji="1" lang="ja-JP" altLang="en-US"/>
              <a:t>メディア</a:t>
            </a:r>
            <a:r>
              <a:rPr kumimoji="1" lang="en-US" altLang="ja-JP"/>
              <a:t>CATV</a:t>
            </a:r>
            <a:r>
              <a:rPr kumimoji="1" lang="ja-JP" altLang="en-US"/>
              <a:t>推進本部　ソリューション企画部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7C6C4-689A-4967-A124-C1A599A5AD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95231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632F8-24E6-4E2B-8889-8580BBBCEA16}" type="datetime1">
              <a:rPr kumimoji="1" lang="ja-JP" altLang="en-US" smtClean="0"/>
              <a:t>2019/7/4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219199" y="6553200"/>
            <a:ext cx="7620000" cy="254000"/>
          </a:xfrm>
          <a:prstGeom prst="rect">
            <a:avLst/>
          </a:prstGeom>
        </p:spPr>
        <p:txBody>
          <a:bodyPr/>
          <a:lstStyle/>
          <a:p>
            <a:r>
              <a:rPr kumimoji="1" lang="ja-JP" altLang="en-US"/>
              <a:t>メディア</a:t>
            </a:r>
            <a:r>
              <a:rPr kumimoji="1" lang="en-US" altLang="ja-JP"/>
              <a:t>CATV</a:t>
            </a:r>
            <a:r>
              <a:rPr kumimoji="1" lang="ja-JP" altLang="en-US"/>
              <a:t>推進本部　ソリューション企画部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7C6C4-689A-4967-A124-C1A599A5AD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1268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2" y="273053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en-US" altLang="ja-JP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81B68-F0A5-4F98-A8FE-D0456562DF5F}" type="datetime1">
              <a:rPr kumimoji="1" lang="ja-JP" altLang="en-US" smtClean="0"/>
              <a:t>2019/7/4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219199" y="6553200"/>
            <a:ext cx="7620000" cy="254000"/>
          </a:xfrm>
          <a:prstGeom prst="rect">
            <a:avLst/>
          </a:prstGeom>
        </p:spPr>
        <p:txBody>
          <a:bodyPr/>
          <a:lstStyle/>
          <a:p>
            <a:r>
              <a:rPr kumimoji="1" lang="ja-JP" altLang="en-US"/>
              <a:t>メディア</a:t>
            </a:r>
            <a:r>
              <a:rPr kumimoji="1" lang="en-US" altLang="ja-JP"/>
              <a:t>CATV</a:t>
            </a:r>
            <a:r>
              <a:rPr kumimoji="1" lang="ja-JP" altLang="en-US"/>
              <a:t>推進本部　ソリューション企画部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7C6C4-689A-4967-A124-C1A599A5AD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04704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en-US" altLang="ja-JP"/>
              <a:t>Click icon to add picture</a:t>
            </a:r>
            <a:endParaRPr kumimoji="1"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en-US" altLang="ja-JP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2A47-0D56-47F7-9C26-6D4B3502822F}" type="datetime1">
              <a:rPr kumimoji="1" lang="ja-JP" altLang="en-US" smtClean="0"/>
              <a:t>2019/7/4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219199" y="6553200"/>
            <a:ext cx="7620000" cy="254000"/>
          </a:xfrm>
          <a:prstGeom prst="rect">
            <a:avLst/>
          </a:prstGeom>
        </p:spPr>
        <p:txBody>
          <a:bodyPr/>
          <a:lstStyle/>
          <a:p>
            <a:r>
              <a:rPr kumimoji="1" lang="ja-JP" altLang="en-US"/>
              <a:t>メディア</a:t>
            </a:r>
            <a:r>
              <a:rPr kumimoji="1" lang="en-US" altLang="ja-JP"/>
              <a:t>CATV</a:t>
            </a:r>
            <a:r>
              <a:rPr kumimoji="1" lang="ja-JP" altLang="en-US"/>
              <a:t>推進本部　ソリューション企画部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7C6C4-689A-4967-A124-C1A599A5AD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816892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3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53203"/>
            <a:ext cx="990600" cy="2539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2D6463-CE88-4584-B3BD-A28701DF75F8}" type="datetime1">
              <a:rPr kumimoji="1" lang="ja-JP" altLang="en-US" smtClean="0"/>
              <a:t>2019/7/4</a:t>
            </a:fld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67800" y="6553200"/>
            <a:ext cx="711200" cy="2447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47C6C4-689A-4967-A124-C1A599A5AD4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384550" y="6494907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>
              <a:defRPr lang="ja-JP" altLang="en-US" sz="9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ctr"/>
            <a:r>
              <a:rPr lang="ja-JP" altLang="en-US" dirty="0"/>
              <a:t>メディア</a:t>
            </a:r>
            <a:r>
              <a:rPr lang="en-US" altLang="ja-JP" dirty="0"/>
              <a:t>CATV</a:t>
            </a:r>
            <a:r>
              <a:rPr lang="ja-JP" altLang="en-US" dirty="0"/>
              <a:t>推進本部　ソリューション企画部</a:t>
            </a: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419594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549774B-0D1E-4269-A28F-9632E83127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1764" y="2355019"/>
            <a:ext cx="9534236" cy="1470025"/>
          </a:xfrm>
        </p:spPr>
        <p:txBody>
          <a:bodyPr>
            <a:noAutofit/>
          </a:bodyPr>
          <a:lstStyle/>
          <a:p>
            <a:r>
              <a:rPr lang="en-US" altLang="ja-JP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JVET-O0410</a:t>
            </a:r>
            <a:br>
              <a:rPr lang="en-US" altLang="ja-JP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altLang="ja-JP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CE6-related: </a:t>
            </a:r>
            <a:r>
              <a:rPr lang="en-US" altLang="ja-JP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Signalling</a:t>
            </a:r>
            <a:r>
              <a:rPr lang="en-US" altLang="ja-JP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of Low Frequency Non-Separable Transform</a:t>
            </a:r>
            <a:endParaRPr kumimoji="1" lang="ja-JP" altLang="en-US" sz="2000" dirty="0"/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E0AB3C99-79D2-4B92-A35F-3536A3362BF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000" dirty="0"/>
              <a:t>Y. Kidani, </a:t>
            </a:r>
            <a:r>
              <a:rPr lang="en-US" altLang="ja-JP" sz="2000" dirty="0"/>
              <a:t>K. Unno, K</a:t>
            </a:r>
            <a:r>
              <a:rPr kumimoji="1" lang="en-US" altLang="ja-JP" sz="2000" dirty="0"/>
              <a:t>. Kawamura and S. Naito</a:t>
            </a:r>
          </a:p>
          <a:p>
            <a:r>
              <a:rPr kumimoji="1" lang="en-US" altLang="ja-JP" sz="2000" dirty="0"/>
              <a:t>KDDI Corp. (KDDI Research)</a:t>
            </a:r>
            <a:endParaRPr kumimoji="1" lang="ja-JP" altLang="en-US" sz="2000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93303F8-71C4-4526-923D-09635D647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7C6C4-689A-4967-A124-C1A599A5AD4A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52251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36"/>
    </mc:Choice>
    <mc:Fallback xmlns="">
      <p:transition spd="slow" advTm="1236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8D799E9-F6B4-44DE-8CBB-50F199E747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/>
              <a:t>Appendix (cont.)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24174C3-5A6C-476C-A0CF-E7393927A1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Analyze</a:t>
            </a:r>
            <a:r>
              <a:rPr kumimoji="1" lang="en-US" altLang="ja-JP" dirty="0"/>
              <a:t> the number of LFNST applied blocks between VTM5 and VTM5+proposal </a:t>
            </a:r>
            <a:r>
              <a:rPr lang="en-US" altLang="ja-JP" dirty="0"/>
              <a:t>to investigate the effect of modified </a:t>
            </a:r>
            <a:r>
              <a:rPr lang="en-US" altLang="ja-JP" dirty="0" err="1"/>
              <a:t>signalling</a:t>
            </a:r>
            <a:r>
              <a:rPr lang="en-US" altLang="ja-JP" dirty="0"/>
              <a:t>.</a:t>
            </a:r>
            <a:endParaRPr kumimoji="1" lang="en-US" altLang="ja-JP" dirty="0"/>
          </a:p>
          <a:p>
            <a:r>
              <a:rPr lang="en-US" altLang="ja-JP" dirty="0"/>
              <a:t>It is confirmed that the proportion of occurrence in LFNST applied is almost same among VTM5 and VTM5</a:t>
            </a:r>
            <a:r>
              <a:rPr lang="en-US" altLang="ja-JP"/>
              <a:t>+proposal.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619D351-536D-4B02-8145-19FCAA43EC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7C6C4-689A-4967-A124-C1A599A5AD4A}" type="slidenum">
              <a:rPr kumimoji="1" lang="ja-JP" altLang="en-US" smtClean="0"/>
              <a:t>10</a:t>
            </a:fld>
            <a:endParaRPr kumimoji="1" lang="ja-JP" altLang="en-US"/>
          </a:p>
        </p:txBody>
      </p:sp>
      <p:graphicFrame>
        <p:nvGraphicFramePr>
          <p:cNvPr id="17" name="コンテンツ プレースホルダー 5">
            <a:extLst>
              <a:ext uri="{FF2B5EF4-FFF2-40B4-BE49-F238E27FC236}">
                <a16:creationId xmlns:a16="http://schemas.microsoft.com/office/drawing/2014/main" id="{4C9F0B87-9326-41D1-9D8D-CF547B56F5C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69911326"/>
              </p:ext>
            </p:extLst>
          </p:nvPr>
        </p:nvGraphicFramePr>
        <p:xfrm>
          <a:off x="560512" y="4764556"/>
          <a:ext cx="4031256" cy="1508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1876">
                  <a:extLst>
                    <a:ext uri="{9D8B030D-6E8A-4147-A177-3AD203B41FA5}">
                      <a16:colId xmlns:a16="http://schemas.microsoft.com/office/drawing/2014/main" val="3141249375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2253470500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974408136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4113538540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836426518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3866269030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2229637202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1211501958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2096957399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4047183800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1366727476"/>
                    </a:ext>
                  </a:extLst>
                </a:gridCol>
              </a:tblGrid>
              <a:tr h="204023">
                <a:tc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Size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6086490"/>
                  </a:ext>
                </a:extLst>
              </a:tr>
              <a:tr h="204023">
                <a:tc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5767541"/>
                  </a:ext>
                </a:extLst>
              </a:tr>
              <a:tr h="204023">
                <a:tc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1514499"/>
                  </a:ext>
                </a:extLst>
              </a:tr>
              <a:tr h="204023">
                <a:tc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4500532"/>
                  </a:ext>
                </a:extLst>
              </a:tr>
              <a:tr h="204023">
                <a:tc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1122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393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0434286"/>
                  </a:ext>
                </a:extLst>
              </a:tr>
              <a:tr h="204023">
                <a:tc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683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7538140"/>
                  </a:ext>
                </a:extLst>
              </a:tr>
            </a:tbl>
          </a:graphicData>
        </a:graphic>
      </p:graphicFrame>
      <p:graphicFrame>
        <p:nvGraphicFramePr>
          <p:cNvPr id="18" name="コンテンツ プレースホルダー 5">
            <a:extLst>
              <a:ext uri="{FF2B5EF4-FFF2-40B4-BE49-F238E27FC236}">
                <a16:creationId xmlns:a16="http://schemas.microsoft.com/office/drawing/2014/main" id="{9083E236-A0F2-48B3-BE3D-C7E5F8F7AAF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20405544"/>
              </p:ext>
            </p:extLst>
          </p:nvPr>
        </p:nvGraphicFramePr>
        <p:xfrm>
          <a:off x="5313040" y="4764556"/>
          <a:ext cx="4031256" cy="1508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1876">
                  <a:extLst>
                    <a:ext uri="{9D8B030D-6E8A-4147-A177-3AD203B41FA5}">
                      <a16:colId xmlns:a16="http://schemas.microsoft.com/office/drawing/2014/main" val="3141249375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2253470500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3923142534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4113538540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305782716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3866269030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3556459940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1211501958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1732478409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4047183800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3966471224"/>
                    </a:ext>
                  </a:extLst>
                </a:gridCol>
              </a:tblGrid>
              <a:tr h="204023">
                <a:tc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Size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6086490"/>
                  </a:ext>
                </a:extLst>
              </a:tr>
              <a:tr h="204023">
                <a:tc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5767541"/>
                  </a:ext>
                </a:extLst>
              </a:tr>
              <a:tr h="204023">
                <a:tc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1514499"/>
                  </a:ext>
                </a:extLst>
              </a:tr>
              <a:tr h="204023">
                <a:tc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216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4500532"/>
                  </a:ext>
                </a:extLst>
              </a:tr>
              <a:tr h="204023">
                <a:tc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1128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421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0434286"/>
                  </a:ext>
                </a:extLst>
              </a:tr>
              <a:tr h="204023">
                <a:tc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676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7538140"/>
                  </a:ext>
                </a:extLst>
              </a:tr>
            </a:tbl>
          </a:graphicData>
        </a:graphic>
      </p:graphicFrame>
      <p:graphicFrame>
        <p:nvGraphicFramePr>
          <p:cNvPr id="19" name="コンテンツ プレースホルダー 5">
            <a:extLst>
              <a:ext uri="{FF2B5EF4-FFF2-40B4-BE49-F238E27FC236}">
                <a16:creationId xmlns:a16="http://schemas.microsoft.com/office/drawing/2014/main" id="{CE73231F-0D97-4A13-B71D-76B0731ADE2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63797955"/>
              </p:ext>
            </p:extLst>
          </p:nvPr>
        </p:nvGraphicFramePr>
        <p:xfrm>
          <a:off x="561704" y="2659491"/>
          <a:ext cx="4031256" cy="1508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1876">
                  <a:extLst>
                    <a:ext uri="{9D8B030D-6E8A-4147-A177-3AD203B41FA5}">
                      <a16:colId xmlns:a16="http://schemas.microsoft.com/office/drawing/2014/main" val="3141249375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2253470500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974408136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4113538540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836426518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3866269030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2229637202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1211501958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2096957399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4047183800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1366727476"/>
                    </a:ext>
                  </a:extLst>
                </a:gridCol>
              </a:tblGrid>
              <a:tr h="204023">
                <a:tc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Size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6086490"/>
                  </a:ext>
                </a:extLst>
              </a:tr>
              <a:tr h="204023">
                <a:tc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5767541"/>
                  </a:ext>
                </a:extLst>
              </a:tr>
              <a:tr h="204023">
                <a:tc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269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285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1514499"/>
                  </a:ext>
                </a:extLst>
              </a:tr>
              <a:tr h="204023">
                <a:tc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230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241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929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517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774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301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4500532"/>
                  </a:ext>
                </a:extLst>
              </a:tr>
              <a:tr h="204023">
                <a:tc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882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370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1373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477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0434286"/>
                  </a:ext>
                </a:extLst>
              </a:tr>
              <a:tr h="204023">
                <a:tc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7538140"/>
                  </a:ext>
                </a:extLst>
              </a:tr>
            </a:tbl>
          </a:graphicData>
        </a:graphic>
      </p:graphicFrame>
      <p:graphicFrame>
        <p:nvGraphicFramePr>
          <p:cNvPr id="20" name="コンテンツ プレースホルダー 5">
            <a:extLst>
              <a:ext uri="{FF2B5EF4-FFF2-40B4-BE49-F238E27FC236}">
                <a16:creationId xmlns:a16="http://schemas.microsoft.com/office/drawing/2014/main" id="{D922616A-51D1-4667-9448-9DC316D4D4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1258591"/>
              </p:ext>
            </p:extLst>
          </p:nvPr>
        </p:nvGraphicFramePr>
        <p:xfrm>
          <a:off x="5314232" y="2659491"/>
          <a:ext cx="4031256" cy="1508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1876">
                  <a:extLst>
                    <a:ext uri="{9D8B030D-6E8A-4147-A177-3AD203B41FA5}">
                      <a16:colId xmlns:a16="http://schemas.microsoft.com/office/drawing/2014/main" val="3141249375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2253470500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3923142534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4113538540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305782716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3866269030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3556459940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1211501958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1732478409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4047183800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3966471224"/>
                    </a:ext>
                  </a:extLst>
                </a:gridCol>
              </a:tblGrid>
              <a:tr h="204023">
                <a:tc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Size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6086490"/>
                  </a:ext>
                </a:extLst>
              </a:tr>
              <a:tr h="204023">
                <a:tc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5767541"/>
                  </a:ext>
                </a:extLst>
              </a:tr>
              <a:tr h="204023">
                <a:tc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285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270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607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310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1514499"/>
                  </a:ext>
                </a:extLst>
              </a:tr>
              <a:tr h="204023">
                <a:tc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235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574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955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1061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829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559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4500532"/>
                  </a:ext>
                </a:extLst>
              </a:tr>
              <a:tr h="204023">
                <a:tc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252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887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568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1327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854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0434286"/>
                  </a:ext>
                </a:extLst>
              </a:tr>
              <a:tr h="204023">
                <a:tc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7538140"/>
                  </a:ext>
                </a:extLst>
              </a:tr>
            </a:tbl>
          </a:graphicData>
        </a:graphic>
      </p:graphicFrame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BAEA7938-45B1-483A-A5FC-DDC6DA770E86}"/>
              </a:ext>
            </a:extLst>
          </p:cNvPr>
          <p:cNvSpPr txBox="1"/>
          <p:nvPr/>
        </p:nvSpPr>
        <p:spPr>
          <a:xfrm>
            <a:off x="331829" y="2365139"/>
            <a:ext cx="34170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err="1"/>
              <a:t>FoodMarket</a:t>
            </a:r>
            <a:r>
              <a:rPr lang="en-US" altLang="ja-JP" sz="1400" dirty="0"/>
              <a:t> @VTM5, AI10/QP22, POC=0</a:t>
            </a:r>
            <a:endParaRPr kumimoji="1" lang="ja-JP" altLang="en-US" sz="1400" dirty="0"/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4FB8EA24-7AA2-4500-A163-5253753F8358}"/>
              </a:ext>
            </a:extLst>
          </p:cNvPr>
          <p:cNvSpPr txBox="1"/>
          <p:nvPr/>
        </p:nvSpPr>
        <p:spPr>
          <a:xfrm>
            <a:off x="5241032" y="2365139"/>
            <a:ext cx="38500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err="1"/>
              <a:t>FoodMarket</a:t>
            </a:r>
            <a:r>
              <a:rPr lang="en-US" altLang="ja-JP" sz="1400" dirty="0"/>
              <a:t> @VTM5+Prop., AI0/QP22, POC=0</a:t>
            </a:r>
            <a:endParaRPr lang="ja-JP" altLang="en-US" sz="1400" dirty="0"/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2B337791-4C91-486D-B97D-FAB7C2C4E584}"/>
              </a:ext>
            </a:extLst>
          </p:cNvPr>
          <p:cNvSpPr txBox="1"/>
          <p:nvPr/>
        </p:nvSpPr>
        <p:spPr>
          <a:xfrm>
            <a:off x="374125" y="4453371"/>
            <a:ext cx="34038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err="1"/>
              <a:t>FoodMarket</a:t>
            </a:r>
            <a:r>
              <a:rPr lang="en-US" altLang="ja-JP" sz="1400" dirty="0"/>
              <a:t> @VTM5, AI10/QP37, POC=0</a:t>
            </a:r>
            <a:endParaRPr lang="ja-JP" altLang="en-US" sz="1400" dirty="0"/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203184B9-515F-4BED-ADCF-6AB4F62B3BBA}"/>
              </a:ext>
            </a:extLst>
          </p:cNvPr>
          <p:cNvSpPr txBox="1"/>
          <p:nvPr/>
        </p:nvSpPr>
        <p:spPr>
          <a:xfrm>
            <a:off x="5313040" y="4453371"/>
            <a:ext cx="38918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err="1"/>
              <a:t>FoodMarket</a:t>
            </a:r>
            <a:r>
              <a:rPr lang="en-US" altLang="ja-JP" sz="1400" dirty="0"/>
              <a:t> @VTM5+Prop. AI10/QP37, POC=0</a:t>
            </a:r>
            <a:endParaRPr lang="ja-JP" altLang="en-US" sz="1400" dirty="0"/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9A1C9FD1-0245-43FE-8148-ED7B19F85A11}"/>
              </a:ext>
            </a:extLst>
          </p:cNvPr>
          <p:cNvSpPr txBox="1"/>
          <p:nvPr/>
        </p:nvSpPr>
        <p:spPr>
          <a:xfrm>
            <a:off x="1316596" y="6402814"/>
            <a:ext cx="77952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/>
              <a:t>Note that left</a:t>
            </a:r>
            <a:r>
              <a:rPr lang="en-US" altLang="ja-JP" sz="1400" dirty="0"/>
              <a:t>/r</a:t>
            </a:r>
            <a:r>
              <a:rPr kumimoji="1" lang="en-US" altLang="ja-JP" sz="1400" dirty="0"/>
              <a:t>ight</a:t>
            </a:r>
            <a:r>
              <a:rPr kumimoji="1" lang="ja-JP" altLang="en-US" sz="1400" dirty="0"/>
              <a:t> </a:t>
            </a:r>
            <a:r>
              <a:rPr kumimoji="1" lang="en-US" altLang="ja-JP" sz="1400" dirty="0"/>
              <a:t>columns</a:t>
            </a:r>
            <a:r>
              <a:rPr kumimoji="1" lang="ja-JP" altLang="en-US" sz="1400" dirty="0"/>
              <a:t> </a:t>
            </a:r>
            <a:r>
              <a:rPr kumimoji="1" lang="en-US" altLang="ja-JP" sz="1400" dirty="0"/>
              <a:t>indicates</a:t>
            </a:r>
            <a:r>
              <a:rPr kumimoji="1" lang="ja-JP" altLang="en-US" sz="1400" dirty="0"/>
              <a:t> </a:t>
            </a:r>
            <a:r>
              <a:rPr kumimoji="1" lang="en-US" altLang="ja-JP" sz="1400" dirty="0"/>
              <a:t>the</a:t>
            </a:r>
            <a:r>
              <a:rPr kumimoji="1" lang="ja-JP" altLang="en-US" sz="1400" dirty="0"/>
              <a:t> </a:t>
            </a:r>
            <a:r>
              <a:rPr kumimoji="1" lang="en-US" altLang="ja-JP" sz="1400" dirty="0"/>
              <a:t>number</a:t>
            </a:r>
            <a:r>
              <a:rPr kumimoji="1" lang="ja-JP" altLang="en-US" sz="1400" dirty="0"/>
              <a:t> </a:t>
            </a:r>
            <a:r>
              <a:rPr kumimoji="1" lang="en-US" altLang="ja-JP" sz="1400" dirty="0"/>
              <a:t>of</a:t>
            </a:r>
            <a:r>
              <a:rPr kumimoji="1" lang="ja-JP" altLang="en-US" sz="1400" dirty="0"/>
              <a:t> </a:t>
            </a:r>
            <a:r>
              <a:rPr kumimoji="1" lang="en-US" altLang="ja-JP" sz="1400" dirty="0" err="1"/>
              <a:t>luma</a:t>
            </a:r>
            <a:r>
              <a:rPr kumimoji="1" lang="en-US" altLang="ja-JP" sz="1400" dirty="0"/>
              <a:t>/chroma</a:t>
            </a:r>
            <a:r>
              <a:rPr kumimoji="1" lang="ja-JP" altLang="en-US" sz="1400" dirty="0"/>
              <a:t> </a:t>
            </a:r>
            <a:r>
              <a:rPr kumimoji="1" lang="en-US" altLang="ja-JP" sz="1400" dirty="0"/>
              <a:t>blocks</a:t>
            </a:r>
            <a:r>
              <a:rPr lang="en-US" altLang="ja-JP" sz="1400" dirty="0"/>
              <a:t>,</a:t>
            </a:r>
            <a:r>
              <a:rPr lang="ja-JP" altLang="en-US" sz="1400" dirty="0"/>
              <a:t> </a:t>
            </a:r>
            <a:r>
              <a:rPr lang="en-US" altLang="ja-JP" sz="1400" dirty="0"/>
              <a:t>respectively.</a:t>
            </a:r>
            <a:endParaRPr kumimoji="1"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9726484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8D799E9-F6B4-44DE-8CBB-50F199E747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/>
              <a:t>Appendix (cont.)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24174C3-5A6C-476C-A0CF-E7393927A1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Analyze</a:t>
            </a:r>
            <a:r>
              <a:rPr kumimoji="1" lang="en-US" altLang="ja-JP" dirty="0"/>
              <a:t> the number of LFNST applied blocks between VTM5 and VTM5+proposal </a:t>
            </a:r>
            <a:r>
              <a:rPr lang="en-US" altLang="ja-JP" dirty="0"/>
              <a:t>to investigate the effect of modified </a:t>
            </a:r>
            <a:r>
              <a:rPr lang="en-US" altLang="ja-JP" dirty="0" err="1"/>
              <a:t>signalling</a:t>
            </a:r>
            <a:r>
              <a:rPr lang="en-US" altLang="ja-JP" dirty="0"/>
              <a:t>.</a:t>
            </a:r>
            <a:endParaRPr kumimoji="1" lang="en-US" altLang="ja-JP" dirty="0"/>
          </a:p>
          <a:p>
            <a:r>
              <a:rPr lang="en-US" altLang="ja-JP" dirty="0"/>
              <a:t>It is confirmed that the proportion of occurrence in LFNST applied is almost same among VTM5 and VTM5+proposal.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619D351-536D-4B02-8145-19FCAA43EC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7C6C4-689A-4967-A124-C1A599A5AD4A}" type="slidenum">
              <a:rPr kumimoji="1" lang="ja-JP" altLang="en-US" smtClean="0"/>
              <a:t>11</a:t>
            </a:fld>
            <a:endParaRPr kumimoji="1" lang="ja-JP" altLang="en-US"/>
          </a:p>
        </p:txBody>
      </p:sp>
      <p:graphicFrame>
        <p:nvGraphicFramePr>
          <p:cNvPr id="17" name="コンテンツ プレースホルダー 5">
            <a:extLst>
              <a:ext uri="{FF2B5EF4-FFF2-40B4-BE49-F238E27FC236}">
                <a16:creationId xmlns:a16="http://schemas.microsoft.com/office/drawing/2014/main" id="{4C9F0B87-9326-41D1-9D8D-CF547B56F5C6}"/>
              </a:ext>
            </a:extLst>
          </p:cNvPr>
          <p:cNvGraphicFramePr>
            <a:graphicFrameLocks/>
          </p:cNvGraphicFramePr>
          <p:nvPr/>
        </p:nvGraphicFramePr>
        <p:xfrm>
          <a:off x="560512" y="4764556"/>
          <a:ext cx="4031256" cy="1508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1876">
                  <a:extLst>
                    <a:ext uri="{9D8B030D-6E8A-4147-A177-3AD203B41FA5}">
                      <a16:colId xmlns:a16="http://schemas.microsoft.com/office/drawing/2014/main" val="3141249375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2253470500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974408136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4113538540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836426518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3866269030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2229637202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1211501958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2096957399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4047183800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1366727476"/>
                    </a:ext>
                  </a:extLst>
                </a:gridCol>
              </a:tblGrid>
              <a:tr h="204023">
                <a:tc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Size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6086490"/>
                  </a:ext>
                </a:extLst>
              </a:tr>
              <a:tr h="204023">
                <a:tc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5767541"/>
                  </a:ext>
                </a:extLst>
              </a:tr>
              <a:tr h="204023">
                <a:tc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1514499"/>
                  </a:ext>
                </a:extLst>
              </a:tr>
              <a:tr h="204023">
                <a:tc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4500532"/>
                  </a:ext>
                </a:extLst>
              </a:tr>
              <a:tr h="204023">
                <a:tc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0434286"/>
                  </a:ext>
                </a:extLst>
              </a:tr>
              <a:tr h="204023">
                <a:tc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7538140"/>
                  </a:ext>
                </a:extLst>
              </a:tr>
            </a:tbl>
          </a:graphicData>
        </a:graphic>
      </p:graphicFrame>
      <p:graphicFrame>
        <p:nvGraphicFramePr>
          <p:cNvPr id="18" name="コンテンツ プレースホルダー 5">
            <a:extLst>
              <a:ext uri="{FF2B5EF4-FFF2-40B4-BE49-F238E27FC236}">
                <a16:creationId xmlns:a16="http://schemas.microsoft.com/office/drawing/2014/main" id="{9083E236-A0F2-48B3-BE3D-C7E5F8F7AAF9}"/>
              </a:ext>
            </a:extLst>
          </p:cNvPr>
          <p:cNvGraphicFramePr>
            <a:graphicFrameLocks/>
          </p:cNvGraphicFramePr>
          <p:nvPr/>
        </p:nvGraphicFramePr>
        <p:xfrm>
          <a:off x="5313040" y="4764556"/>
          <a:ext cx="4031256" cy="1508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1876">
                  <a:extLst>
                    <a:ext uri="{9D8B030D-6E8A-4147-A177-3AD203B41FA5}">
                      <a16:colId xmlns:a16="http://schemas.microsoft.com/office/drawing/2014/main" val="3141249375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2253470500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3923142534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4113538540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305782716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3866269030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3556459940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1211501958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1732478409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4047183800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3966471224"/>
                    </a:ext>
                  </a:extLst>
                </a:gridCol>
              </a:tblGrid>
              <a:tr h="204023">
                <a:tc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Size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6086490"/>
                  </a:ext>
                </a:extLst>
              </a:tr>
              <a:tr h="204023">
                <a:tc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5767541"/>
                  </a:ext>
                </a:extLst>
              </a:tr>
              <a:tr h="204023">
                <a:tc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1514499"/>
                  </a:ext>
                </a:extLst>
              </a:tr>
              <a:tr h="204023">
                <a:tc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4500532"/>
                  </a:ext>
                </a:extLst>
              </a:tr>
              <a:tr h="204023">
                <a:tc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0434286"/>
                  </a:ext>
                </a:extLst>
              </a:tr>
              <a:tr h="204023">
                <a:tc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7538140"/>
                  </a:ext>
                </a:extLst>
              </a:tr>
            </a:tbl>
          </a:graphicData>
        </a:graphic>
      </p:graphicFrame>
      <p:graphicFrame>
        <p:nvGraphicFramePr>
          <p:cNvPr id="19" name="コンテンツ プレースホルダー 5">
            <a:extLst>
              <a:ext uri="{FF2B5EF4-FFF2-40B4-BE49-F238E27FC236}">
                <a16:creationId xmlns:a16="http://schemas.microsoft.com/office/drawing/2014/main" id="{CE73231F-0D97-4A13-B71D-76B0731ADE20}"/>
              </a:ext>
            </a:extLst>
          </p:cNvPr>
          <p:cNvGraphicFramePr>
            <a:graphicFrameLocks/>
          </p:cNvGraphicFramePr>
          <p:nvPr/>
        </p:nvGraphicFramePr>
        <p:xfrm>
          <a:off x="561704" y="2659491"/>
          <a:ext cx="4031256" cy="1508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1876">
                  <a:extLst>
                    <a:ext uri="{9D8B030D-6E8A-4147-A177-3AD203B41FA5}">
                      <a16:colId xmlns:a16="http://schemas.microsoft.com/office/drawing/2014/main" val="3141249375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2253470500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974408136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4113538540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836426518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3866269030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2229637202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1211501958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2096957399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4047183800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1366727476"/>
                    </a:ext>
                  </a:extLst>
                </a:gridCol>
              </a:tblGrid>
              <a:tr h="204023">
                <a:tc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Size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6086490"/>
                  </a:ext>
                </a:extLst>
              </a:tr>
              <a:tr h="204023">
                <a:tc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815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633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5767541"/>
                  </a:ext>
                </a:extLst>
              </a:tr>
              <a:tr h="204023">
                <a:tc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713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422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1514499"/>
                  </a:ext>
                </a:extLst>
              </a:tr>
              <a:tr h="204023">
                <a:tc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4500532"/>
                  </a:ext>
                </a:extLst>
              </a:tr>
              <a:tr h="204023">
                <a:tc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0434286"/>
                  </a:ext>
                </a:extLst>
              </a:tr>
              <a:tr h="204023">
                <a:tc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7538140"/>
                  </a:ext>
                </a:extLst>
              </a:tr>
            </a:tbl>
          </a:graphicData>
        </a:graphic>
      </p:graphicFrame>
      <p:graphicFrame>
        <p:nvGraphicFramePr>
          <p:cNvPr id="20" name="コンテンツ プレースホルダー 5">
            <a:extLst>
              <a:ext uri="{FF2B5EF4-FFF2-40B4-BE49-F238E27FC236}">
                <a16:creationId xmlns:a16="http://schemas.microsoft.com/office/drawing/2014/main" id="{D922616A-51D1-4667-9448-9DC316D4D483}"/>
              </a:ext>
            </a:extLst>
          </p:cNvPr>
          <p:cNvGraphicFramePr>
            <a:graphicFrameLocks/>
          </p:cNvGraphicFramePr>
          <p:nvPr/>
        </p:nvGraphicFramePr>
        <p:xfrm>
          <a:off x="5314232" y="2659491"/>
          <a:ext cx="4031256" cy="1508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1876">
                  <a:extLst>
                    <a:ext uri="{9D8B030D-6E8A-4147-A177-3AD203B41FA5}">
                      <a16:colId xmlns:a16="http://schemas.microsoft.com/office/drawing/2014/main" val="3141249375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2253470500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3923142534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4113538540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305782716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3866269030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3556459940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1211501958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1732478409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4047183800"/>
                    </a:ext>
                  </a:extLst>
                </a:gridCol>
                <a:gridCol w="335938">
                  <a:extLst>
                    <a:ext uri="{9D8B030D-6E8A-4147-A177-3AD203B41FA5}">
                      <a16:colId xmlns:a16="http://schemas.microsoft.com/office/drawing/2014/main" val="3966471224"/>
                    </a:ext>
                  </a:extLst>
                </a:gridCol>
              </a:tblGrid>
              <a:tr h="204023">
                <a:tc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Size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6086490"/>
                  </a:ext>
                </a:extLst>
              </a:tr>
              <a:tr h="204023">
                <a:tc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907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663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5767541"/>
                  </a:ext>
                </a:extLst>
              </a:tr>
              <a:tr h="204023">
                <a:tc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758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457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1514499"/>
                  </a:ext>
                </a:extLst>
              </a:tr>
              <a:tr h="204023">
                <a:tc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4500532"/>
                  </a:ext>
                </a:extLst>
              </a:tr>
              <a:tr h="204023">
                <a:tc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0434286"/>
                  </a:ext>
                </a:extLst>
              </a:tr>
              <a:tr h="204023">
                <a:tc>
                  <a:txBody>
                    <a:bodyPr/>
                    <a:lstStyle/>
                    <a:p>
                      <a:r>
                        <a:rPr kumimoji="1" lang="en-US" altLang="ja-JP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</a:t>
                      </a:r>
                      <a:endParaRPr kumimoji="1" lang="ja-JP" altLang="en-US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7538140"/>
                  </a:ext>
                </a:extLst>
              </a:tr>
            </a:tbl>
          </a:graphicData>
        </a:graphic>
      </p:graphicFrame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BAEA7938-45B1-483A-A5FC-DDC6DA770E86}"/>
              </a:ext>
            </a:extLst>
          </p:cNvPr>
          <p:cNvSpPr txBox="1"/>
          <p:nvPr/>
        </p:nvSpPr>
        <p:spPr>
          <a:xfrm>
            <a:off x="331829" y="2365139"/>
            <a:ext cx="39771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err="1"/>
              <a:t>BasketballDrillText</a:t>
            </a:r>
            <a:r>
              <a:rPr lang="en-US" altLang="ja-JP" sz="1400" dirty="0"/>
              <a:t> @VTM5, AI10/QP22, POC=0</a:t>
            </a:r>
            <a:endParaRPr kumimoji="1" lang="ja-JP" altLang="en-US" sz="1400" dirty="0"/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4FB8EA24-7AA2-4500-A163-5253753F8358}"/>
              </a:ext>
            </a:extLst>
          </p:cNvPr>
          <p:cNvSpPr txBox="1"/>
          <p:nvPr/>
        </p:nvSpPr>
        <p:spPr>
          <a:xfrm>
            <a:off x="5241032" y="2365139"/>
            <a:ext cx="44663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err="1"/>
              <a:t>BasketballDrillText</a:t>
            </a:r>
            <a:r>
              <a:rPr lang="en-US" altLang="ja-JP" sz="1400" dirty="0"/>
              <a:t> @VTM5+Prop., AI0/QP22, POC=0</a:t>
            </a:r>
            <a:endParaRPr lang="ja-JP" altLang="en-US" sz="1400" dirty="0"/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2B337791-4C91-486D-B97D-FAB7C2C4E584}"/>
              </a:ext>
            </a:extLst>
          </p:cNvPr>
          <p:cNvSpPr txBox="1"/>
          <p:nvPr/>
        </p:nvSpPr>
        <p:spPr>
          <a:xfrm>
            <a:off x="374125" y="4453371"/>
            <a:ext cx="39223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err="1"/>
              <a:t>BasketballDrillText</a:t>
            </a:r>
            <a:r>
              <a:rPr lang="en-US" altLang="ja-JP" sz="1400" dirty="0"/>
              <a:t> @VTM5, AI10/QP37, POC=0</a:t>
            </a:r>
            <a:endParaRPr lang="ja-JP" altLang="en-US" sz="1400" dirty="0"/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203184B9-515F-4BED-ADCF-6AB4F62B3BBA}"/>
              </a:ext>
            </a:extLst>
          </p:cNvPr>
          <p:cNvSpPr txBox="1"/>
          <p:nvPr/>
        </p:nvSpPr>
        <p:spPr>
          <a:xfrm>
            <a:off x="5313040" y="4453371"/>
            <a:ext cx="44103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err="1"/>
              <a:t>BasketballDrillText</a:t>
            </a:r>
            <a:r>
              <a:rPr lang="en-US" altLang="ja-JP" sz="1400" dirty="0"/>
              <a:t> @VTM5+Prop. AI10/QP37, POC=0</a:t>
            </a:r>
            <a:endParaRPr lang="ja-JP" altLang="en-US" sz="1400" dirty="0"/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41B55DB6-D56F-4954-9A7B-BD58D034A05C}"/>
              </a:ext>
            </a:extLst>
          </p:cNvPr>
          <p:cNvSpPr txBox="1"/>
          <p:nvPr/>
        </p:nvSpPr>
        <p:spPr>
          <a:xfrm>
            <a:off x="1316596" y="6402814"/>
            <a:ext cx="77952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/>
              <a:t>Note that left</a:t>
            </a:r>
            <a:r>
              <a:rPr lang="en-US" altLang="ja-JP" sz="1400" dirty="0"/>
              <a:t>/r</a:t>
            </a:r>
            <a:r>
              <a:rPr kumimoji="1" lang="en-US" altLang="ja-JP" sz="1400" dirty="0"/>
              <a:t>ight</a:t>
            </a:r>
            <a:r>
              <a:rPr kumimoji="1" lang="ja-JP" altLang="en-US" sz="1400" dirty="0"/>
              <a:t> </a:t>
            </a:r>
            <a:r>
              <a:rPr kumimoji="1" lang="en-US" altLang="ja-JP" sz="1400" dirty="0"/>
              <a:t>columns</a:t>
            </a:r>
            <a:r>
              <a:rPr kumimoji="1" lang="ja-JP" altLang="en-US" sz="1400" dirty="0"/>
              <a:t> </a:t>
            </a:r>
            <a:r>
              <a:rPr kumimoji="1" lang="en-US" altLang="ja-JP" sz="1400" dirty="0"/>
              <a:t>indicates</a:t>
            </a:r>
            <a:r>
              <a:rPr kumimoji="1" lang="ja-JP" altLang="en-US" sz="1400" dirty="0"/>
              <a:t> </a:t>
            </a:r>
            <a:r>
              <a:rPr kumimoji="1" lang="en-US" altLang="ja-JP" sz="1400" dirty="0"/>
              <a:t>the</a:t>
            </a:r>
            <a:r>
              <a:rPr kumimoji="1" lang="ja-JP" altLang="en-US" sz="1400" dirty="0"/>
              <a:t> </a:t>
            </a:r>
            <a:r>
              <a:rPr kumimoji="1" lang="en-US" altLang="ja-JP" sz="1400" dirty="0"/>
              <a:t>number</a:t>
            </a:r>
            <a:r>
              <a:rPr kumimoji="1" lang="ja-JP" altLang="en-US" sz="1400" dirty="0"/>
              <a:t> </a:t>
            </a:r>
            <a:r>
              <a:rPr kumimoji="1" lang="en-US" altLang="ja-JP" sz="1400" dirty="0"/>
              <a:t>of</a:t>
            </a:r>
            <a:r>
              <a:rPr kumimoji="1" lang="ja-JP" altLang="en-US" sz="1400" dirty="0"/>
              <a:t> </a:t>
            </a:r>
            <a:r>
              <a:rPr kumimoji="1" lang="en-US" altLang="ja-JP" sz="1400" dirty="0" err="1"/>
              <a:t>luma</a:t>
            </a:r>
            <a:r>
              <a:rPr kumimoji="1" lang="en-US" altLang="ja-JP" sz="1400" dirty="0"/>
              <a:t>/chroma</a:t>
            </a:r>
            <a:r>
              <a:rPr kumimoji="1" lang="ja-JP" altLang="en-US" sz="1400" dirty="0"/>
              <a:t> </a:t>
            </a:r>
            <a:r>
              <a:rPr kumimoji="1" lang="en-US" altLang="ja-JP" sz="1400" dirty="0"/>
              <a:t>blocks</a:t>
            </a:r>
            <a:r>
              <a:rPr lang="en-US" altLang="ja-JP" sz="1400" dirty="0"/>
              <a:t>,</a:t>
            </a:r>
            <a:r>
              <a:rPr lang="ja-JP" altLang="en-US" sz="1400" dirty="0"/>
              <a:t> </a:t>
            </a:r>
            <a:r>
              <a:rPr lang="en-US" altLang="ja-JP" sz="1400" dirty="0"/>
              <a:t>respectively.</a:t>
            </a:r>
            <a:endParaRPr kumimoji="1"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1775605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160111B-F536-4A0B-8C9F-9A6201CB26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/>
              <a:t>Overview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F359C58-6A83-4FEA-A042-FF21C7E2CD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kumimoji="1" lang="en-US" altLang="ja-JP" dirty="0"/>
              <a:t>In the previous meeting, LFNST was adopted to improve coding gain.</a:t>
            </a:r>
          </a:p>
          <a:p>
            <a:endParaRPr lang="en-US" altLang="ja-JP" dirty="0"/>
          </a:p>
          <a:p>
            <a:r>
              <a:rPr lang="en-US" altLang="ja-JP" dirty="0"/>
              <a:t>In current design, LFNST has two problems in terms of hardware complexity.</a:t>
            </a:r>
          </a:p>
          <a:p>
            <a:pPr lvl="1"/>
            <a:r>
              <a:rPr lang="en-US" altLang="ja-JP" dirty="0"/>
              <a:t>Two counters for non-zero </a:t>
            </a:r>
            <a:r>
              <a:rPr lang="en-US" altLang="ja-JP" dirty="0" err="1"/>
              <a:t>coeff</a:t>
            </a:r>
            <a:r>
              <a:rPr lang="en-US" altLang="ja-JP" dirty="0"/>
              <a:t>. are required only to determine necessity of decoding </a:t>
            </a:r>
            <a:r>
              <a:rPr lang="en-US" altLang="ja-JP" dirty="0" err="1"/>
              <a:t>lfnst_idx</a:t>
            </a:r>
            <a:r>
              <a:rPr lang="en-US" altLang="ja-JP" dirty="0"/>
              <a:t> and it causes an additional function block as coefficient counting.</a:t>
            </a:r>
          </a:p>
          <a:p>
            <a:pPr lvl="1"/>
            <a:r>
              <a:rPr lang="en-US" altLang="ja-JP" dirty="0"/>
              <a:t>VPDU constraint is violated because since the </a:t>
            </a:r>
            <a:r>
              <a:rPr lang="en-US" altLang="ja-JP" dirty="0" err="1"/>
              <a:t>lfnst_idx</a:t>
            </a:r>
            <a:r>
              <a:rPr lang="en-US" altLang="ja-JP" dirty="0"/>
              <a:t> decoding is located in CU.</a:t>
            </a:r>
          </a:p>
          <a:p>
            <a:pPr lvl="1"/>
            <a:endParaRPr lang="en-US" altLang="ja-JP" dirty="0"/>
          </a:p>
          <a:p>
            <a:r>
              <a:rPr kumimoji="1" lang="en-US" altLang="ja-JP" dirty="0"/>
              <a:t>Modifications of LFNST </a:t>
            </a:r>
            <a:r>
              <a:rPr kumimoji="1" lang="en-US" altLang="ja-JP" dirty="0" err="1"/>
              <a:t>signalling</a:t>
            </a:r>
            <a:r>
              <a:rPr kumimoji="1" lang="en-US" altLang="ja-JP" dirty="0"/>
              <a:t> </a:t>
            </a:r>
            <a:r>
              <a:rPr lang="en-US" altLang="ja-JP" dirty="0"/>
              <a:t>are</a:t>
            </a:r>
            <a:r>
              <a:rPr kumimoji="1" lang="en-US" altLang="ja-JP" dirty="0"/>
              <a:t> proposed to reduce the hardware complexity as follows:</a:t>
            </a:r>
          </a:p>
          <a:p>
            <a:pPr lvl="1"/>
            <a:r>
              <a:rPr lang="en-US" altLang="ja-JP" dirty="0"/>
              <a:t>Removal of the two counters completely by using the existing </a:t>
            </a:r>
            <a:r>
              <a:rPr lang="en-US" altLang="ja-JP" dirty="0" err="1"/>
              <a:t>sytanx</a:t>
            </a:r>
            <a:r>
              <a:rPr lang="en-US" altLang="ja-JP" dirty="0"/>
              <a:t> elements.</a:t>
            </a:r>
          </a:p>
          <a:p>
            <a:pPr lvl="1"/>
            <a:r>
              <a:rPr kumimoji="1" lang="en-US" altLang="ja-JP" dirty="0"/>
              <a:t>Block size re</a:t>
            </a:r>
            <a:r>
              <a:rPr lang="en-US" altLang="ja-JP" dirty="0"/>
              <a:t>striction</a:t>
            </a:r>
            <a:r>
              <a:rPr kumimoji="1" lang="en-US" altLang="ja-JP" dirty="0"/>
              <a:t> to meet VPDU constraints.</a:t>
            </a:r>
          </a:p>
          <a:p>
            <a:pPr lvl="1"/>
            <a:endParaRPr lang="en-US" altLang="ja-JP" dirty="0"/>
          </a:p>
          <a:p>
            <a:r>
              <a:rPr lang="en-US" altLang="ja-JP" dirty="0"/>
              <a:t>Results show almost no coding loss comparing CE6-2.1a.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6BD9E417-7688-45AB-AAAA-E097AB86E2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7C6C4-689A-4967-A124-C1A599A5AD4A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47559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B004219-B1E8-4231-925C-8A69DDE2BF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Problem Statement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CC01303-0304-4CE6-B9C9-C6A55017ED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ja-JP" dirty="0"/>
              <a:t>In CE-6.2.1a, two counters for non-zero </a:t>
            </a:r>
            <a:r>
              <a:rPr lang="en-US" altLang="ja-JP" dirty="0" err="1"/>
              <a:t>coeff</a:t>
            </a:r>
            <a:r>
              <a:rPr lang="en-US" altLang="ja-JP" dirty="0"/>
              <a:t>. are required only to determine necessity of decoding </a:t>
            </a:r>
            <a:r>
              <a:rPr lang="en-US" altLang="ja-JP" dirty="0" err="1"/>
              <a:t>lfnst_idx</a:t>
            </a:r>
            <a:r>
              <a:rPr lang="en-US" altLang="ja-JP" dirty="0"/>
              <a:t>.</a:t>
            </a:r>
          </a:p>
          <a:p>
            <a:pPr lvl="1"/>
            <a:r>
              <a:rPr lang="en-US" altLang="ja-JP" dirty="0" err="1"/>
              <a:t>numSigCoeff</a:t>
            </a:r>
            <a:r>
              <a:rPr lang="en-US" altLang="ja-JP" dirty="0"/>
              <a:t>: use for checking the existence of non-zero </a:t>
            </a:r>
            <a:r>
              <a:rPr lang="en-US" altLang="ja-JP" dirty="0" err="1"/>
              <a:t>coeff</a:t>
            </a:r>
            <a:r>
              <a:rPr lang="en-US" altLang="ja-JP" dirty="0"/>
              <a:t>. in whole area.</a:t>
            </a:r>
          </a:p>
          <a:p>
            <a:pPr lvl="1"/>
            <a:r>
              <a:rPr lang="en-US" altLang="ja-JP" dirty="0" err="1"/>
              <a:t>numZeroOutSigCoeff</a:t>
            </a:r>
            <a:r>
              <a:rPr lang="en-US" altLang="ja-JP" dirty="0"/>
              <a:t>: use for checking the existence of non-zero </a:t>
            </a:r>
            <a:r>
              <a:rPr lang="en-US" altLang="ja-JP" dirty="0" err="1"/>
              <a:t>coeff</a:t>
            </a:r>
            <a:r>
              <a:rPr lang="en-US" altLang="ja-JP" dirty="0"/>
              <a:t>. in zeroing area.</a:t>
            </a:r>
          </a:p>
          <a:p>
            <a:r>
              <a:rPr lang="en-US" altLang="ja-JP" dirty="0"/>
              <a:t>With the two counters, </a:t>
            </a:r>
            <a:r>
              <a:rPr lang="en-US" altLang="ja-JP" dirty="0" err="1"/>
              <a:t>lfnst_idx</a:t>
            </a:r>
            <a:r>
              <a:rPr lang="en-US" altLang="ja-JP" dirty="0"/>
              <a:t> decoding is restricted when non-zero </a:t>
            </a:r>
            <a:r>
              <a:rPr lang="en-US" altLang="ja-JP" dirty="0" err="1"/>
              <a:t>coeff</a:t>
            </a:r>
            <a:r>
              <a:rPr lang="en-US" altLang="ja-JP" dirty="0"/>
              <a:t>. occur at only DC position or zeroing area.</a:t>
            </a:r>
          </a:p>
          <a:p>
            <a:pPr>
              <a:tabLst>
                <a:tab pos="3225800" algn="l"/>
              </a:tabLst>
            </a:pPr>
            <a:endParaRPr lang="en-US" altLang="ja-JP" dirty="0"/>
          </a:p>
          <a:p>
            <a:pPr>
              <a:tabLst>
                <a:tab pos="3225800" algn="l"/>
              </a:tabLst>
            </a:pPr>
            <a:endParaRPr lang="en-US" altLang="ja-JP" dirty="0"/>
          </a:p>
          <a:p>
            <a:pPr>
              <a:tabLst>
                <a:tab pos="3225800" algn="l"/>
              </a:tabLst>
            </a:pPr>
            <a:endParaRPr lang="en-US" altLang="ja-JP" dirty="0"/>
          </a:p>
          <a:p>
            <a:pPr>
              <a:tabLst>
                <a:tab pos="3225800" algn="l"/>
              </a:tabLst>
            </a:pPr>
            <a:r>
              <a:rPr lang="en-US" altLang="ja-JP" dirty="0"/>
              <a:t>However, it causes an additional function block as </a:t>
            </a:r>
            <a:r>
              <a:rPr lang="en-US" altLang="ja-JP" dirty="0" err="1"/>
              <a:t>coeff</a:t>
            </a:r>
            <a:r>
              <a:rPr lang="en-US" altLang="ja-JP" dirty="0"/>
              <a:t>. counting</a:t>
            </a:r>
          </a:p>
          <a:p>
            <a:pPr lvl="1"/>
            <a:r>
              <a:rPr lang="en-US" altLang="ja-JP" dirty="0"/>
              <a:t>The worst case for </a:t>
            </a:r>
            <a:r>
              <a:rPr lang="en-US" altLang="ja-JP" dirty="0" err="1"/>
              <a:t>coeff</a:t>
            </a:r>
            <a:r>
              <a:rPr lang="en-US" altLang="ja-JP" dirty="0"/>
              <a:t>. scanning in each TU is 4,096 steps when TU size 64x64.</a:t>
            </a:r>
          </a:p>
          <a:p>
            <a:r>
              <a:rPr lang="en-US" altLang="ja-JP" dirty="0"/>
              <a:t>Therefore, these counters should be removed in terms of reducing hardware complexity.</a:t>
            </a:r>
          </a:p>
          <a:p>
            <a:endParaRPr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BE52D7C-9696-4C99-844F-8AFEC9EB28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7C6C4-689A-4967-A124-C1A599A5AD4A}" type="slidenum">
              <a:rPr kumimoji="1" lang="ja-JP" altLang="en-US" smtClean="0"/>
              <a:t>3</a:t>
            </a:fld>
            <a:endParaRPr kumimoji="1" lang="ja-JP" altLang="en-US"/>
          </a:p>
        </p:txBody>
      </p:sp>
      <p:graphicFrame>
        <p:nvGraphicFramePr>
          <p:cNvPr id="13" name="オブジェクト 12">
            <a:extLst>
              <a:ext uri="{FF2B5EF4-FFF2-40B4-BE49-F238E27FC236}">
                <a16:creationId xmlns:a16="http://schemas.microsoft.com/office/drawing/2014/main" id="{A40D630B-AB3F-437B-A68E-747C3F4430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2444601"/>
              </p:ext>
            </p:extLst>
          </p:nvPr>
        </p:nvGraphicFramePr>
        <p:xfrm>
          <a:off x="996129" y="3165047"/>
          <a:ext cx="7557271" cy="1740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2" name="Document" r:id="rId3" imgW="6156408" imgH="1513690" progId="Word.Document.12">
                  <p:embed/>
                </p:oleObj>
              </mc:Choice>
              <mc:Fallback>
                <p:oleObj name="Document" r:id="rId3" imgW="6156408" imgH="1513690" progId="Word.Document.12">
                  <p:embed/>
                  <p:pic>
                    <p:nvPicPr>
                      <p:cNvPr id="9" name="オブジェクト 8">
                        <a:extLst>
                          <a:ext uri="{FF2B5EF4-FFF2-40B4-BE49-F238E27FC236}">
                            <a16:creationId xmlns:a16="http://schemas.microsoft.com/office/drawing/2014/main" id="{D2E6234C-3CE0-4B73-A38D-00E714673C6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96129" y="3165047"/>
                        <a:ext cx="7557271" cy="1740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638227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BBD1D6B-3B61-4F70-8AD9-37D769ABC1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Problem Statement (cont.)</a:t>
            </a:r>
            <a:endParaRPr kumimoji="1" lang="ja-JP" altLang="en-US" dirty="0"/>
          </a:p>
        </p:txBody>
      </p:sp>
      <p:sp>
        <p:nvSpPr>
          <p:cNvPr id="10" name="コンテンツ プレースホルダー 9">
            <a:extLst>
              <a:ext uri="{FF2B5EF4-FFF2-40B4-BE49-F238E27FC236}">
                <a16:creationId xmlns:a16="http://schemas.microsoft.com/office/drawing/2014/main" id="{9739887D-C33E-41F1-A360-F86E19D89F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CA" altLang="ja-JP" dirty="0"/>
              <a:t>In addition, current decoding process of </a:t>
            </a:r>
            <a:r>
              <a:rPr lang="en-CA" altLang="ja-JP" dirty="0" err="1"/>
              <a:t>lfnst_idx</a:t>
            </a:r>
            <a:r>
              <a:rPr lang="en-CA" altLang="ja-JP" dirty="0"/>
              <a:t> violates the VPDU constraints in case that larger CU since the </a:t>
            </a:r>
            <a:r>
              <a:rPr lang="en-CA" altLang="ja-JP" dirty="0" err="1"/>
              <a:t>lfnst_idx</a:t>
            </a:r>
            <a:r>
              <a:rPr lang="en-CA" altLang="ja-JP" dirty="0"/>
              <a:t> is located not in the TU but in the CU.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47FAA7E-23C0-4B85-9FB7-92B24B7284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7C6C4-689A-4967-A124-C1A599A5AD4A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78594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9575839-007E-4CBF-BBA6-8FA74E4481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CC334CE-05E5-4DD7-A00A-BFC28B3458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Two modifications of LFNST </a:t>
            </a:r>
            <a:r>
              <a:rPr lang="en-US" altLang="ja-JP" dirty="0" err="1"/>
              <a:t>signalling</a:t>
            </a:r>
            <a:r>
              <a:rPr lang="en-US" altLang="ja-JP" dirty="0"/>
              <a:t> are proposed to reduce the hardware complexity as follows: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altLang="ja-JP" dirty="0"/>
              <a:t>Block size restriction, i.e., allowing the </a:t>
            </a:r>
            <a:r>
              <a:rPr lang="en-US" altLang="ja-JP" dirty="0" err="1"/>
              <a:t>lfnst_idx</a:t>
            </a:r>
            <a:r>
              <a:rPr lang="en-US" altLang="ja-JP" dirty="0"/>
              <a:t> </a:t>
            </a:r>
            <a:r>
              <a:rPr lang="en-US" altLang="ja-JP" dirty="0" err="1"/>
              <a:t>deocing</a:t>
            </a:r>
            <a:r>
              <a:rPr lang="en-US" altLang="ja-JP" dirty="0"/>
              <a:t> only when both width and height of </a:t>
            </a:r>
            <a:r>
              <a:rPr lang="en-US" altLang="ja-JP" dirty="0">
                <a:latin typeface="+mj-lt"/>
              </a:rPr>
              <a:t>CU </a:t>
            </a:r>
            <a:r>
              <a:rPr lang="en-US" altLang="ja-JP" dirty="0">
                <a:latin typeface="+mj-lt"/>
                <a:cs typeface="Times New Roman" panose="02020603050405020304" pitchFamily="18" charset="0"/>
              </a:rPr>
              <a:t>≤ 64x64. Noted that it doesn’t affect the experiment results under CTC.</a:t>
            </a:r>
          </a:p>
          <a:p>
            <a:pPr marL="800100" lvl="1" indent="-342900">
              <a:buFont typeface="+mj-lt"/>
              <a:buAutoNum type="arabicPeriod"/>
            </a:pPr>
            <a:endParaRPr lang="en-US" altLang="ja-JP" dirty="0"/>
          </a:p>
          <a:p>
            <a:pPr marL="800100" lvl="1" indent="-342900">
              <a:buFont typeface="+mj-lt"/>
              <a:buAutoNum type="arabicPeriod"/>
            </a:pPr>
            <a:r>
              <a:rPr lang="en-US" altLang="ja-JP" dirty="0"/>
              <a:t>Removal of the two counters by using the existing </a:t>
            </a:r>
            <a:r>
              <a:rPr lang="en-US" altLang="ja-JP" dirty="0" err="1"/>
              <a:t>sytanx</a:t>
            </a:r>
            <a:r>
              <a:rPr lang="en-US" altLang="ja-JP" dirty="0"/>
              <a:t> elements.</a:t>
            </a:r>
          </a:p>
          <a:p>
            <a:pPr marL="457200" lvl="1" indent="0">
              <a:buNone/>
            </a:pPr>
            <a:endParaRPr lang="en-US" altLang="ja-JP" dirty="0">
              <a:latin typeface="+mj-lt"/>
              <a:cs typeface="Times New Roman" panose="02020603050405020304" pitchFamily="18" charset="0"/>
            </a:endParaRPr>
          </a:p>
          <a:p>
            <a:pPr lvl="1"/>
            <a:endParaRPr lang="en-US" altLang="ja-JP" dirty="0">
              <a:latin typeface="+mj-lt"/>
              <a:cs typeface="Times New Roman" panose="02020603050405020304" pitchFamily="18" charset="0"/>
            </a:endParaRPr>
          </a:p>
          <a:p>
            <a:pPr lvl="1"/>
            <a:endParaRPr lang="en-US" altLang="ja-JP" dirty="0">
              <a:latin typeface="+mj-lt"/>
              <a:cs typeface="Times New Roman" panose="02020603050405020304" pitchFamily="18" charset="0"/>
            </a:endParaRPr>
          </a:p>
          <a:p>
            <a:pPr lvl="1"/>
            <a:endParaRPr lang="en-US" altLang="ja-JP" dirty="0">
              <a:latin typeface="+mj-lt"/>
              <a:cs typeface="Times New Roman" panose="02020603050405020304" pitchFamily="18" charset="0"/>
            </a:endParaRPr>
          </a:p>
          <a:p>
            <a:pPr lvl="1"/>
            <a:endParaRPr lang="en-US" altLang="ja-JP" dirty="0">
              <a:latin typeface="+mj-lt"/>
              <a:cs typeface="Times New Roman" panose="02020603050405020304" pitchFamily="18" charset="0"/>
            </a:endParaRPr>
          </a:p>
          <a:p>
            <a:pPr lvl="1"/>
            <a:endParaRPr lang="en-US" altLang="ja-JP" dirty="0">
              <a:latin typeface="+mj-lt"/>
              <a:cs typeface="Times New Roman" panose="02020603050405020304" pitchFamily="18" charset="0"/>
            </a:endParaRPr>
          </a:p>
          <a:p>
            <a:pPr lvl="1"/>
            <a:endParaRPr lang="en-US" altLang="ja-JP" dirty="0">
              <a:latin typeface="+mj-lt"/>
              <a:cs typeface="Times New Roman" panose="02020603050405020304" pitchFamily="18" charset="0"/>
            </a:endParaRPr>
          </a:p>
          <a:p>
            <a:pPr lvl="1"/>
            <a:endParaRPr lang="en-US" altLang="ja-JP" dirty="0">
              <a:latin typeface="+mj-lt"/>
              <a:cs typeface="Times New Roman" panose="02020603050405020304" pitchFamily="18" charset="0"/>
            </a:endParaRPr>
          </a:p>
          <a:p>
            <a:endParaRPr lang="en-US" altLang="ja-JP" dirty="0">
              <a:latin typeface="+mj-lt"/>
              <a:cs typeface="Times New Roman" panose="02020603050405020304" pitchFamily="18" charset="0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A914620-8962-448F-BF15-4C95439CD1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7C6C4-689A-4967-A124-C1A599A5AD4A}" type="slidenum">
              <a:rPr kumimoji="1" lang="ja-JP" altLang="en-US" smtClean="0"/>
              <a:t>5</a:t>
            </a:fld>
            <a:endParaRPr kumimoji="1" lang="ja-JP" altLang="en-US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C0E0A8E8-0974-4B30-A787-F3C516EDB9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9501903"/>
              </p:ext>
            </p:extLst>
          </p:nvPr>
        </p:nvGraphicFramePr>
        <p:xfrm>
          <a:off x="419083" y="3068960"/>
          <a:ext cx="9067834" cy="23163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1090">
                  <a:extLst>
                    <a:ext uri="{9D8B030D-6E8A-4147-A177-3AD203B41FA5}">
                      <a16:colId xmlns:a16="http://schemas.microsoft.com/office/drawing/2014/main" val="3174428083"/>
                    </a:ext>
                  </a:extLst>
                </a:gridCol>
                <a:gridCol w="2232248">
                  <a:extLst>
                    <a:ext uri="{9D8B030D-6E8A-4147-A177-3AD203B41FA5}">
                      <a16:colId xmlns:a16="http://schemas.microsoft.com/office/drawing/2014/main" val="2278365520"/>
                    </a:ext>
                  </a:extLst>
                </a:gridCol>
                <a:gridCol w="2232248">
                  <a:extLst>
                    <a:ext uri="{9D8B030D-6E8A-4147-A177-3AD203B41FA5}">
                      <a16:colId xmlns:a16="http://schemas.microsoft.com/office/drawing/2014/main" val="4224555442"/>
                    </a:ext>
                  </a:extLst>
                </a:gridCol>
                <a:gridCol w="2232248">
                  <a:extLst>
                    <a:ext uri="{9D8B030D-6E8A-4147-A177-3AD203B41FA5}">
                      <a16:colId xmlns:a16="http://schemas.microsoft.com/office/drawing/2014/main" val="4090649322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VTM 5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CE6-2.1a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Proposal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0599443"/>
                  </a:ext>
                </a:extLst>
              </a:tr>
              <a:tr h="531456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How to check existence  of non-zero </a:t>
                      </a:r>
                      <a:r>
                        <a:rPr kumimoji="1" lang="en-US" altLang="ja-JP" sz="1600" dirty="0" err="1"/>
                        <a:t>coeff</a:t>
                      </a:r>
                      <a:r>
                        <a:rPr kumimoji="1" lang="en-US" altLang="ja-JP" sz="1600" dirty="0"/>
                        <a:t>. in non-DC position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 err="1"/>
                        <a:t>NumSigCoeff</a:t>
                      </a:r>
                      <a:endParaRPr kumimoji="1" lang="ja-JP" altLang="en-US" sz="1600" dirty="0"/>
                    </a:p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 err="1"/>
                        <a:t>NumZeroOutSigCoeff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err="1"/>
                        <a:t>cbf</a:t>
                      </a:r>
                      <a:r>
                        <a:rPr kumimoji="1" lang="en-US" altLang="ja-JP" sz="1600" dirty="0"/>
                        <a:t> &amp; </a:t>
                      </a:r>
                      <a:r>
                        <a:rPr kumimoji="1" lang="en-US" altLang="ja-JP" sz="1600" dirty="0" err="1"/>
                        <a:t>last_sig_coeff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142741"/>
                  </a:ext>
                </a:extLst>
              </a:tr>
              <a:tr h="917308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How to check existence  of non-zero </a:t>
                      </a:r>
                      <a:r>
                        <a:rPr kumimoji="1" lang="en-US" altLang="ja-JP" sz="1600" dirty="0" err="1"/>
                        <a:t>coeff</a:t>
                      </a:r>
                      <a:r>
                        <a:rPr kumimoji="1" lang="en-US" altLang="ja-JP" sz="1600" dirty="0"/>
                        <a:t>. in zeroing area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 err="1"/>
                        <a:t>NumZeroOutSigCoeff</a:t>
                      </a:r>
                      <a:endParaRPr kumimoji="1" lang="ja-JP" alt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 err="1"/>
                        <a:t>NumZeroOutSigCoeff</a:t>
                      </a:r>
                      <a:endParaRPr kumimoji="1" lang="ja-JP" altLang="en-US" sz="1600" dirty="0"/>
                    </a:p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err="1"/>
                        <a:t>last_sig_coeff</a:t>
                      </a:r>
                      <a:r>
                        <a:rPr kumimoji="1" lang="en-US" altLang="ja-JP" sz="1600" dirty="0"/>
                        <a:t> &amp; </a:t>
                      </a:r>
                      <a:r>
                        <a:rPr kumimoji="1" lang="en-US" altLang="ja-JP" sz="1600" dirty="0" err="1"/>
                        <a:t>coded_sub_block_flag</a:t>
                      </a:r>
                      <a:r>
                        <a:rPr kumimoji="1" lang="en-US" altLang="ja-JP" sz="1600" dirty="0"/>
                        <a:t> 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7016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2934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CED7F2A-D5CF-4186-9599-32F32B8A78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/>
              <a:t>Proposal (cont.)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C56A623-A470-4197-AC1F-5970DCE660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827" y="609600"/>
            <a:ext cx="9629775" cy="5867399"/>
          </a:xfrm>
        </p:spPr>
        <p:txBody>
          <a:bodyPr/>
          <a:lstStyle/>
          <a:p>
            <a:r>
              <a:rPr lang="en-US" altLang="ja-JP" dirty="0"/>
              <a:t>If all of the following condition are true, </a:t>
            </a:r>
            <a:r>
              <a:rPr lang="en-US" altLang="ja-JP" dirty="0" err="1"/>
              <a:t>lfnst_idx</a:t>
            </a:r>
            <a:r>
              <a:rPr lang="en-US" altLang="ja-JP" dirty="0"/>
              <a:t> is decoded.</a:t>
            </a:r>
          </a:p>
          <a:p>
            <a:pPr marL="800100" lvl="1" indent="-342900" hangingPunct="0">
              <a:buFont typeface="+mj-lt"/>
              <a:buAutoNum type="arabicPeriod"/>
            </a:pPr>
            <a:r>
              <a:rPr lang="en-CA" altLang="ja-JP" dirty="0"/>
              <a:t>Both </a:t>
            </a:r>
            <a:r>
              <a:rPr lang="en-CA" altLang="ja-JP" dirty="0" err="1"/>
              <a:t>last_sig_coeff</a:t>
            </a:r>
            <a:r>
              <a:rPr lang="en-CA" altLang="ja-JP" dirty="0"/>
              <a:t> and </a:t>
            </a:r>
            <a:r>
              <a:rPr lang="en-CA" altLang="ja-JP" dirty="0" err="1"/>
              <a:t>coded_sub_block_flag</a:t>
            </a:r>
            <a:r>
              <a:rPr lang="en-CA" altLang="ja-JP" dirty="0"/>
              <a:t> indicate the no existence of non-zero </a:t>
            </a:r>
            <a:r>
              <a:rPr lang="en-CA" altLang="ja-JP" dirty="0" err="1"/>
              <a:t>coeff</a:t>
            </a:r>
            <a:r>
              <a:rPr lang="en-CA" altLang="ja-JP" dirty="0"/>
              <a:t>. in the zeroing area which is variable depended on coding block size.</a:t>
            </a:r>
            <a:endParaRPr lang="ja-JP" altLang="ja-JP" dirty="0"/>
          </a:p>
          <a:p>
            <a:pPr marL="800100" lvl="1" indent="-342900" hangingPunct="0">
              <a:buFont typeface="+mj-lt"/>
              <a:buAutoNum type="arabicPeriod"/>
            </a:pPr>
            <a:r>
              <a:rPr lang="en-CA" altLang="ja-JP" dirty="0" err="1"/>
              <a:t>cbf</a:t>
            </a:r>
            <a:r>
              <a:rPr lang="en-CA" altLang="ja-JP" dirty="0"/>
              <a:t> and </a:t>
            </a:r>
            <a:r>
              <a:rPr lang="en-CA" altLang="ja-JP" dirty="0" err="1"/>
              <a:t>last_sig_coeff</a:t>
            </a:r>
            <a:r>
              <a:rPr lang="en-CA" altLang="ja-JP" dirty="0"/>
              <a:t> satisfy one or more of the following conditions:</a:t>
            </a:r>
            <a:endParaRPr lang="ja-JP" altLang="ja-JP" dirty="0"/>
          </a:p>
          <a:p>
            <a:pPr lvl="2" hangingPunct="0"/>
            <a:r>
              <a:rPr lang="en-CA" altLang="ja-JP" dirty="0"/>
              <a:t>The block tree type is dual tree, </a:t>
            </a:r>
            <a:r>
              <a:rPr lang="en-CA" altLang="ja-JP" dirty="0" err="1"/>
              <a:t>cbf</a:t>
            </a:r>
            <a:r>
              <a:rPr lang="en-CA" altLang="ja-JP" dirty="0"/>
              <a:t> in </a:t>
            </a:r>
            <a:r>
              <a:rPr lang="en-CA" altLang="ja-JP" dirty="0" err="1"/>
              <a:t>luma</a:t>
            </a:r>
            <a:r>
              <a:rPr lang="en-CA" altLang="ja-JP" dirty="0"/>
              <a:t> block is not equal to 0 and </a:t>
            </a:r>
            <a:r>
              <a:rPr lang="en-CA" altLang="ja-JP" dirty="0" err="1"/>
              <a:t>last_sig_coeff</a:t>
            </a:r>
            <a:r>
              <a:rPr lang="en-CA" altLang="ja-JP" dirty="0"/>
              <a:t> of </a:t>
            </a:r>
            <a:r>
              <a:rPr lang="en-CA" altLang="ja-JP" dirty="0" err="1"/>
              <a:t>luma</a:t>
            </a:r>
            <a:r>
              <a:rPr lang="en-CA" altLang="ja-JP" dirty="0"/>
              <a:t> block indicates the non-DC position.</a:t>
            </a:r>
            <a:endParaRPr lang="ja-JP" altLang="ja-JP" dirty="0"/>
          </a:p>
          <a:p>
            <a:pPr lvl="2" hangingPunct="0"/>
            <a:r>
              <a:rPr lang="en-CA" altLang="ja-JP" dirty="0"/>
              <a:t>The block tree type is dual tree, one of the </a:t>
            </a:r>
            <a:r>
              <a:rPr lang="en-CA" altLang="ja-JP" dirty="0" err="1"/>
              <a:t>cbf</a:t>
            </a:r>
            <a:r>
              <a:rPr lang="en-CA" altLang="ja-JP" dirty="0"/>
              <a:t> in chroma block is not equal to 0 and </a:t>
            </a:r>
            <a:r>
              <a:rPr lang="en-CA" altLang="ja-JP" dirty="0" err="1"/>
              <a:t>last_sig_coeff</a:t>
            </a:r>
            <a:r>
              <a:rPr lang="en-CA" altLang="ja-JP" dirty="0"/>
              <a:t> of chroma blocks indicates the non-DC position.</a:t>
            </a:r>
            <a:endParaRPr lang="ja-JP" altLang="ja-JP" dirty="0"/>
          </a:p>
          <a:p>
            <a:pPr lvl="2" hangingPunct="0"/>
            <a:r>
              <a:rPr lang="en-CA" altLang="ja-JP" dirty="0"/>
              <a:t>The block tree type is single tree, one of the </a:t>
            </a:r>
            <a:r>
              <a:rPr lang="en-CA" altLang="ja-JP" dirty="0" err="1"/>
              <a:t>cbf</a:t>
            </a:r>
            <a:r>
              <a:rPr lang="en-CA" altLang="ja-JP" dirty="0"/>
              <a:t> in </a:t>
            </a:r>
            <a:r>
              <a:rPr lang="en-CA" altLang="ja-JP" dirty="0" err="1"/>
              <a:t>luma</a:t>
            </a:r>
            <a:r>
              <a:rPr lang="en-CA" altLang="ja-JP" dirty="0"/>
              <a:t>/chroma blocks and one of the </a:t>
            </a:r>
            <a:r>
              <a:rPr lang="en-CA" altLang="ja-JP" dirty="0" err="1"/>
              <a:t>last_sig_coeff</a:t>
            </a:r>
            <a:r>
              <a:rPr lang="en-CA" altLang="ja-JP" dirty="0"/>
              <a:t> in </a:t>
            </a:r>
            <a:r>
              <a:rPr lang="en-CA" altLang="ja-JP" dirty="0" err="1"/>
              <a:t>luma</a:t>
            </a:r>
            <a:r>
              <a:rPr lang="en-CA" altLang="ja-JP" dirty="0"/>
              <a:t>/chroma blocks indicates the non-DC position.</a:t>
            </a:r>
            <a:endParaRPr lang="ja-JP" altLang="ja-JP" dirty="0"/>
          </a:p>
          <a:p>
            <a:pPr lvl="1"/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710B0DA-0390-4681-B705-2062BB0505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7C6C4-689A-4967-A124-C1A599A5AD4A}" type="slidenum">
              <a:rPr kumimoji="1" lang="ja-JP" altLang="en-US" smtClean="0"/>
              <a:t>6</a:t>
            </a:fld>
            <a:endParaRPr kumimoji="1" lang="ja-JP" altLang="en-US"/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5C114309-3373-41B8-82B2-3CBAB1521F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9926017"/>
              </p:ext>
            </p:extLst>
          </p:nvPr>
        </p:nvGraphicFramePr>
        <p:xfrm>
          <a:off x="1028564" y="4046698"/>
          <a:ext cx="972108" cy="91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3027">
                  <a:extLst>
                    <a:ext uri="{9D8B030D-6E8A-4147-A177-3AD203B41FA5}">
                      <a16:colId xmlns:a16="http://schemas.microsoft.com/office/drawing/2014/main" val="543908379"/>
                    </a:ext>
                  </a:extLst>
                </a:gridCol>
                <a:gridCol w="243027">
                  <a:extLst>
                    <a:ext uri="{9D8B030D-6E8A-4147-A177-3AD203B41FA5}">
                      <a16:colId xmlns:a16="http://schemas.microsoft.com/office/drawing/2014/main" val="2302904180"/>
                    </a:ext>
                  </a:extLst>
                </a:gridCol>
                <a:gridCol w="243027">
                  <a:extLst>
                    <a:ext uri="{9D8B030D-6E8A-4147-A177-3AD203B41FA5}">
                      <a16:colId xmlns:a16="http://schemas.microsoft.com/office/drawing/2014/main" val="3385566029"/>
                    </a:ext>
                  </a:extLst>
                </a:gridCol>
                <a:gridCol w="243027">
                  <a:extLst>
                    <a:ext uri="{9D8B030D-6E8A-4147-A177-3AD203B41FA5}">
                      <a16:colId xmlns:a16="http://schemas.microsoft.com/office/drawing/2014/main" val="3000882704"/>
                    </a:ext>
                  </a:extLst>
                </a:gridCol>
              </a:tblGrid>
              <a:tr h="162018">
                <a:tc>
                  <a:txBody>
                    <a:bodyPr/>
                    <a:lstStyle/>
                    <a:p>
                      <a:endParaRPr kumimoji="1" lang="ja-JP" altLang="en-US" sz="9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9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9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4569146"/>
                  </a:ext>
                </a:extLst>
              </a:tr>
              <a:tr h="162018">
                <a:tc>
                  <a:txBody>
                    <a:bodyPr/>
                    <a:lstStyle/>
                    <a:p>
                      <a:endParaRPr kumimoji="1" lang="ja-JP" altLang="en-US" sz="90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9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9288484"/>
                  </a:ext>
                </a:extLst>
              </a:tr>
              <a:tr h="162018">
                <a:tc>
                  <a:txBody>
                    <a:bodyPr/>
                    <a:lstStyle/>
                    <a:p>
                      <a:endParaRPr kumimoji="1" lang="ja-JP" altLang="en-US" sz="9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9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9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7240355"/>
                  </a:ext>
                </a:extLst>
              </a:tr>
              <a:tr h="162018">
                <a:tc>
                  <a:txBody>
                    <a:bodyPr/>
                    <a:lstStyle/>
                    <a:p>
                      <a:endParaRPr kumimoji="1" lang="ja-JP" altLang="en-US" sz="9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672372"/>
                  </a:ext>
                </a:extLst>
              </a:tr>
            </a:tbl>
          </a:graphicData>
        </a:graphic>
      </p:graphicFrame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26266C61-4921-4A12-BAA5-F79D0DA4D2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0389603"/>
              </p:ext>
            </p:extLst>
          </p:nvPr>
        </p:nvGraphicFramePr>
        <p:xfrm>
          <a:off x="2288704" y="4041068"/>
          <a:ext cx="2016224" cy="184183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2028">
                  <a:extLst>
                    <a:ext uri="{9D8B030D-6E8A-4147-A177-3AD203B41FA5}">
                      <a16:colId xmlns:a16="http://schemas.microsoft.com/office/drawing/2014/main" val="543908379"/>
                    </a:ext>
                  </a:extLst>
                </a:gridCol>
                <a:gridCol w="252028">
                  <a:extLst>
                    <a:ext uri="{9D8B030D-6E8A-4147-A177-3AD203B41FA5}">
                      <a16:colId xmlns:a16="http://schemas.microsoft.com/office/drawing/2014/main" val="2302904180"/>
                    </a:ext>
                  </a:extLst>
                </a:gridCol>
                <a:gridCol w="252028">
                  <a:extLst>
                    <a:ext uri="{9D8B030D-6E8A-4147-A177-3AD203B41FA5}">
                      <a16:colId xmlns:a16="http://schemas.microsoft.com/office/drawing/2014/main" val="3385566029"/>
                    </a:ext>
                  </a:extLst>
                </a:gridCol>
                <a:gridCol w="252028">
                  <a:extLst>
                    <a:ext uri="{9D8B030D-6E8A-4147-A177-3AD203B41FA5}">
                      <a16:colId xmlns:a16="http://schemas.microsoft.com/office/drawing/2014/main" val="3000882704"/>
                    </a:ext>
                  </a:extLst>
                </a:gridCol>
                <a:gridCol w="252028">
                  <a:extLst>
                    <a:ext uri="{9D8B030D-6E8A-4147-A177-3AD203B41FA5}">
                      <a16:colId xmlns:a16="http://schemas.microsoft.com/office/drawing/2014/main" val="2514742058"/>
                    </a:ext>
                  </a:extLst>
                </a:gridCol>
                <a:gridCol w="252028">
                  <a:extLst>
                    <a:ext uri="{9D8B030D-6E8A-4147-A177-3AD203B41FA5}">
                      <a16:colId xmlns:a16="http://schemas.microsoft.com/office/drawing/2014/main" val="1016778851"/>
                    </a:ext>
                  </a:extLst>
                </a:gridCol>
                <a:gridCol w="252028">
                  <a:extLst>
                    <a:ext uri="{9D8B030D-6E8A-4147-A177-3AD203B41FA5}">
                      <a16:colId xmlns:a16="http://schemas.microsoft.com/office/drawing/2014/main" val="3239942188"/>
                    </a:ext>
                  </a:extLst>
                </a:gridCol>
                <a:gridCol w="252028">
                  <a:extLst>
                    <a:ext uri="{9D8B030D-6E8A-4147-A177-3AD203B41FA5}">
                      <a16:colId xmlns:a16="http://schemas.microsoft.com/office/drawing/2014/main" val="3490759275"/>
                    </a:ext>
                  </a:extLst>
                </a:gridCol>
              </a:tblGrid>
              <a:tr h="230229">
                <a:tc>
                  <a:txBody>
                    <a:bodyPr/>
                    <a:lstStyle/>
                    <a:p>
                      <a:endParaRPr kumimoji="1" lang="ja-JP" altLang="en-US" sz="800" dirty="0">
                        <a:highlight>
                          <a:srgbClr val="FFFF00"/>
                        </a:highlight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highlight>
                          <a:srgbClr val="FFFF00"/>
                        </a:highlight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highlight>
                          <a:srgbClr val="FFFF00"/>
                        </a:highlight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highlight>
                          <a:srgbClr val="FFFF00"/>
                        </a:highlight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4569146"/>
                  </a:ext>
                </a:extLst>
              </a:tr>
              <a:tr h="230229">
                <a:tc>
                  <a:txBody>
                    <a:bodyPr/>
                    <a:lstStyle/>
                    <a:p>
                      <a:endParaRPr kumimoji="1" lang="ja-JP" altLang="en-US" sz="800">
                        <a:highlight>
                          <a:srgbClr val="FFFF00"/>
                        </a:highlight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highlight>
                          <a:srgbClr val="FFFF00"/>
                        </a:highlight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highlight>
                          <a:srgbClr val="FFFF00"/>
                        </a:highlight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highlight>
                          <a:srgbClr val="FFFF00"/>
                        </a:highlight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9288484"/>
                  </a:ext>
                </a:extLst>
              </a:tr>
              <a:tr h="230229">
                <a:tc>
                  <a:txBody>
                    <a:bodyPr/>
                    <a:lstStyle/>
                    <a:p>
                      <a:endParaRPr kumimoji="1" lang="ja-JP" altLang="en-US" sz="800" dirty="0">
                        <a:highlight>
                          <a:srgbClr val="FFFF00"/>
                        </a:highlight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highlight>
                          <a:srgbClr val="FFFF00"/>
                        </a:highlight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highlight>
                          <a:srgbClr val="FFFF00"/>
                        </a:highlight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highlight>
                          <a:srgbClr val="FFFF00"/>
                        </a:highlight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7240355"/>
                  </a:ext>
                </a:extLst>
              </a:tr>
              <a:tr h="230229">
                <a:tc>
                  <a:txBody>
                    <a:bodyPr/>
                    <a:lstStyle/>
                    <a:p>
                      <a:endParaRPr kumimoji="1" lang="ja-JP" altLang="en-US" sz="800" dirty="0">
                        <a:highlight>
                          <a:srgbClr val="FFFF00"/>
                        </a:highlight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highlight>
                          <a:srgbClr val="FFFF00"/>
                        </a:highlight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highlight>
                          <a:srgbClr val="FFFF00"/>
                        </a:highlight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highlight>
                          <a:srgbClr val="FFFF00"/>
                        </a:highlight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672372"/>
                  </a:ext>
                </a:extLst>
              </a:tr>
              <a:tr h="230229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389464"/>
                  </a:ext>
                </a:extLst>
              </a:tr>
              <a:tr h="230229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8681196"/>
                  </a:ext>
                </a:extLst>
              </a:tr>
              <a:tr h="230229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3558859"/>
                  </a:ext>
                </a:extLst>
              </a:tr>
              <a:tr h="230229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764367"/>
                  </a:ext>
                </a:extLst>
              </a:tr>
            </a:tbl>
          </a:graphicData>
        </a:graphic>
      </p:graphicFrame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102EB260-5FBA-4E44-8A28-0A41C825B6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7459607"/>
              </p:ext>
            </p:extLst>
          </p:nvPr>
        </p:nvGraphicFramePr>
        <p:xfrm>
          <a:off x="5205024" y="4062649"/>
          <a:ext cx="1008116" cy="8984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2029">
                  <a:extLst>
                    <a:ext uri="{9D8B030D-6E8A-4147-A177-3AD203B41FA5}">
                      <a16:colId xmlns:a16="http://schemas.microsoft.com/office/drawing/2014/main" val="543908379"/>
                    </a:ext>
                  </a:extLst>
                </a:gridCol>
                <a:gridCol w="252029">
                  <a:extLst>
                    <a:ext uri="{9D8B030D-6E8A-4147-A177-3AD203B41FA5}">
                      <a16:colId xmlns:a16="http://schemas.microsoft.com/office/drawing/2014/main" val="2302904180"/>
                    </a:ext>
                  </a:extLst>
                </a:gridCol>
                <a:gridCol w="252029">
                  <a:extLst>
                    <a:ext uri="{9D8B030D-6E8A-4147-A177-3AD203B41FA5}">
                      <a16:colId xmlns:a16="http://schemas.microsoft.com/office/drawing/2014/main" val="3385566029"/>
                    </a:ext>
                  </a:extLst>
                </a:gridCol>
                <a:gridCol w="252029">
                  <a:extLst>
                    <a:ext uri="{9D8B030D-6E8A-4147-A177-3AD203B41FA5}">
                      <a16:colId xmlns:a16="http://schemas.microsoft.com/office/drawing/2014/main" val="3000882704"/>
                    </a:ext>
                  </a:extLst>
                </a:gridCol>
              </a:tblGrid>
              <a:tr h="224612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4569146"/>
                  </a:ext>
                </a:extLst>
              </a:tr>
              <a:tr h="224612">
                <a:tc>
                  <a:txBody>
                    <a:bodyPr/>
                    <a:lstStyle/>
                    <a:p>
                      <a:endParaRPr kumimoji="1" lang="ja-JP" altLang="en-US" sz="80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9288484"/>
                  </a:ext>
                </a:extLst>
              </a:tr>
              <a:tr h="224612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7240355"/>
                  </a:ext>
                </a:extLst>
              </a:tr>
              <a:tr h="224612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672372"/>
                  </a:ext>
                </a:extLst>
              </a:tr>
            </a:tbl>
          </a:graphicData>
        </a:graphic>
      </p:graphicFrame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26E0E882-0868-442B-910A-B848A33FD9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6359857"/>
              </p:ext>
            </p:extLst>
          </p:nvPr>
        </p:nvGraphicFramePr>
        <p:xfrm>
          <a:off x="6717192" y="4057018"/>
          <a:ext cx="2016224" cy="184183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2028">
                  <a:extLst>
                    <a:ext uri="{9D8B030D-6E8A-4147-A177-3AD203B41FA5}">
                      <a16:colId xmlns:a16="http://schemas.microsoft.com/office/drawing/2014/main" val="543908379"/>
                    </a:ext>
                  </a:extLst>
                </a:gridCol>
                <a:gridCol w="252028">
                  <a:extLst>
                    <a:ext uri="{9D8B030D-6E8A-4147-A177-3AD203B41FA5}">
                      <a16:colId xmlns:a16="http://schemas.microsoft.com/office/drawing/2014/main" val="2302904180"/>
                    </a:ext>
                  </a:extLst>
                </a:gridCol>
                <a:gridCol w="252028">
                  <a:extLst>
                    <a:ext uri="{9D8B030D-6E8A-4147-A177-3AD203B41FA5}">
                      <a16:colId xmlns:a16="http://schemas.microsoft.com/office/drawing/2014/main" val="3385566029"/>
                    </a:ext>
                  </a:extLst>
                </a:gridCol>
                <a:gridCol w="252028">
                  <a:extLst>
                    <a:ext uri="{9D8B030D-6E8A-4147-A177-3AD203B41FA5}">
                      <a16:colId xmlns:a16="http://schemas.microsoft.com/office/drawing/2014/main" val="3000882704"/>
                    </a:ext>
                  </a:extLst>
                </a:gridCol>
                <a:gridCol w="252028">
                  <a:extLst>
                    <a:ext uri="{9D8B030D-6E8A-4147-A177-3AD203B41FA5}">
                      <a16:colId xmlns:a16="http://schemas.microsoft.com/office/drawing/2014/main" val="2514742058"/>
                    </a:ext>
                  </a:extLst>
                </a:gridCol>
                <a:gridCol w="252028">
                  <a:extLst>
                    <a:ext uri="{9D8B030D-6E8A-4147-A177-3AD203B41FA5}">
                      <a16:colId xmlns:a16="http://schemas.microsoft.com/office/drawing/2014/main" val="1016778851"/>
                    </a:ext>
                  </a:extLst>
                </a:gridCol>
                <a:gridCol w="252028">
                  <a:extLst>
                    <a:ext uri="{9D8B030D-6E8A-4147-A177-3AD203B41FA5}">
                      <a16:colId xmlns:a16="http://schemas.microsoft.com/office/drawing/2014/main" val="3239942188"/>
                    </a:ext>
                  </a:extLst>
                </a:gridCol>
                <a:gridCol w="252028">
                  <a:extLst>
                    <a:ext uri="{9D8B030D-6E8A-4147-A177-3AD203B41FA5}">
                      <a16:colId xmlns:a16="http://schemas.microsoft.com/office/drawing/2014/main" val="3490759275"/>
                    </a:ext>
                  </a:extLst>
                </a:gridCol>
              </a:tblGrid>
              <a:tr h="230229">
                <a:tc>
                  <a:txBody>
                    <a:bodyPr/>
                    <a:lstStyle/>
                    <a:p>
                      <a:endParaRPr kumimoji="1" lang="ja-JP" altLang="en-US" sz="800" dirty="0">
                        <a:highlight>
                          <a:srgbClr val="FFFF00"/>
                        </a:highlight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highlight>
                          <a:srgbClr val="FFFF00"/>
                        </a:highlight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highlight>
                          <a:srgbClr val="FFFF00"/>
                        </a:highlight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highlight>
                          <a:srgbClr val="FFFF00"/>
                        </a:highlight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4569146"/>
                  </a:ext>
                </a:extLst>
              </a:tr>
              <a:tr h="230229">
                <a:tc>
                  <a:txBody>
                    <a:bodyPr/>
                    <a:lstStyle/>
                    <a:p>
                      <a:endParaRPr kumimoji="1" lang="ja-JP" altLang="en-US" sz="800">
                        <a:highlight>
                          <a:srgbClr val="FFFF00"/>
                        </a:highlight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highlight>
                          <a:srgbClr val="FFFF00"/>
                        </a:highlight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highlight>
                          <a:srgbClr val="FFFF00"/>
                        </a:highlight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highlight>
                          <a:srgbClr val="FFFF00"/>
                        </a:highlight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9288484"/>
                  </a:ext>
                </a:extLst>
              </a:tr>
              <a:tr h="230229">
                <a:tc>
                  <a:txBody>
                    <a:bodyPr/>
                    <a:lstStyle/>
                    <a:p>
                      <a:endParaRPr kumimoji="1" lang="ja-JP" altLang="en-US" sz="800" dirty="0">
                        <a:highlight>
                          <a:srgbClr val="FFFF00"/>
                        </a:highlight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highlight>
                          <a:srgbClr val="FFFF00"/>
                        </a:highlight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highlight>
                          <a:srgbClr val="FFFF00"/>
                        </a:highlight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highlight>
                          <a:srgbClr val="FFFF00"/>
                        </a:highlight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7240355"/>
                  </a:ext>
                </a:extLst>
              </a:tr>
              <a:tr h="230229">
                <a:tc>
                  <a:txBody>
                    <a:bodyPr/>
                    <a:lstStyle/>
                    <a:p>
                      <a:endParaRPr kumimoji="1" lang="ja-JP" altLang="en-US" sz="800" dirty="0">
                        <a:highlight>
                          <a:srgbClr val="FFFF00"/>
                        </a:highlight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highlight>
                          <a:srgbClr val="FFFF00"/>
                        </a:highlight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highlight>
                          <a:srgbClr val="FFFF00"/>
                        </a:highlight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highlight>
                          <a:srgbClr val="FFFF00"/>
                        </a:highlight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672372"/>
                  </a:ext>
                </a:extLst>
              </a:tr>
              <a:tr h="230229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389464"/>
                  </a:ext>
                </a:extLst>
              </a:tr>
              <a:tr h="230229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8681196"/>
                  </a:ext>
                </a:extLst>
              </a:tr>
              <a:tr h="230229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3558859"/>
                  </a:ext>
                </a:extLst>
              </a:tr>
              <a:tr h="230229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764367"/>
                  </a:ext>
                </a:extLst>
              </a:tr>
            </a:tbl>
          </a:graphicData>
        </a:graphic>
      </p:graphicFrame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C9C35E61-CBE4-4257-AF37-E74191EDB0CE}"/>
              </a:ext>
            </a:extLst>
          </p:cNvPr>
          <p:cNvSpPr txBox="1"/>
          <p:nvPr/>
        </p:nvSpPr>
        <p:spPr>
          <a:xfrm>
            <a:off x="1661155" y="6057292"/>
            <a:ext cx="72791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/>
              <a:t>Yellow area </a:t>
            </a:r>
            <a:r>
              <a:rPr lang="en-US" altLang="ja-JP" sz="1600" dirty="0"/>
              <a:t>indicates where </a:t>
            </a:r>
            <a:r>
              <a:rPr lang="en-US" altLang="ja-JP" sz="1600" dirty="0" err="1"/>
              <a:t>lastScanPos</a:t>
            </a:r>
            <a:r>
              <a:rPr lang="en-US" altLang="ja-JP" sz="1600" dirty="0"/>
              <a:t> can be exists when LFNST is enabled.</a:t>
            </a:r>
          </a:p>
          <a:p>
            <a:r>
              <a:rPr kumimoji="1" lang="en-US" altLang="ja-JP" sz="1600" dirty="0"/>
              <a:t>White </a:t>
            </a:r>
            <a:r>
              <a:rPr lang="en-US" altLang="ja-JP" sz="1600" dirty="0"/>
              <a:t>area indicates no existence of non-zero </a:t>
            </a:r>
            <a:r>
              <a:rPr lang="en-US" altLang="ja-JP" sz="1600" dirty="0" err="1"/>
              <a:t>coeff</a:t>
            </a:r>
            <a:r>
              <a:rPr lang="en-US" altLang="ja-JP" sz="1600" dirty="0"/>
              <a:t>. When LFNST is enabled.</a:t>
            </a:r>
            <a:endParaRPr kumimoji="1" lang="ja-JP" altLang="en-US" sz="1600" dirty="0"/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63E3F210-1729-419C-8DE7-EAF028B527B2}"/>
              </a:ext>
            </a:extLst>
          </p:cNvPr>
          <p:cNvSpPr txBox="1"/>
          <p:nvPr/>
        </p:nvSpPr>
        <p:spPr>
          <a:xfrm>
            <a:off x="820668" y="515719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CE6-2.1a</a:t>
            </a:r>
            <a:endParaRPr kumimoji="1" lang="ja-JP" altLang="en-US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8D5DF287-10FE-439B-8227-B546349BAAC9}"/>
              </a:ext>
            </a:extLst>
          </p:cNvPr>
          <p:cNvSpPr txBox="1"/>
          <p:nvPr/>
        </p:nvSpPr>
        <p:spPr>
          <a:xfrm>
            <a:off x="5201899" y="5121860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VTM5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769826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C323D6D-8DFB-4C52-919A-DDE2A5519B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/>
              <a:t>Results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C2750B9-0D4F-4840-9892-CE059F198D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Proposal is implemented on top of CE6-2.1a in JVET-O0094 and simulation</a:t>
            </a:r>
            <a:r>
              <a:rPr lang="ja-JP" altLang="en-US" dirty="0"/>
              <a:t> </a:t>
            </a:r>
            <a:r>
              <a:rPr lang="en-US" altLang="ja-JP" dirty="0"/>
              <a:t>is</a:t>
            </a:r>
            <a:r>
              <a:rPr lang="ja-JP" altLang="en-US" dirty="0"/>
              <a:t> </a:t>
            </a:r>
            <a:r>
              <a:rPr lang="en-US" altLang="ja-JP" dirty="0"/>
              <a:t>conducted under CTC of JVET-N1010.</a:t>
            </a:r>
          </a:p>
          <a:p>
            <a:r>
              <a:rPr lang="en-US" altLang="ja-JP" dirty="0"/>
              <a:t>Results shows that BD-rates and runtime are almost same as CE6-2.1a.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03C7D8B-11C8-4480-BC8B-A211098CE8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7C6C4-689A-4967-A124-C1A599A5AD4A}" type="slidenum">
              <a:rPr kumimoji="1" lang="ja-JP" altLang="en-US" smtClean="0"/>
              <a:t>7</a:t>
            </a:fld>
            <a:endParaRPr kumimoji="1" lang="ja-JP" altLang="en-US"/>
          </a:p>
        </p:txBody>
      </p: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5714F46A-0F6F-4773-A746-85E1CD8D88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1713978"/>
              </p:ext>
            </p:extLst>
          </p:nvPr>
        </p:nvGraphicFramePr>
        <p:xfrm>
          <a:off x="1136576" y="2296852"/>
          <a:ext cx="7435906" cy="1828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41023">
                  <a:extLst>
                    <a:ext uri="{9D8B030D-6E8A-4147-A177-3AD203B41FA5}">
                      <a16:colId xmlns:a16="http://schemas.microsoft.com/office/drawing/2014/main" val="1490396430"/>
                    </a:ext>
                  </a:extLst>
                </a:gridCol>
                <a:gridCol w="658936">
                  <a:extLst>
                    <a:ext uri="{9D8B030D-6E8A-4147-A177-3AD203B41FA5}">
                      <a16:colId xmlns:a16="http://schemas.microsoft.com/office/drawing/2014/main" val="4019659176"/>
                    </a:ext>
                  </a:extLst>
                </a:gridCol>
                <a:gridCol w="659725">
                  <a:extLst>
                    <a:ext uri="{9D8B030D-6E8A-4147-A177-3AD203B41FA5}">
                      <a16:colId xmlns:a16="http://schemas.microsoft.com/office/drawing/2014/main" val="4201457857"/>
                    </a:ext>
                  </a:extLst>
                </a:gridCol>
                <a:gridCol w="659725">
                  <a:extLst>
                    <a:ext uri="{9D8B030D-6E8A-4147-A177-3AD203B41FA5}">
                      <a16:colId xmlns:a16="http://schemas.microsoft.com/office/drawing/2014/main" val="129695053"/>
                    </a:ext>
                  </a:extLst>
                </a:gridCol>
                <a:gridCol w="658936">
                  <a:extLst>
                    <a:ext uri="{9D8B030D-6E8A-4147-A177-3AD203B41FA5}">
                      <a16:colId xmlns:a16="http://schemas.microsoft.com/office/drawing/2014/main" val="749278252"/>
                    </a:ext>
                  </a:extLst>
                </a:gridCol>
                <a:gridCol w="659725">
                  <a:extLst>
                    <a:ext uri="{9D8B030D-6E8A-4147-A177-3AD203B41FA5}">
                      <a16:colId xmlns:a16="http://schemas.microsoft.com/office/drawing/2014/main" val="3269741143"/>
                    </a:ext>
                  </a:extLst>
                </a:gridCol>
                <a:gridCol w="659725">
                  <a:extLst>
                    <a:ext uri="{9D8B030D-6E8A-4147-A177-3AD203B41FA5}">
                      <a16:colId xmlns:a16="http://schemas.microsoft.com/office/drawing/2014/main" val="2510703037"/>
                    </a:ext>
                  </a:extLst>
                </a:gridCol>
                <a:gridCol w="658936">
                  <a:extLst>
                    <a:ext uri="{9D8B030D-6E8A-4147-A177-3AD203B41FA5}">
                      <a16:colId xmlns:a16="http://schemas.microsoft.com/office/drawing/2014/main" val="1036379070"/>
                    </a:ext>
                  </a:extLst>
                </a:gridCol>
                <a:gridCol w="659725">
                  <a:extLst>
                    <a:ext uri="{9D8B030D-6E8A-4147-A177-3AD203B41FA5}">
                      <a16:colId xmlns:a16="http://schemas.microsoft.com/office/drawing/2014/main" val="1786585237"/>
                    </a:ext>
                  </a:extLst>
                </a:gridCol>
                <a:gridCol w="659725">
                  <a:extLst>
                    <a:ext uri="{9D8B030D-6E8A-4147-A177-3AD203B41FA5}">
                      <a16:colId xmlns:a16="http://schemas.microsoft.com/office/drawing/2014/main" val="3139941839"/>
                    </a:ext>
                  </a:extLst>
                </a:gridCol>
                <a:gridCol w="659725">
                  <a:extLst>
                    <a:ext uri="{9D8B030D-6E8A-4147-A177-3AD203B41FA5}">
                      <a16:colId xmlns:a16="http://schemas.microsoft.com/office/drawing/2014/main" val="983199065"/>
                    </a:ext>
                  </a:extLst>
                </a:gridCol>
              </a:tblGrid>
              <a:tr h="5294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2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200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All Intra Main 10 over VTM5</a:t>
                      </a: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  <a:defRPr/>
                      </a:pPr>
                      <a:r>
                        <a:rPr lang="en-US" altLang="ja-JP" sz="1200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Random Access Main 10 over VTM5</a:t>
                      </a:r>
                      <a:endParaRPr lang="ja-JP" altLang="ja-JP" sz="12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1426186"/>
                  </a:ext>
                </a:extLst>
              </a:tr>
              <a:tr h="52948">
                <a:tc>
                  <a:txBody>
                    <a:bodyPr/>
                    <a:lstStyle/>
                    <a:p>
                      <a:endParaRPr lang="ja-JP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lang="ja-JP" sz="12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endParaRPr lang="ja-JP" sz="12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endParaRPr lang="ja-JP" sz="12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EncT</a:t>
                      </a:r>
                      <a:endParaRPr lang="ja-JP" sz="12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DecT</a:t>
                      </a:r>
                      <a:endParaRPr lang="ja-JP" sz="12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lang="ja-JP" sz="12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endParaRPr lang="ja-JP" sz="12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endParaRPr lang="ja-JP" sz="12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EncT</a:t>
                      </a:r>
                      <a:endParaRPr lang="ja-JP" sz="12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DecT</a:t>
                      </a:r>
                      <a:endParaRPr lang="ja-JP" sz="12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914451712"/>
                  </a:ext>
                </a:extLst>
              </a:tr>
              <a:tr h="1151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A1</a:t>
                      </a:r>
                      <a:endParaRPr lang="ja-JP" sz="12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-0.21%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012209511"/>
                  </a:ext>
                </a:extLst>
              </a:tr>
              <a:tr h="1151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A2</a:t>
                      </a:r>
                      <a:endParaRPr lang="ja-JP" sz="12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0.02%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88%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0.10%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839417268"/>
                  </a:ext>
                </a:extLst>
              </a:tr>
              <a:tr h="1151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B</a:t>
                      </a:r>
                      <a:endParaRPr lang="ja-JP" sz="12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0.10%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-0.22%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89%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4161752785"/>
                  </a:ext>
                </a:extLst>
              </a:tr>
              <a:tr h="1151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C</a:t>
                      </a:r>
                      <a:endParaRPr lang="ja-JP" sz="12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0.12%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87%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117412156"/>
                  </a:ext>
                </a:extLst>
              </a:tr>
              <a:tr h="1151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E</a:t>
                      </a:r>
                      <a:endParaRPr lang="ja-JP" sz="12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0.11%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4277705631"/>
                  </a:ext>
                </a:extLst>
              </a:tr>
              <a:tr h="1151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Overall </a:t>
                      </a:r>
                      <a:endParaRPr lang="ja-JP" sz="12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89%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4047438870"/>
                  </a:ext>
                </a:extLst>
              </a:tr>
              <a:tr h="1151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D</a:t>
                      </a:r>
                      <a:endParaRPr lang="ja-JP" sz="12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0.12%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88%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0.38%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71217907"/>
                  </a:ext>
                </a:extLst>
              </a:tr>
              <a:tr h="1151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F</a:t>
                      </a:r>
                      <a:endParaRPr lang="ja-JP" sz="12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77373879"/>
                  </a:ext>
                </a:extLst>
              </a:tr>
            </a:tbl>
          </a:graphicData>
        </a:graphic>
      </p:graphicFrame>
      <p:graphicFrame>
        <p:nvGraphicFramePr>
          <p:cNvPr id="12" name="表 11">
            <a:extLst>
              <a:ext uri="{FF2B5EF4-FFF2-40B4-BE49-F238E27FC236}">
                <a16:creationId xmlns:a16="http://schemas.microsoft.com/office/drawing/2014/main" id="{B24EB7DB-45EC-4BE8-8323-50AD3038F9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24356"/>
              </p:ext>
            </p:extLst>
          </p:nvPr>
        </p:nvGraphicFramePr>
        <p:xfrm>
          <a:off x="1120240" y="4588532"/>
          <a:ext cx="7435906" cy="1905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41023">
                  <a:extLst>
                    <a:ext uri="{9D8B030D-6E8A-4147-A177-3AD203B41FA5}">
                      <a16:colId xmlns:a16="http://schemas.microsoft.com/office/drawing/2014/main" val="1490396430"/>
                    </a:ext>
                  </a:extLst>
                </a:gridCol>
                <a:gridCol w="658936">
                  <a:extLst>
                    <a:ext uri="{9D8B030D-6E8A-4147-A177-3AD203B41FA5}">
                      <a16:colId xmlns:a16="http://schemas.microsoft.com/office/drawing/2014/main" val="4019659176"/>
                    </a:ext>
                  </a:extLst>
                </a:gridCol>
                <a:gridCol w="659725">
                  <a:extLst>
                    <a:ext uri="{9D8B030D-6E8A-4147-A177-3AD203B41FA5}">
                      <a16:colId xmlns:a16="http://schemas.microsoft.com/office/drawing/2014/main" val="4201457857"/>
                    </a:ext>
                  </a:extLst>
                </a:gridCol>
                <a:gridCol w="659725">
                  <a:extLst>
                    <a:ext uri="{9D8B030D-6E8A-4147-A177-3AD203B41FA5}">
                      <a16:colId xmlns:a16="http://schemas.microsoft.com/office/drawing/2014/main" val="129695053"/>
                    </a:ext>
                  </a:extLst>
                </a:gridCol>
                <a:gridCol w="658936">
                  <a:extLst>
                    <a:ext uri="{9D8B030D-6E8A-4147-A177-3AD203B41FA5}">
                      <a16:colId xmlns:a16="http://schemas.microsoft.com/office/drawing/2014/main" val="749278252"/>
                    </a:ext>
                  </a:extLst>
                </a:gridCol>
                <a:gridCol w="659725">
                  <a:extLst>
                    <a:ext uri="{9D8B030D-6E8A-4147-A177-3AD203B41FA5}">
                      <a16:colId xmlns:a16="http://schemas.microsoft.com/office/drawing/2014/main" val="3269741143"/>
                    </a:ext>
                  </a:extLst>
                </a:gridCol>
                <a:gridCol w="659725">
                  <a:extLst>
                    <a:ext uri="{9D8B030D-6E8A-4147-A177-3AD203B41FA5}">
                      <a16:colId xmlns:a16="http://schemas.microsoft.com/office/drawing/2014/main" val="2510703037"/>
                    </a:ext>
                  </a:extLst>
                </a:gridCol>
                <a:gridCol w="658936">
                  <a:extLst>
                    <a:ext uri="{9D8B030D-6E8A-4147-A177-3AD203B41FA5}">
                      <a16:colId xmlns:a16="http://schemas.microsoft.com/office/drawing/2014/main" val="1036379070"/>
                    </a:ext>
                  </a:extLst>
                </a:gridCol>
                <a:gridCol w="659725">
                  <a:extLst>
                    <a:ext uri="{9D8B030D-6E8A-4147-A177-3AD203B41FA5}">
                      <a16:colId xmlns:a16="http://schemas.microsoft.com/office/drawing/2014/main" val="1786585237"/>
                    </a:ext>
                  </a:extLst>
                </a:gridCol>
                <a:gridCol w="659725">
                  <a:extLst>
                    <a:ext uri="{9D8B030D-6E8A-4147-A177-3AD203B41FA5}">
                      <a16:colId xmlns:a16="http://schemas.microsoft.com/office/drawing/2014/main" val="3139941839"/>
                    </a:ext>
                  </a:extLst>
                </a:gridCol>
                <a:gridCol w="659725">
                  <a:extLst>
                    <a:ext uri="{9D8B030D-6E8A-4147-A177-3AD203B41FA5}">
                      <a16:colId xmlns:a16="http://schemas.microsoft.com/office/drawing/2014/main" val="983199065"/>
                    </a:ext>
                  </a:extLst>
                </a:gridCol>
              </a:tblGrid>
              <a:tr h="5294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2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200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All Intra Main 10 over VTM5</a:t>
                      </a: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  <a:defRPr/>
                      </a:pPr>
                      <a:r>
                        <a:rPr lang="en-US" altLang="ja-JP" sz="1200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Random Access Main 10 over VTM5</a:t>
                      </a:r>
                      <a:endParaRPr lang="ja-JP" altLang="ja-JP" sz="12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1426186"/>
                  </a:ext>
                </a:extLst>
              </a:tr>
              <a:tr h="147836">
                <a:tc>
                  <a:txBody>
                    <a:bodyPr/>
                    <a:lstStyle/>
                    <a:p>
                      <a:endParaRPr lang="ja-JP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lang="ja-JP" sz="12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endParaRPr lang="ja-JP" sz="12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endParaRPr lang="ja-JP" sz="12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EncT</a:t>
                      </a:r>
                      <a:endParaRPr lang="ja-JP" sz="12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DecT</a:t>
                      </a:r>
                      <a:endParaRPr lang="ja-JP" sz="12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lang="ja-JP" sz="12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endParaRPr lang="ja-JP" sz="12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endParaRPr lang="ja-JP" sz="12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EncT</a:t>
                      </a:r>
                      <a:endParaRPr lang="ja-JP" sz="12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DecT</a:t>
                      </a:r>
                      <a:endParaRPr lang="ja-JP" sz="12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914451712"/>
                  </a:ext>
                </a:extLst>
              </a:tr>
              <a:tr h="1151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A1</a:t>
                      </a:r>
                      <a:endParaRPr lang="ja-JP" sz="12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9525" marR="9525" marT="9525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9525" marR="9525" marT="9525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12209511"/>
                  </a:ext>
                </a:extLst>
              </a:tr>
              <a:tr h="1151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A2</a:t>
                      </a:r>
                      <a:endParaRPr lang="ja-JP" sz="12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839417268"/>
                  </a:ext>
                </a:extLst>
              </a:tr>
              <a:tr h="1151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B</a:t>
                      </a:r>
                      <a:endParaRPr lang="ja-JP" sz="12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9525" marR="9525" marT="9525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61752785"/>
                  </a:ext>
                </a:extLst>
              </a:tr>
              <a:tr h="1151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C</a:t>
                      </a:r>
                      <a:endParaRPr lang="ja-JP" sz="12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9525" marR="9525" marT="9525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17412156"/>
                  </a:ext>
                </a:extLst>
              </a:tr>
              <a:tr h="1151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E</a:t>
                      </a:r>
                      <a:endParaRPr lang="ja-JP" sz="12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77705631"/>
                  </a:ext>
                </a:extLst>
              </a:tr>
              <a:tr h="1151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Overall </a:t>
                      </a:r>
                      <a:endParaRPr lang="ja-JP" sz="12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9525" marR="9525" marT="9525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47438870"/>
                  </a:ext>
                </a:extLst>
              </a:tr>
              <a:tr h="1151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D</a:t>
                      </a:r>
                      <a:endParaRPr lang="ja-JP" sz="12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</a:p>
                  </a:txBody>
                  <a:tcPr marL="9525" marR="9525" marT="9525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1217907"/>
                  </a:ext>
                </a:extLst>
              </a:tr>
              <a:tr h="1151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F</a:t>
                      </a:r>
                      <a:endParaRPr lang="ja-JP" sz="12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</a:p>
                  </a:txBody>
                  <a:tcPr marL="9525" marR="9525" marT="9525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7373879"/>
                  </a:ext>
                </a:extLst>
              </a:tr>
            </a:tbl>
          </a:graphicData>
        </a:graphic>
      </p:graphicFrame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686DCE56-4FA1-4F6D-8917-329C1EA7CBBF}"/>
              </a:ext>
            </a:extLst>
          </p:cNvPr>
          <p:cNvSpPr txBox="1"/>
          <p:nvPr/>
        </p:nvSpPr>
        <p:spPr>
          <a:xfrm>
            <a:off x="3332820" y="1927520"/>
            <a:ext cx="4120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CE6-2.1a + proposal (Anchor is VTM5)</a:t>
            </a:r>
            <a:endParaRPr kumimoji="1" lang="ja-JP" altLang="en-US" dirty="0"/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7317B8B5-3B78-4E89-896B-771F620F9686}"/>
              </a:ext>
            </a:extLst>
          </p:cNvPr>
          <p:cNvSpPr txBox="1"/>
          <p:nvPr/>
        </p:nvSpPr>
        <p:spPr>
          <a:xfrm>
            <a:off x="3800872" y="4219200"/>
            <a:ext cx="2941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CE6-2.1a (Anchor is VTM5)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317146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967AC8C-4756-4E48-9865-85C7594165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/>
              <a:t>Conclusion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005BA11-D21A-4A2C-ABE3-C9AFFB25FE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Modification of LFNST </a:t>
            </a:r>
            <a:r>
              <a:rPr kumimoji="1" lang="en-US" altLang="ja-JP" dirty="0" err="1"/>
              <a:t>signalling</a:t>
            </a:r>
            <a:r>
              <a:rPr kumimoji="1" lang="en-US" altLang="ja-JP" dirty="0"/>
              <a:t> is proposed.</a:t>
            </a:r>
          </a:p>
          <a:p>
            <a:pPr lvl="1"/>
            <a:r>
              <a:rPr lang="en-US" altLang="ja-JP" dirty="0"/>
              <a:t>Block size restriction to meet VPDU constraints.</a:t>
            </a:r>
          </a:p>
          <a:p>
            <a:pPr lvl="1"/>
            <a:r>
              <a:rPr lang="en-US" altLang="ja-JP" dirty="0"/>
              <a:t>Removal of the two counters by using the existing </a:t>
            </a:r>
            <a:r>
              <a:rPr lang="en-US" altLang="ja-JP" dirty="0" err="1"/>
              <a:t>sytanx</a:t>
            </a:r>
            <a:r>
              <a:rPr lang="en-US" altLang="ja-JP" dirty="0"/>
              <a:t> elements.</a:t>
            </a:r>
          </a:p>
          <a:p>
            <a:r>
              <a:rPr lang="en-US" altLang="ja-JP" dirty="0"/>
              <a:t>Proposed signaling can remove </a:t>
            </a:r>
            <a:r>
              <a:rPr lang="en-US" altLang="ja-JP" dirty="0" err="1"/>
              <a:t>coeff</a:t>
            </a:r>
            <a:r>
              <a:rPr lang="en-US" altLang="ja-JP" dirty="0"/>
              <a:t>. counting steps completely.</a:t>
            </a:r>
          </a:p>
          <a:p>
            <a:r>
              <a:rPr lang="en-US" altLang="ja-JP" dirty="0"/>
              <a:t>Results show BD-rates and runtime are almost same as CE6-.2.1a</a:t>
            </a:r>
          </a:p>
          <a:p>
            <a:pPr lvl="1"/>
            <a:r>
              <a:rPr lang="en-US" altLang="ja-JP" dirty="0"/>
              <a:t>CE6-2.1 + proposal:</a:t>
            </a:r>
          </a:p>
          <a:p>
            <a:pPr lvl="2"/>
            <a:r>
              <a:rPr lang="en-US" altLang="ja-JP" dirty="0"/>
              <a:t>AI: 0.08% </a:t>
            </a:r>
            <a:r>
              <a:rPr lang="en-US" altLang="ja-JP" dirty="0" err="1"/>
              <a:t>luma</a:t>
            </a:r>
            <a:r>
              <a:rPr lang="en-US" altLang="ja-JP" dirty="0"/>
              <a:t> -0.12%/-0.09% chroma with 89%/99% coding runtime</a:t>
            </a:r>
          </a:p>
          <a:p>
            <a:pPr lvl="2"/>
            <a:r>
              <a:rPr lang="en-US" altLang="ja-JP" dirty="0"/>
              <a:t>RA: 0.01% </a:t>
            </a:r>
            <a:r>
              <a:rPr lang="en-US" altLang="ja-JP" dirty="0" err="1"/>
              <a:t>luma</a:t>
            </a:r>
            <a:r>
              <a:rPr lang="en-US" altLang="ja-JP" dirty="0"/>
              <a:t> -0.02%/-0.02% chroma with 97%/99% coding runtime</a:t>
            </a:r>
          </a:p>
          <a:p>
            <a:pPr lvl="1"/>
            <a:r>
              <a:rPr lang="en-US" altLang="ja-JP" dirty="0"/>
              <a:t>CE6-2.1: </a:t>
            </a:r>
          </a:p>
          <a:p>
            <a:pPr lvl="2"/>
            <a:r>
              <a:rPr lang="en-US" altLang="ja-JP" dirty="0"/>
              <a:t>AI: 0.06% </a:t>
            </a:r>
            <a:r>
              <a:rPr lang="en-US" altLang="ja-JP" dirty="0" err="1"/>
              <a:t>luma</a:t>
            </a:r>
            <a:r>
              <a:rPr lang="en-US" altLang="ja-JP" dirty="0"/>
              <a:t> -0.02%/0.05% chroma with 90%/99% coding runtime</a:t>
            </a:r>
          </a:p>
          <a:p>
            <a:pPr lvl="2"/>
            <a:r>
              <a:rPr lang="en-US" altLang="ja-JP" dirty="0"/>
              <a:t>RA: 0.02% </a:t>
            </a:r>
            <a:r>
              <a:rPr lang="en-US" altLang="ja-JP" dirty="0" err="1"/>
              <a:t>luma</a:t>
            </a:r>
            <a:r>
              <a:rPr lang="en-US" altLang="ja-JP" dirty="0"/>
              <a:t> 0.01%/-0.01% chroma with 97%/100% coding runtime</a:t>
            </a:r>
          </a:p>
          <a:p>
            <a:r>
              <a:rPr kumimoji="1" lang="en-US" altLang="ja-JP" dirty="0"/>
              <a:t>Suggest to adopt the proposal </a:t>
            </a:r>
            <a:r>
              <a:rPr lang="en-US" altLang="ja-JP" dirty="0"/>
              <a:t>to WD/VTM in terms of reducing HW complexity.</a:t>
            </a:r>
          </a:p>
          <a:p>
            <a:r>
              <a:rPr kumimoji="1" lang="en-US" altLang="ja-JP" dirty="0"/>
              <a:t>Thanks for LGE cross checking.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CAF14E0-C8C7-423C-A81A-7C37CFD6E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7C6C4-689A-4967-A124-C1A599A5AD4A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81168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A0689B1-9441-494D-8D65-C08F6C41F1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/>
              <a:t>Appendix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00B9E77-B174-4EEF-B340-D2F9DE6FF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The results of proposal implemented on top of VTM5</a:t>
            </a:r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r>
              <a:rPr lang="en-US" altLang="ja-JP" dirty="0"/>
              <a:t>The results where only following condition is changed vs. above results.</a:t>
            </a:r>
          </a:p>
          <a:p>
            <a:pPr lvl="1"/>
            <a:r>
              <a:rPr lang="en-CA" altLang="ja-JP" dirty="0"/>
              <a:t>The block tree type is single tree, the </a:t>
            </a:r>
            <a:r>
              <a:rPr lang="en-CA" altLang="ja-JP" dirty="0" err="1"/>
              <a:t>cbf</a:t>
            </a:r>
            <a:r>
              <a:rPr lang="en-CA" altLang="ja-JP" dirty="0"/>
              <a:t> in </a:t>
            </a:r>
            <a:r>
              <a:rPr lang="en-CA" altLang="ja-JP" dirty="0" err="1"/>
              <a:t>luma</a:t>
            </a:r>
            <a:r>
              <a:rPr lang="en-CA" altLang="ja-JP" dirty="0"/>
              <a:t> blocks and the </a:t>
            </a:r>
            <a:r>
              <a:rPr lang="en-CA" altLang="ja-JP" dirty="0" err="1"/>
              <a:t>last_sig_coeff</a:t>
            </a:r>
            <a:r>
              <a:rPr lang="en-CA" altLang="ja-JP" dirty="0"/>
              <a:t> in </a:t>
            </a:r>
            <a:r>
              <a:rPr lang="en-CA" altLang="ja-JP" dirty="0" err="1"/>
              <a:t>luma</a:t>
            </a:r>
            <a:r>
              <a:rPr lang="en-CA" altLang="ja-JP" dirty="0"/>
              <a:t> block indicates the non-DC position.</a:t>
            </a:r>
            <a:endParaRPr lang="ja-JP" altLang="ja-JP" dirty="0"/>
          </a:p>
          <a:p>
            <a:pPr lvl="1"/>
            <a:endParaRPr lang="en-US" altLang="ja-JP" dirty="0"/>
          </a:p>
          <a:p>
            <a:endParaRPr kumimoji="1"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32BB97B-6196-4CCE-A6F2-10F808C28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7C6C4-689A-4967-A124-C1A599A5AD4A}" type="slidenum">
              <a:rPr kumimoji="1" lang="ja-JP" altLang="en-US" smtClean="0"/>
              <a:t>9</a:t>
            </a:fld>
            <a:endParaRPr kumimoji="1" lang="ja-JP" altLang="en-US"/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6E34D7A4-3B66-498F-87CC-F88B5FA492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5376861"/>
              </p:ext>
            </p:extLst>
          </p:nvPr>
        </p:nvGraphicFramePr>
        <p:xfrm>
          <a:off x="1136576" y="1314056"/>
          <a:ext cx="7435906" cy="1828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41023">
                  <a:extLst>
                    <a:ext uri="{9D8B030D-6E8A-4147-A177-3AD203B41FA5}">
                      <a16:colId xmlns:a16="http://schemas.microsoft.com/office/drawing/2014/main" val="1490396430"/>
                    </a:ext>
                  </a:extLst>
                </a:gridCol>
                <a:gridCol w="658936">
                  <a:extLst>
                    <a:ext uri="{9D8B030D-6E8A-4147-A177-3AD203B41FA5}">
                      <a16:colId xmlns:a16="http://schemas.microsoft.com/office/drawing/2014/main" val="4019659176"/>
                    </a:ext>
                  </a:extLst>
                </a:gridCol>
                <a:gridCol w="659725">
                  <a:extLst>
                    <a:ext uri="{9D8B030D-6E8A-4147-A177-3AD203B41FA5}">
                      <a16:colId xmlns:a16="http://schemas.microsoft.com/office/drawing/2014/main" val="4201457857"/>
                    </a:ext>
                  </a:extLst>
                </a:gridCol>
                <a:gridCol w="659725">
                  <a:extLst>
                    <a:ext uri="{9D8B030D-6E8A-4147-A177-3AD203B41FA5}">
                      <a16:colId xmlns:a16="http://schemas.microsoft.com/office/drawing/2014/main" val="129695053"/>
                    </a:ext>
                  </a:extLst>
                </a:gridCol>
                <a:gridCol w="658936">
                  <a:extLst>
                    <a:ext uri="{9D8B030D-6E8A-4147-A177-3AD203B41FA5}">
                      <a16:colId xmlns:a16="http://schemas.microsoft.com/office/drawing/2014/main" val="749278252"/>
                    </a:ext>
                  </a:extLst>
                </a:gridCol>
                <a:gridCol w="659725">
                  <a:extLst>
                    <a:ext uri="{9D8B030D-6E8A-4147-A177-3AD203B41FA5}">
                      <a16:colId xmlns:a16="http://schemas.microsoft.com/office/drawing/2014/main" val="3269741143"/>
                    </a:ext>
                  </a:extLst>
                </a:gridCol>
                <a:gridCol w="659725">
                  <a:extLst>
                    <a:ext uri="{9D8B030D-6E8A-4147-A177-3AD203B41FA5}">
                      <a16:colId xmlns:a16="http://schemas.microsoft.com/office/drawing/2014/main" val="2510703037"/>
                    </a:ext>
                  </a:extLst>
                </a:gridCol>
                <a:gridCol w="658936">
                  <a:extLst>
                    <a:ext uri="{9D8B030D-6E8A-4147-A177-3AD203B41FA5}">
                      <a16:colId xmlns:a16="http://schemas.microsoft.com/office/drawing/2014/main" val="1036379070"/>
                    </a:ext>
                  </a:extLst>
                </a:gridCol>
                <a:gridCol w="659725">
                  <a:extLst>
                    <a:ext uri="{9D8B030D-6E8A-4147-A177-3AD203B41FA5}">
                      <a16:colId xmlns:a16="http://schemas.microsoft.com/office/drawing/2014/main" val="1786585237"/>
                    </a:ext>
                  </a:extLst>
                </a:gridCol>
                <a:gridCol w="659725">
                  <a:extLst>
                    <a:ext uri="{9D8B030D-6E8A-4147-A177-3AD203B41FA5}">
                      <a16:colId xmlns:a16="http://schemas.microsoft.com/office/drawing/2014/main" val="3139941839"/>
                    </a:ext>
                  </a:extLst>
                </a:gridCol>
                <a:gridCol w="659725">
                  <a:extLst>
                    <a:ext uri="{9D8B030D-6E8A-4147-A177-3AD203B41FA5}">
                      <a16:colId xmlns:a16="http://schemas.microsoft.com/office/drawing/2014/main" val="983199065"/>
                    </a:ext>
                  </a:extLst>
                </a:gridCol>
              </a:tblGrid>
              <a:tr h="5294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2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200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All Intra Main 10 over VTM5</a:t>
                      </a: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  <a:defRPr/>
                      </a:pPr>
                      <a:r>
                        <a:rPr lang="en-US" altLang="ja-JP" sz="1200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Random Access Main 10 over VTM5</a:t>
                      </a:r>
                      <a:endParaRPr lang="ja-JP" altLang="ja-JP" sz="12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1426186"/>
                  </a:ext>
                </a:extLst>
              </a:tr>
              <a:tr h="52948">
                <a:tc>
                  <a:txBody>
                    <a:bodyPr/>
                    <a:lstStyle/>
                    <a:p>
                      <a:endParaRPr lang="ja-JP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lang="ja-JP" sz="12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endParaRPr lang="ja-JP" sz="12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endParaRPr lang="ja-JP" sz="12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EncT</a:t>
                      </a:r>
                      <a:endParaRPr lang="ja-JP" sz="12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DecT</a:t>
                      </a:r>
                      <a:endParaRPr lang="ja-JP" sz="12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lang="ja-JP" sz="12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endParaRPr lang="ja-JP" sz="12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endParaRPr lang="ja-JP" sz="12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EncT</a:t>
                      </a:r>
                      <a:endParaRPr lang="ja-JP" sz="12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DecT</a:t>
                      </a:r>
                      <a:endParaRPr lang="ja-JP" sz="12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914451712"/>
                  </a:ext>
                </a:extLst>
              </a:tr>
              <a:tr h="1151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A1</a:t>
                      </a:r>
                      <a:endParaRPr lang="ja-JP" sz="12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-0.24%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-0.20%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012209511"/>
                  </a:ext>
                </a:extLst>
              </a:tr>
              <a:tr h="1151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A2</a:t>
                      </a:r>
                      <a:endParaRPr lang="ja-JP" sz="12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0.13%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839417268"/>
                  </a:ext>
                </a:extLst>
              </a:tr>
              <a:tr h="1151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B</a:t>
                      </a:r>
                      <a:endParaRPr lang="ja-JP" sz="12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4161752785"/>
                  </a:ext>
                </a:extLst>
              </a:tr>
              <a:tr h="1151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C</a:t>
                      </a:r>
                      <a:endParaRPr lang="ja-JP" sz="12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-0.30%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117412156"/>
                  </a:ext>
                </a:extLst>
              </a:tr>
              <a:tr h="1151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E</a:t>
                      </a:r>
                      <a:endParaRPr lang="ja-JP" sz="12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4277705631"/>
                  </a:ext>
                </a:extLst>
              </a:tr>
              <a:tr h="1151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Overall </a:t>
                      </a:r>
                      <a:endParaRPr lang="ja-JP" sz="12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4047438870"/>
                  </a:ext>
                </a:extLst>
              </a:tr>
              <a:tr h="1151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D</a:t>
                      </a:r>
                      <a:endParaRPr lang="ja-JP" sz="12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71217907"/>
                  </a:ext>
                </a:extLst>
              </a:tr>
              <a:tr h="1151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F</a:t>
                      </a:r>
                      <a:endParaRPr lang="ja-JP" sz="12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77373879"/>
                  </a:ext>
                </a:extLst>
              </a:tr>
            </a:tbl>
          </a:graphicData>
        </a:graphic>
      </p:graphicFrame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568C42F1-A557-4550-A2E5-C9598E4BF6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7398237"/>
              </p:ext>
            </p:extLst>
          </p:nvPr>
        </p:nvGraphicFramePr>
        <p:xfrm>
          <a:off x="1136576" y="4518412"/>
          <a:ext cx="7435906" cy="1828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41023">
                  <a:extLst>
                    <a:ext uri="{9D8B030D-6E8A-4147-A177-3AD203B41FA5}">
                      <a16:colId xmlns:a16="http://schemas.microsoft.com/office/drawing/2014/main" val="1490396430"/>
                    </a:ext>
                  </a:extLst>
                </a:gridCol>
                <a:gridCol w="658936">
                  <a:extLst>
                    <a:ext uri="{9D8B030D-6E8A-4147-A177-3AD203B41FA5}">
                      <a16:colId xmlns:a16="http://schemas.microsoft.com/office/drawing/2014/main" val="4019659176"/>
                    </a:ext>
                  </a:extLst>
                </a:gridCol>
                <a:gridCol w="659725">
                  <a:extLst>
                    <a:ext uri="{9D8B030D-6E8A-4147-A177-3AD203B41FA5}">
                      <a16:colId xmlns:a16="http://schemas.microsoft.com/office/drawing/2014/main" val="4201457857"/>
                    </a:ext>
                  </a:extLst>
                </a:gridCol>
                <a:gridCol w="659725">
                  <a:extLst>
                    <a:ext uri="{9D8B030D-6E8A-4147-A177-3AD203B41FA5}">
                      <a16:colId xmlns:a16="http://schemas.microsoft.com/office/drawing/2014/main" val="129695053"/>
                    </a:ext>
                  </a:extLst>
                </a:gridCol>
                <a:gridCol w="658936">
                  <a:extLst>
                    <a:ext uri="{9D8B030D-6E8A-4147-A177-3AD203B41FA5}">
                      <a16:colId xmlns:a16="http://schemas.microsoft.com/office/drawing/2014/main" val="749278252"/>
                    </a:ext>
                  </a:extLst>
                </a:gridCol>
                <a:gridCol w="659725">
                  <a:extLst>
                    <a:ext uri="{9D8B030D-6E8A-4147-A177-3AD203B41FA5}">
                      <a16:colId xmlns:a16="http://schemas.microsoft.com/office/drawing/2014/main" val="3269741143"/>
                    </a:ext>
                  </a:extLst>
                </a:gridCol>
                <a:gridCol w="659725">
                  <a:extLst>
                    <a:ext uri="{9D8B030D-6E8A-4147-A177-3AD203B41FA5}">
                      <a16:colId xmlns:a16="http://schemas.microsoft.com/office/drawing/2014/main" val="2510703037"/>
                    </a:ext>
                  </a:extLst>
                </a:gridCol>
                <a:gridCol w="658936">
                  <a:extLst>
                    <a:ext uri="{9D8B030D-6E8A-4147-A177-3AD203B41FA5}">
                      <a16:colId xmlns:a16="http://schemas.microsoft.com/office/drawing/2014/main" val="1036379070"/>
                    </a:ext>
                  </a:extLst>
                </a:gridCol>
                <a:gridCol w="659725">
                  <a:extLst>
                    <a:ext uri="{9D8B030D-6E8A-4147-A177-3AD203B41FA5}">
                      <a16:colId xmlns:a16="http://schemas.microsoft.com/office/drawing/2014/main" val="1786585237"/>
                    </a:ext>
                  </a:extLst>
                </a:gridCol>
                <a:gridCol w="659725">
                  <a:extLst>
                    <a:ext uri="{9D8B030D-6E8A-4147-A177-3AD203B41FA5}">
                      <a16:colId xmlns:a16="http://schemas.microsoft.com/office/drawing/2014/main" val="3139941839"/>
                    </a:ext>
                  </a:extLst>
                </a:gridCol>
                <a:gridCol w="659725">
                  <a:extLst>
                    <a:ext uri="{9D8B030D-6E8A-4147-A177-3AD203B41FA5}">
                      <a16:colId xmlns:a16="http://schemas.microsoft.com/office/drawing/2014/main" val="983199065"/>
                    </a:ext>
                  </a:extLst>
                </a:gridCol>
              </a:tblGrid>
              <a:tr h="5294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2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200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All Intra Main 10 over VTM5</a:t>
                      </a: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  <a:defRPr/>
                      </a:pPr>
                      <a:r>
                        <a:rPr lang="en-US" altLang="ja-JP" sz="1200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Random Access Main 10 over VTM5</a:t>
                      </a:r>
                      <a:endParaRPr lang="ja-JP" altLang="ja-JP" sz="12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1426186"/>
                  </a:ext>
                </a:extLst>
              </a:tr>
              <a:tr h="52948">
                <a:tc>
                  <a:txBody>
                    <a:bodyPr/>
                    <a:lstStyle/>
                    <a:p>
                      <a:endParaRPr lang="ja-JP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lang="ja-JP" sz="12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endParaRPr lang="ja-JP" sz="12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endParaRPr lang="ja-JP" sz="12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EncT</a:t>
                      </a:r>
                      <a:endParaRPr lang="ja-JP" sz="12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DecT</a:t>
                      </a:r>
                      <a:endParaRPr lang="ja-JP" sz="12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lang="ja-JP" sz="12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endParaRPr lang="ja-JP" sz="12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endParaRPr lang="ja-JP" sz="12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EncT</a:t>
                      </a:r>
                      <a:endParaRPr lang="ja-JP" sz="12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DecT</a:t>
                      </a:r>
                      <a:endParaRPr lang="ja-JP" sz="12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914451712"/>
                  </a:ext>
                </a:extLst>
              </a:tr>
              <a:tr h="1151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A1</a:t>
                      </a:r>
                      <a:endParaRPr lang="ja-JP" sz="12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-0.24%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012209511"/>
                  </a:ext>
                </a:extLst>
              </a:tr>
              <a:tr h="1151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A2</a:t>
                      </a:r>
                      <a:endParaRPr lang="ja-JP" sz="12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839417268"/>
                  </a:ext>
                </a:extLst>
              </a:tr>
              <a:tr h="1151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B</a:t>
                      </a:r>
                      <a:endParaRPr lang="ja-JP" sz="12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4161752785"/>
                  </a:ext>
                </a:extLst>
              </a:tr>
              <a:tr h="1151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C</a:t>
                      </a:r>
                      <a:endParaRPr lang="ja-JP" sz="12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-0.21%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117412156"/>
                  </a:ext>
                </a:extLst>
              </a:tr>
              <a:tr h="1151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E</a:t>
                      </a:r>
                      <a:endParaRPr lang="ja-JP" sz="12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4277705631"/>
                  </a:ext>
                </a:extLst>
              </a:tr>
              <a:tr h="1151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Overall </a:t>
                      </a:r>
                      <a:endParaRPr lang="ja-JP" sz="12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4047438870"/>
                  </a:ext>
                </a:extLst>
              </a:tr>
              <a:tr h="1151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D</a:t>
                      </a:r>
                      <a:endParaRPr lang="ja-JP" sz="12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71217907"/>
                  </a:ext>
                </a:extLst>
              </a:tr>
              <a:tr h="1151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F</a:t>
                      </a:r>
                      <a:endParaRPr lang="ja-JP" sz="12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773738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8647701"/>
      </p:ext>
    </p:extLst>
  </p:cSld>
  <p:clrMapOvr>
    <a:masterClrMapping/>
  </p:clrMapOvr>
</p:sld>
</file>

<file path=ppt/theme/theme1.xml><?xml version="1.0" encoding="utf-8"?>
<a:theme xmlns:a="http://schemas.openxmlformats.org/drawingml/2006/main" name="kddi_generic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">
      <a:majorFont>
        <a:latin typeface="Tahoma"/>
        <a:ea typeface="メイリオ"/>
        <a:cs typeface=""/>
      </a:majorFont>
      <a:minorFont>
        <a:latin typeface="Tahoma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kddi_generic</Template>
  <TotalTime>0</TotalTime>
  <Words>2408</Words>
  <Application>Microsoft Office PowerPoint</Application>
  <PresentationFormat>A4 210 x 297 mm</PresentationFormat>
  <Paragraphs>1009</Paragraphs>
  <Slides>11</Slides>
  <Notes>1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11</vt:i4>
      </vt:variant>
    </vt:vector>
  </HeadingPairs>
  <TitlesOfParts>
    <vt:vector size="19" baseType="lpstr">
      <vt:lpstr>游明朝</vt:lpstr>
      <vt:lpstr>Arial</vt:lpstr>
      <vt:lpstr>Calibri</vt:lpstr>
      <vt:lpstr>Tahoma</vt:lpstr>
      <vt:lpstr>Times New Roman</vt:lpstr>
      <vt:lpstr>Wingdings</vt:lpstr>
      <vt:lpstr>kddi_generic</vt:lpstr>
      <vt:lpstr>Document</vt:lpstr>
      <vt:lpstr>JVET-O0410 CE6-related: Signalling of Low Frequency Non-Separable Transform</vt:lpstr>
      <vt:lpstr>Overview</vt:lpstr>
      <vt:lpstr>Problem Statement</vt:lpstr>
      <vt:lpstr>Problem Statement (cont.)</vt:lpstr>
      <vt:lpstr>Proposal</vt:lpstr>
      <vt:lpstr>Proposal (cont.)</vt:lpstr>
      <vt:lpstr>Results</vt:lpstr>
      <vt:lpstr>Conclusion</vt:lpstr>
      <vt:lpstr>Appendix</vt:lpstr>
      <vt:lpstr>Appendix (cont.)</vt:lpstr>
      <vt:lpstr>Appendix (cont.)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2015-08-17T12:16:36Z</dcterms:created>
  <dcterms:modified xsi:type="dcterms:W3CDTF">2019-07-04T15:35:30Z</dcterms:modified>
</cp:coreProperties>
</file>