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7"/>
  </p:notesMasterIdLst>
  <p:sldIdLst>
    <p:sldId id="268" r:id="rId2"/>
    <p:sldId id="1686" r:id="rId3"/>
    <p:sldId id="1725" r:id="rId4"/>
    <p:sldId id="1772" r:id="rId5"/>
    <p:sldId id="1724" r:id="rId6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83" d="100"/>
          <a:sy n="83" d="100"/>
        </p:scale>
        <p:origin x="990" y="90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2019/7/4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2019/7/4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7/4/2019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JVET-N0408</a:t>
            </a:r>
            <a:br>
              <a:rPr lang="en-US" altLang="ja-JP" dirty="0"/>
            </a:br>
            <a:r>
              <a:rPr lang="en-US" altLang="ja-JP" dirty="0"/>
              <a:t>On rounding shift of MIP</a:t>
            </a:r>
            <a:endParaRPr lang="ja-JP" altLang="en-US" dirty="0"/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the proposal</a:t>
            </a:r>
          </a:p>
          <a:p>
            <a:r>
              <a:rPr lang="en-US" altLang="ja-JP" dirty="0"/>
              <a:t>Report experiment results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76C1A7-5297-4AF2-AC14-9B57AED31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Simplification </a:t>
            </a:r>
            <a:r>
              <a:rPr lang="en-US" altLang="ja-JP" dirty="0"/>
              <a:t>in matrix multiplication of </a:t>
            </a:r>
            <a:r>
              <a:rPr kumimoji="1" lang="en-US" altLang="ja-JP" dirty="0"/>
              <a:t>MIP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4D465DC-4F6B-4BC8-AB30-63547A093E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014BA79-9042-4D8E-9DC6-44A40D1D7C9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58F1F5-573C-4D37-82CD-4E1DB0DDA9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8A6281FF-0890-4313-807B-D44516CF7947}"/>
              </a:ext>
            </a:extLst>
          </p:cNvPr>
          <p:cNvSpPr txBox="1"/>
          <p:nvPr/>
        </p:nvSpPr>
        <p:spPr>
          <a:xfrm>
            <a:off x="2273945" y="5214008"/>
            <a:ext cx="69487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Fix rounding shift to 8.</a:t>
            </a:r>
          </a:p>
          <a:p>
            <a:r>
              <a:rPr lang="en-US" altLang="ja-JP" dirty="0"/>
              <a:t>Change weight and bias parameters to fix an adaptive shift.</a:t>
            </a:r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341FAB52-5FB1-481C-9D77-ED2B7563C4C4}"/>
              </a:ext>
            </a:extLst>
          </p:cNvPr>
          <p:cNvCxnSpPr/>
          <p:nvPr/>
        </p:nvCxnSpPr>
        <p:spPr>
          <a:xfrm flipV="1">
            <a:off x="3943697" y="4814863"/>
            <a:ext cx="0" cy="3150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図 7">
            <a:extLst>
              <a:ext uri="{FF2B5EF4-FFF2-40B4-BE49-F238E27FC236}">
                <a16:creationId xmlns:a16="http://schemas.microsoft.com/office/drawing/2014/main" id="{758508B5-8B21-4D78-AF8E-8A0F0986B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43" y="1358770"/>
            <a:ext cx="6056100" cy="337198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0663925-71B9-4EA5-A9A2-6EBC96861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8611" y="1403775"/>
            <a:ext cx="5985498" cy="204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7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4D81B8-59C5-4D9B-8EF5-FCFE03FE4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Experiment results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1E6470F-E0C8-45DE-BF12-495767B04A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C447C0C-0468-4AF4-8926-CFD66C01E92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4669DBC-D724-443E-81F5-6335E0F889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7C06FDE-5CED-4550-9F72-937D1CEAB91A}"/>
              </a:ext>
            </a:extLst>
          </p:cNvPr>
          <p:cNvSpPr txBox="1"/>
          <p:nvPr/>
        </p:nvSpPr>
        <p:spPr>
          <a:xfrm>
            <a:off x="5829756" y="4767949"/>
            <a:ext cx="6100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For BD-rate and runtime, the impacts are negligible.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66D79D9-9BD7-4809-83EC-B8FB4DB3AC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486825"/>
              </p:ext>
            </p:extLst>
          </p:nvPr>
        </p:nvGraphicFramePr>
        <p:xfrm>
          <a:off x="613327" y="1267960"/>
          <a:ext cx="4905546" cy="2268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9236">
                  <a:extLst>
                    <a:ext uri="{9D8B030D-6E8A-4147-A177-3AD203B41FA5}">
                      <a16:colId xmlns:a16="http://schemas.microsoft.com/office/drawing/2014/main" val="2854553977"/>
                    </a:ext>
                  </a:extLst>
                </a:gridCol>
                <a:gridCol w="749262">
                  <a:extLst>
                    <a:ext uri="{9D8B030D-6E8A-4147-A177-3AD203B41FA5}">
                      <a16:colId xmlns:a16="http://schemas.microsoft.com/office/drawing/2014/main" val="3738028633"/>
                    </a:ext>
                  </a:extLst>
                </a:gridCol>
                <a:gridCol w="749262">
                  <a:extLst>
                    <a:ext uri="{9D8B030D-6E8A-4147-A177-3AD203B41FA5}">
                      <a16:colId xmlns:a16="http://schemas.microsoft.com/office/drawing/2014/main" val="2055619472"/>
                    </a:ext>
                  </a:extLst>
                </a:gridCol>
                <a:gridCol w="749262">
                  <a:extLst>
                    <a:ext uri="{9D8B030D-6E8A-4147-A177-3AD203B41FA5}">
                      <a16:colId xmlns:a16="http://schemas.microsoft.com/office/drawing/2014/main" val="2058257890"/>
                    </a:ext>
                  </a:extLst>
                </a:gridCol>
                <a:gridCol w="749262">
                  <a:extLst>
                    <a:ext uri="{9D8B030D-6E8A-4147-A177-3AD203B41FA5}">
                      <a16:colId xmlns:a16="http://schemas.microsoft.com/office/drawing/2014/main" val="1195421423"/>
                    </a:ext>
                  </a:extLst>
                </a:gridCol>
                <a:gridCol w="749262">
                  <a:extLst>
                    <a:ext uri="{9D8B030D-6E8A-4147-A177-3AD203B41FA5}">
                      <a16:colId xmlns:a16="http://schemas.microsoft.com/office/drawing/2014/main" val="2574381672"/>
                    </a:ext>
                  </a:extLst>
                </a:gridCol>
              </a:tblGrid>
              <a:tr h="345260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 dirty="0">
                          <a:effectLst/>
                        </a:rPr>
                        <a:t>　</a:t>
                      </a:r>
                      <a:r>
                        <a:rPr lang="ja-JP" sz="1600" dirty="0">
                          <a:effectLst/>
                        </a:rPr>
                        <a:t>　</a:t>
                      </a:r>
                      <a:r>
                        <a:rPr lang="en-US" sz="1050" dirty="0">
                          <a:effectLst/>
                        </a:rPr>
                        <a:t>All Intra Main10 </a:t>
                      </a:r>
                      <a:r>
                        <a:rPr lang="ja-JP" sz="1600" dirty="0">
                          <a:effectLst/>
                        </a:rPr>
                        <a:t>　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116060320"/>
                  </a:ext>
                </a:extLst>
              </a:tr>
              <a:tr h="345260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Over VTM-5.0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95361956"/>
                  </a:ext>
                </a:extLst>
              </a:tr>
              <a:tr h="180851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332581468"/>
                  </a:ext>
                </a:extLst>
              </a:tr>
              <a:tr h="1746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A1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0.00%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28399966"/>
                  </a:ext>
                </a:extLst>
              </a:tr>
              <a:tr h="1746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A2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54987902"/>
                  </a:ext>
                </a:extLst>
              </a:tr>
              <a:tr h="1746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365417383"/>
                  </a:ext>
                </a:extLst>
              </a:tr>
              <a:tr h="1746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707551957"/>
                  </a:ext>
                </a:extLst>
              </a:tr>
              <a:tr h="1746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138973642"/>
                  </a:ext>
                </a:extLst>
              </a:tr>
              <a:tr h="1746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Overall 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874914159"/>
                  </a:ext>
                </a:extLst>
              </a:tr>
              <a:tr h="1746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-0.14%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8445923"/>
                  </a:ext>
                </a:extLst>
              </a:tr>
              <a:tr h="1746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2389964"/>
                  </a:ext>
                </a:extLst>
              </a:tr>
            </a:tbl>
          </a:graphicData>
        </a:graphic>
      </p:graphicFrame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AB4B2E71-4895-4CF8-B44C-E5EA15B946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802989"/>
              </p:ext>
            </p:extLst>
          </p:nvPr>
        </p:nvGraphicFramePr>
        <p:xfrm>
          <a:off x="6283957" y="1267960"/>
          <a:ext cx="4811947" cy="2268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7117">
                  <a:extLst>
                    <a:ext uri="{9D8B030D-6E8A-4147-A177-3AD203B41FA5}">
                      <a16:colId xmlns:a16="http://schemas.microsoft.com/office/drawing/2014/main" val="946532842"/>
                    </a:ext>
                  </a:extLst>
                </a:gridCol>
                <a:gridCol w="734966">
                  <a:extLst>
                    <a:ext uri="{9D8B030D-6E8A-4147-A177-3AD203B41FA5}">
                      <a16:colId xmlns:a16="http://schemas.microsoft.com/office/drawing/2014/main" val="251319023"/>
                    </a:ext>
                  </a:extLst>
                </a:gridCol>
                <a:gridCol w="734966">
                  <a:extLst>
                    <a:ext uri="{9D8B030D-6E8A-4147-A177-3AD203B41FA5}">
                      <a16:colId xmlns:a16="http://schemas.microsoft.com/office/drawing/2014/main" val="651380557"/>
                    </a:ext>
                  </a:extLst>
                </a:gridCol>
                <a:gridCol w="734966">
                  <a:extLst>
                    <a:ext uri="{9D8B030D-6E8A-4147-A177-3AD203B41FA5}">
                      <a16:colId xmlns:a16="http://schemas.microsoft.com/office/drawing/2014/main" val="1079292742"/>
                    </a:ext>
                  </a:extLst>
                </a:gridCol>
                <a:gridCol w="734966">
                  <a:extLst>
                    <a:ext uri="{9D8B030D-6E8A-4147-A177-3AD203B41FA5}">
                      <a16:colId xmlns:a16="http://schemas.microsoft.com/office/drawing/2014/main" val="2500761791"/>
                    </a:ext>
                  </a:extLst>
                </a:gridCol>
                <a:gridCol w="734966">
                  <a:extLst>
                    <a:ext uri="{9D8B030D-6E8A-4147-A177-3AD203B41FA5}">
                      <a16:colId xmlns:a16="http://schemas.microsoft.com/office/drawing/2014/main" val="975821665"/>
                    </a:ext>
                  </a:extLst>
                </a:gridCol>
              </a:tblGrid>
              <a:tr h="194410">
                <a:tc>
                  <a:txBody>
                    <a:bodyPr/>
                    <a:lstStyle/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 dirty="0">
                          <a:effectLst/>
                        </a:rPr>
                        <a:t>　</a:t>
                      </a:r>
                      <a:r>
                        <a:rPr lang="en-US" sz="1050" dirty="0">
                          <a:effectLst/>
                        </a:rPr>
                        <a:t>Random access Main10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665379025"/>
                  </a:ext>
                </a:extLst>
              </a:tr>
              <a:tr h="371146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Over VTM-5.0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513523617"/>
                  </a:ext>
                </a:extLst>
              </a:tr>
              <a:tr h="194410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53477864"/>
                  </a:ext>
                </a:extLst>
              </a:tr>
              <a:tr h="1877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A1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-0.23%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0.10%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0293198"/>
                  </a:ext>
                </a:extLst>
              </a:tr>
              <a:tr h="1877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A2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0.15%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097934796"/>
                  </a:ext>
                </a:extLst>
              </a:tr>
              <a:tr h="1877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-0.11%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45166410"/>
                  </a:ext>
                </a:extLst>
              </a:tr>
              <a:tr h="1877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217948026"/>
                  </a:ext>
                </a:extLst>
              </a:tr>
              <a:tr h="1944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15992357"/>
                  </a:ext>
                </a:extLst>
              </a:tr>
              <a:tr h="1877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325156999"/>
                  </a:ext>
                </a:extLst>
              </a:tr>
              <a:tr h="1877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0.11%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661227370"/>
                  </a:ext>
                </a:extLst>
              </a:tr>
              <a:tr h="1877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0.12%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19322031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2F4BAD70-D468-42F7-AFED-5446E5A2A9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707909"/>
              </p:ext>
            </p:extLst>
          </p:nvPr>
        </p:nvGraphicFramePr>
        <p:xfrm>
          <a:off x="629255" y="3819139"/>
          <a:ext cx="4889616" cy="2268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5471">
                  <a:extLst>
                    <a:ext uri="{9D8B030D-6E8A-4147-A177-3AD203B41FA5}">
                      <a16:colId xmlns:a16="http://schemas.microsoft.com/office/drawing/2014/main" val="361265009"/>
                    </a:ext>
                  </a:extLst>
                </a:gridCol>
                <a:gridCol w="746829">
                  <a:extLst>
                    <a:ext uri="{9D8B030D-6E8A-4147-A177-3AD203B41FA5}">
                      <a16:colId xmlns:a16="http://schemas.microsoft.com/office/drawing/2014/main" val="3273982403"/>
                    </a:ext>
                  </a:extLst>
                </a:gridCol>
                <a:gridCol w="746829">
                  <a:extLst>
                    <a:ext uri="{9D8B030D-6E8A-4147-A177-3AD203B41FA5}">
                      <a16:colId xmlns:a16="http://schemas.microsoft.com/office/drawing/2014/main" val="799862888"/>
                    </a:ext>
                  </a:extLst>
                </a:gridCol>
                <a:gridCol w="746829">
                  <a:extLst>
                    <a:ext uri="{9D8B030D-6E8A-4147-A177-3AD203B41FA5}">
                      <a16:colId xmlns:a16="http://schemas.microsoft.com/office/drawing/2014/main" val="2054779053"/>
                    </a:ext>
                  </a:extLst>
                </a:gridCol>
                <a:gridCol w="746829">
                  <a:extLst>
                    <a:ext uri="{9D8B030D-6E8A-4147-A177-3AD203B41FA5}">
                      <a16:colId xmlns:a16="http://schemas.microsoft.com/office/drawing/2014/main" val="2400173766"/>
                    </a:ext>
                  </a:extLst>
                </a:gridCol>
                <a:gridCol w="746829">
                  <a:extLst>
                    <a:ext uri="{9D8B030D-6E8A-4147-A177-3AD203B41FA5}">
                      <a16:colId xmlns:a16="http://schemas.microsoft.com/office/drawing/2014/main" val="1981147058"/>
                    </a:ext>
                  </a:extLst>
                </a:gridCol>
              </a:tblGrid>
              <a:tr h="211952">
                <a:tc>
                  <a:txBody>
                    <a:bodyPr/>
                    <a:lstStyle/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 dirty="0">
                          <a:effectLst/>
                        </a:rPr>
                        <a:t>　</a:t>
                      </a:r>
                      <a:r>
                        <a:rPr lang="en-US" sz="1050" dirty="0">
                          <a:effectLst/>
                        </a:rPr>
                        <a:t>Low delay B Main10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971831372"/>
                  </a:ext>
                </a:extLst>
              </a:tr>
              <a:tr h="404636">
                <a:tc>
                  <a:txBody>
                    <a:bodyPr/>
                    <a:lstStyle/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Over VTM-5.0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966767608"/>
                  </a:ext>
                </a:extLst>
              </a:tr>
              <a:tr h="211952"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Y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U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933286154"/>
                  </a:ext>
                </a:extLst>
              </a:tr>
              <a:tr h="2047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A1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233625827"/>
                  </a:ext>
                </a:extLst>
              </a:tr>
              <a:tr h="211952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A2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ja-JP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 dirty="0">
                          <a:effectLst/>
                        </a:rPr>
                        <a:t>　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050">
                          <a:effectLst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68457370"/>
                  </a:ext>
                </a:extLst>
              </a:tr>
              <a:tr h="2047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0.35%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-0.21%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425372732"/>
                  </a:ext>
                </a:extLst>
              </a:tr>
              <a:tr h="2047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0.20%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-0.17%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98%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108111657"/>
                  </a:ext>
                </a:extLst>
              </a:tr>
              <a:tr h="2047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0.10%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0.16%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0.41%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88486228"/>
                  </a:ext>
                </a:extLst>
              </a:tr>
              <a:tr h="2047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Overall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0.25%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59600062"/>
                  </a:ext>
                </a:extLst>
              </a:tr>
              <a:tr h="204726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Class 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0.84%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>
                          <a:effectLst/>
                        </a:rPr>
                        <a:t>99%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050" dirty="0">
                          <a:effectLst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227375333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2700C13-8C67-4AFB-A7DD-024B41BD817D}"/>
              </a:ext>
            </a:extLst>
          </p:cNvPr>
          <p:cNvSpPr txBox="1"/>
          <p:nvPr/>
        </p:nvSpPr>
        <p:spPr>
          <a:xfrm>
            <a:off x="6621895" y="5617872"/>
            <a:ext cx="41360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Thank HHI for this cross-check!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2452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the proposal</a:t>
            </a:r>
          </a:p>
          <a:p>
            <a:pPr lvl="1"/>
            <a:r>
              <a:rPr lang="en-US" altLang="ja-JP" dirty="0"/>
              <a:t>Fix a rounding shift.</a:t>
            </a:r>
          </a:p>
          <a:p>
            <a:pPr lvl="1"/>
            <a:r>
              <a:rPr lang="en-US" altLang="ja-JP" dirty="0"/>
              <a:t>Simplify specification text</a:t>
            </a:r>
          </a:p>
          <a:p>
            <a:pPr lvl="2"/>
            <a:r>
              <a:rPr lang="en-US" altLang="ja-JP" dirty="0"/>
              <a:t>Can remove a table and 2 lines in text.</a:t>
            </a:r>
          </a:p>
          <a:p>
            <a:r>
              <a:rPr kumimoji="1" lang="en-US" altLang="ja-JP" dirty="0"/>
              <a:t>Reported</a:t>
            </a:r>
            <a:r>
              <a:rPr lang="en-US" altLang="ja-JP" dirty="0"/>
              <a:t> experiment results</a:t>
            </a:r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This simplification is studied in CE.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2019/7/4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399</Words>
  <Application>Microsoft Office PowerPoint</Application>
  <PresentationFormat>ユーザー設定</PresentationFormat>
  <Paragraphs>202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6" baseType="lpstr">
      <vt:lpstr>HGP創英角ｺﾞｼｯｸUB</vt:lpstr>
      <vt:lpstr>Meiryo UI</vt:lpstr>
      <vt:lpstr>ＭＳ Ｐゴシック</vt:lpstr>
      <vt:lpstr>ＭＳ Ｐ明朝</vt:lpstr>
      <vt:lpstr>メイリオ</vt:lpstr>
      <vt:lpstr>游明朝</vt:lpstr>
      <vt:lpstr>Arial</vt:lpstr>
      <vt:lpstr>Calibri</vt:lpstr>
      <vt:lpstr>Times New Roman</vt:lpstr>
      <vt:lpstr>Wingdings</vt:lpstr>
      <vt:lpstr>VTD_template</vt:lpstr>
      <vt:lpstr>  JVET-N0408 On rounding shift of MIP</vt:lpstr>
      <vt:lpstr>Summary</vt:lpstr>
      <vt:lpstr>Simplification in matrix multiplication of MIP</vt:lpstr>
      <vt:lpstr>Experiment results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2019-07-04T08:38:32Z</dcterms:modified>
</cp:coreProperties>
</file>