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6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  <p:sldMasterId id="2147483674" r:id="rId2"/>
    <p:sldMasterId id="2147483686" r:id="rId3"/>
    <p:sldMasterId id="2147483698" r:id="rId4"/>
    <p:sldMasterId id="2147483712" r:id="rId5"/>
    <p:sldMasterId id="2147483724" r:id="rId6"/>
    <p:sldMasterId id="2147483737" r:id="rId7"/>
  </p:sldMasterIdLst>
  <p:notesMasterIdLst>
    <p:notesMasterId r:id="rId16"/>
  </p:notesMasterIdLst>
  <p:sldIdLst>
    <p:sldId id="370" r:id="rId8"/>
    <p:sldId id="373" r:id="rId9"/>
    <p:sldId id="419" r:id="rId10"/>
    <p:sldId id="413" r:id="rId11"/>
    <p:sldId id="421" r:id="rId12"/>
    <p:sldId id="422" r:id="rId13"/>
    <p:sldId id="417" r:id="rId14"/>
    <p:sldId id="366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7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8D8D8"/>
    <a:srgbClr val="A40000"/>
    <a:srgbClr val="FF8F8F"/>
    <a:srgbClr val="C00000"/>
    <a:srgbClr val="C4261D"/>
    <a:srgbClr val="66FF66"/>
    <a:srgbClr val="CCFF66"/>
    <a:srgbClr val="0099CC"/>
    <a:srgbClr val="FFFF99"/>
    <a:srgbClr val="66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中度样式 3 - 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79181" autoAdjust="0"/>
  </p:normalViewPr>
  <p:slideViewPr>
    <p:cSldViewPr>
      <p:cViewPr varScale="1">
        <p:scale>
          <a:sx n="69" d="100"/>
          <a:sy n="69" d="100"/>
        </p:scale>
        <p:origin x="2078" y="67"/>
      </p:cViewPr>
      <p:guideLst>
        <p:guide orient="horz" pos="197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10" Type="http://schemas.openxmlformats.org/officeDocument/2006/relationships/slide" Target="slides/slide3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8E14BB-D708-4BDA-BFB2-95048022EDBC}" type="datetimeFigureOut">
              <a:rPr lang="zh-CN" altLang="en-US" smtClean="0"/>
              <a:t>2019/7/2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11369B-E235-4F78-9BDC-681D7E499C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1541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baseline="0" dirty="0" smtClean="0"/>
              <a:t>Hi, </a:t>
            </a:r>
            <a:r>
              <a:rPr lang="en-US" altLang="zh-CN" dirty="0" smtClean="0"/>
              <a:t>everyone.</a:t>
            </a:r>
            <a:r>
              <a:rPr lang="en-US" altLang="zh-CN" baseline="0" dirty="0" smtClean="0"/>
              <a:t> I </a:t>
            </a:r>
            <a:r>
              <a:rPr lang="en-US" altLang="zh-CN" baseline="0" dirty="0" err="1" smtClean="0"/>
              <a:t>amd</a:t>
            </a:r>
            <a:r>
              <a:rPr lang="en-US" altLang="zh-CN" baseline="0" dirty="0" smtClean="0"/>
              <a:t> Xu </a:t>
            </a:r>
            <a:r>
              <a:rPr lang="en-US" altLang="zh-CN" baseline="0" dirty="0" err="1" smtClean="0"/>
              <a:t>Liying</a:t>
            </a:r>
            <a:r>
              <a:rPr lang="en-US" altLang="zh-CN" baseline="0" dirty="0" smtClean="0"/>
              <a:t> from </a:t>
            </a:r>
            <a:r>
              <a:rPr lang="en-US" altLang="zh-CN" baseline="0" dirty="0" err="1" smtClean="0"/>
              <a:t>hikvision</a:t>
            </a:r>
            <a:r>
              <a:rPr lang="en-US" altLang="zh-CN" baseline="0" dirty="0" smtClean="0"/>
              <a:t>. Here, I’d like to introduce you a method to construct merge candidate list under P configuration for merge mode under the configuration of P slice.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780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The PPT</a:t>
            </a:r>
            <a:r>
              <a:rPr lang="en-US" altLang="zh-CN" baseline="0" dirty="0" smtClean="0"/>
              <a:t> would be shown from four aspects. Firstly, introduction. Then, proposed method. Thirdly, experimental results. At last, conclusion.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6754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hangingPunct="0"/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7749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hangingPunct="0"/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1507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1378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1378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1369B-E235-4F78-9BDC-681D7E499C4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1378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8600" y="188913"/>
            <a:ext cx="2108200" cy="59372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50825" y="188913"/>
            <a:ext cx="6175375" cy="59372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3460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250825" y="981075"/>
            <a:ext cx="4141788" cy="51450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45013" y="981075"/>
            <a:ext cx="4141787" cy="51450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3460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250825" y="981075"/>
            <a:ext cx="8435975" cy="5145088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zh-CN" altLang="en-US" noProof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2813059"/>
            <a:ext cx="9144000" cy="732367"/>
          </a:xfrm>
          <a:prstGeom prst="rect">
            <a:avLst/>
          </a:prstGeom>
        </p:spPr>
        <p:txBody>
          <a:bodyPr/>
          <a:lstStyle>
            <a:lvl1pPr algn="ctr">
              <a:defRPr sz="3500" b="0">
                <a:solidFill>
                  <a:srgbClr val="C11119"/>
                </a:solidFill>
              </a:defRPr>
            </a:lvl1pPr>
          </a:lstStyle>
          <a:p>
            <a:r>
              <a:rPr lang="it-IT" dirty="0" smtClean="0"/>
              <a:t>Fare clic per modificare stile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963261447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</a:t>
            </a:r>
            <a:fld id="{7F70F61B-A541-4C4A-B19D-6ABEF832F86E}" type="slidenum">
              <a:rPr lang="zh-CN" altLang="en-US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</a:t>
            </a:r>
            <a:fld id="{55843F25-7868-4B19-9911-2F5EDFB59A2E}" type="slidenum">
              <a:rPr lang="zh-CN" altLang="en-US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</a:t>
            </a:r>
            <a:fld id="{E87B75F6-D526-4C02-A57D-28A17E6F50BD}" type="slidenum">
              <a:rPr lang="zh-CN" altLang="en-US" smtClean="0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F20C84-E28C-4755-808D-01748AA577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AE8583-57A0-4F71-A6EC-67856E93D3A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482775-4A20-49F3-9538-EC8931DFC98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09134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09134"/>
            <a:ext cx="2895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81750"/>
            <a:ext cx="2133600" cy="47625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(#)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dirty="0" smtClean="0"/>
              <a:t>Page (#)</a:t>
            </a:r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318AB-44CA-45B6-B36B-C48F9BBB7D1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DA2C5-4C68-4266-A37D-78252E0ED7A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F68837-852F-43B8-A591-24FE90FFB22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0825" y="981075"/>
            <a:ext cx="4141788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45013" y="981075"/>
            <a:ext cx="4141787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0825" y="981075"/>
            <a:ext cx="4141788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45013" y="981075"/>
            <a:ext cx="4141787" cy="5145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8600" y="188913"/>
            <a:ext cx="2108200" cy="59372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50825" y="188913"/>
            <a:ext cx="6175375" cy="59372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3460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250825" y="981075"/>
            <a:ext cx="4141788" cy="51450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45013" y="981075"/>
            <a:ext cx="4141787" cy="51450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3460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250825" y="981075"/>
            <a:ext cx="8435975" cy="5145088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zh-CN" altLang="en-US" noProof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2813059"/>
            <a:ext cx="9144000" cy="732367"/>
          </a:xfrm>
          <a:prstGeom prst="rect">
            <a:avLst/>
          </a:prstGeom>
        </p:spPr>
        <p:txBody>
          <a:bodyPr/>
          <a:lstStyle>
            <a:lvl1pPr algn="ctr">
              <a:defRPr sz="3500" b="0">
                <a:solidFill>
                  <a:srgbClr val="C11119"/>
                </a:solidFill>
              </a:defRPr>
            </a:lvl1pPr>
          </a:lstStyle>
          <a:p>
            <a:r>
              <a:rPr lang="it-IT" dirty="0" smtClean="0"/>
              <a:t>Fare clic per modificare stile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096944912"/>
      </p:ext>
    </p:extLst>
  </p:cSld>
  <p:clrMapOvr>
    <a:masterClrMapping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70F61B-A541-4C4A-B19D-6ABEF832F86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843F25-7868-4B19-9911-2F5EDFB59A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7B75F6-D526-4C02-A57D-28A17E6F50B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F20C84-E28C-4755-808D-01748AA577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AE8583-57A0-4F71-A6EC-67856E93D3A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482775-4A20-49F3-9538-EC8931DFC98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70A93-828B-425F-8C10-C9E43ADE6EB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7F9768-CF8E-4F4E-B2CC-926AB4D38CD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2318AB-44CA-45B6-B36B-C48F9BBB7D1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DA2C5-4C68-4266-A37D-78252E0ED7A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F68837-852F-43B8-A591-24FE90FFB22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38577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46163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89145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34380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6694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58044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7022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430949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07630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886238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87326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CORPOR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801841" y="5065146"/>
            <a:ext cx="5774266" cy="573943"/>
          </a:xfrm>
          <a:prstGeom prst="rect">
            <a:avLst/>
          </a:prstGeom>
        </p:spPr>
        <p:txBody>
          <a:bodyPr/>
          <a:lstStyle>
            <a:lvl1pPr algn="l">
              <a:defRPr sz="2800" b="0" i="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/>
              </a:defRPr>
            </a:lvl1pPr>
          </a:lstStyle>
          <a:p>
            <a:r>
              <a:rPr lang="it-IT" dirty="0" smtClean="0"/>
              <a:t>Fare clic per modificare stile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1556933"/>
      </p:ext>
    </p:extLst>
  </p:cSld>
  <p:clrMapOvr>
    <a:masterClrMapping/>
  </p:clrMapOvr>
  <p:transition spd="slow">
    <p:wip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VER CORPORA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9820656"/>
      </p:ext>
    </p:extLst>
  </p:cSld>
  <p:clrMapOvr>
    <a:masterClrMapping/>
  </p:clrMapOvr>
  <p:transition spd="slow">
    <p:wipe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2813059"/>
            <a:ext cx="9144000" cy="732367"/>
          </a:xfrm>
          <a:prstGeom prst="rect">
            <a:avLst/>
          </a:prstGeom>
        </p:spPr>
        <p:txBody>
          <a:bodyPr/>
          <a:lstStyle>
            <a:lvl1pPr algn="ctr">
              <a:defRPr sz="3500" b="0">
                <a:solidFill>
                  <a:srgbClr val="C11119"/>
                </a:solidFill>
              </a:defRPr>
            </a:lvl1pPr>
          </a:lstStyle>
          <a:p>
            <a:r>
              <a:rPr lang="it-IT" dirty="0" smtClean="0"/>
              <a:t>Fare clic per modificare stile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480811550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256588" y="6525344"/>
            <a:ext cx="801687" cy="144462"/>
          </a:xfrm>
          <a:ln/>
        </p:spPr>
        <p:txBody>
          <a:bodyPr/>
          <a:lstStyle>
            <a:lvl1pPr>
              <a:defRPr baseline="0">
                <a:latin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Page </a:t>
            </a:r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5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13" Type="http://schemas.openxmlformats.org/officeDocument/2006/relationships/slideLayout" Target="../slideLayouts/slideLayout85.xml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84.xml"/><Relationship Id="rId2" Type="http://schemas.openxmlformats.org/officeDocument/2006/relationships/slideLayout" Target="../slideLayouts/slideLayout74.xml"/><Relationship Id="rId16" Type="http://schemas.openxmlformats.org/officeDocument/2006/relationships/image" Target="../media/image4.jpg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5" Type="http://schemas.openxmlformats.org/officeDocument/2006/relationships/theme" Target="../theme/theme7.xml"/><Relationship Id="rId10" Type="http://schemas.openxmlformats.org/officeDocument/2006/relationships/slideLayout" Target="../slideLayouts/slideLayout82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Relationship Id="rId14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188913"/>
            <a:ext cx="525780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981075"/>
            <a:ext cx="8435975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6588" y="6570663"/>
            <a:ext cx="801687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>
                <a:latin typeface="Arial" charset="0"/>
                <a:ea typeface="宋体" pitchFamily="2" charset="-122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29" name="Picture 15" descr="PPT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736" r:id="rId14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91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7503EAFF-FFEC-43E2-96D6-6C7F65CE06E7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pic>
        <p:nvPicPr>
          <p:cNvPr id="2055" name="Picture 11" descr="PPT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 descr="PPT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50825" y="188913"/>
            <a:ext cx="525780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981075"/>
            <a:ext cx="8435975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56588" y="6570663"/>
            <a:ext cx="801687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>
                <a:latin typeface="Arial" charset="0"/>
                <a:ea typeface="宋体" pitchFamily="2" charset="-122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29" name="Picture 15" descr="PPT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  <p:sldLayoutId id="2147483752" r:id="rId14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91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7503EAFF-FFEC-43E2-96D6-6C7F65CE06E7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pic>
        <p:nvPicPr>
          <p:cNvPr id="2055" name="Picture 11" descr="PPT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 descr="PPT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66EB7C-6B2A-4AEE-B520-132DD6FBEDC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5E73B0-16CA-41DE-9353-060B513A96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6408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  <p:sldLayoutId id="2147483750" r:id="rId13"/>
    <p:sldLayoutId id="2147483751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/>
          <p:cNvSpPr txBox="1"/>
          <p:nvPr/>
        </p:nvSpPr>
        <p:spPr>
          <a:xfrm>
            <a:off x="1213930" y="332062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908962" y="2613152"/>
            <a:ext cx="8235038" cy="139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3200" kern="0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JVET-O0374</a:t>
            </a:r>
          </a:p>
          <a:p>
            <a:pPr>
              <a:lnSpc>
                <a:spcPct val="120000"/>
              </a:lnSpc>
            </a:pPr>
            <a:r>
              <a:rPr lang="en-US" altLang="zh-CN" sz="3200" kern="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lang="en-US" altLang="zh-CN" sz="3200" kern="0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SPS </a:t>
            </a:r>
            <a:r>
              <a:rPr lang="en-US" altLang="zh-CN" sz="3200" kern="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Level </a:t>
            </a:r>
            <a:r>
              <a:rPr lang="en-US" altLang="zh-CN" sz="3200" kern="0" dirty="0" smtClean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Flags </a:t>
            </a:r>
            <a:r>
              <a:rPr lang="en-US" altLang="zh-CN" sz="3200" kern="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For BDPCM and JCCR</a:t>
            </a:r>
            <a:endParaRPr lang="en-US" altLang="zh-CN" sz="3200" kern="0" dirty="0" smtClean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2"/>
          <p:cNvSpPr txBox="1">
            <a:spLocks noChangeArrowheads="1"/>
          </p:cNvSpPr>
          <p:nvPr/>
        </p:nvSpPr>
        <p:spPr bwMode="auto">
          <a:xfrm>
            <a:off x="1808993" y="4182256"/>
            <a:ext cx="572945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fi-FI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Hikvision</a:t>
            </a:r>
          </a:p>
          <a:p>
            <a:pPr algn="ctr"/>
            <a:r>
              <a:rPr lang="fi-FI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Liying Xu, Xiaoqiang Cao, Fangdong Chen</a:t>
            </a:r>
            <a:endParaRPr lang="fi-FI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55683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611795"/>
          </a:xfrm>
        </p:spPr>
        <p:txBody>
          <a:bodyPr/>
          <a:lstStyle/>
          <a:p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Outline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Introduction</a:t>
            </a: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Proposed </a:t>
            </a:r>
            <a:r>
              <a:rPr lang="en-US" altLang="zh-CN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Method</a:t>
            </a:r>
            <a:endParaRPr lang="en-US" altLang="zh-CN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Experimental Results</a:t>
            </a: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Conclusion</a:t>
            </a:r>
          </a:p>
          <a:p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83518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611795"/>
          </a:xfrm>
        </p:spPr>
        <p:txBody>
          <a:bodyPr/>
          <a:lstStyle/>
          <a:p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Background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CA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the Nth JVET meeting, 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Block-based quantized residual domain DPCM (BDPCM)</a:t>
            </a:r>
            <a:r>
              <a:rPr lang="en-CA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is adopted to VTM5.0.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While 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opening the BDPCM is controlled by configuration file. A SPS level flag is needed. </a:t>
            </a:r>
            <a:endParaRPr lang="en-CA" altLang="zh-CN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CA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Besides, joint coding of chrominance residuals (JCCR) is also adopted and integrated into VTM5.0. A SPS level flag is also needed.</a:t>
            </a:r>
            <a:endParaRPr lang="en-CA" altLang="zh-CN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Page </a:t>
            </a:r>
            <a:fld id="{0C913308-F349-4B6D-A68A-DD1791B4A57B}" type="slidenum">
              <a:rPr lang="zh-CN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3</a:t>
            </a:fld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3681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5257800" cy="611795"/>
          </a:xfrm>
        </p:spPr>
        <p:txBody>
          <a:bodyPr/>
          <a:lstStyle/>
          <a:p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Proposed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CA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Method1</a:t>
            </a: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en-US" altLang="zh-CN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200000"/>
              </a:lnSpc>
              <a:buClr>
                <a:srgbClr val="C00000"/>
              </a:buClr>
              <a:buNone/>
            </a:pPr>
            <a:endParaRPr lang="en-US" altLang="zh-CN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Method2</a:t>
            </a: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Page </a:t>
            </a:r>
            <a:fld id="{0C913308-F349-4B6D-A68A-DD1791B4A57B}" type="slidenum">
              <a:rPr lang="zh-CN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4</a:t>
            </a:fld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2554994"/>
              </p:ext>
            </p:extLst>
          </p:nvPr>
        </p:nvGraphicFramePr>
        <p:xfrm>
          <a:off x="899592" y="1736812"/>
          <a:ext cx="5760720" cy="762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029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			if(</a:t>
                      </a:r>
                      <a:r>
                        <a:rPr lang="en-CA" sz="1000" b="1" dirty="0" err="1">
                          <a:solidFill>
                            <a:srgbClr val="FF0000"/>
                          </a:solidFill>
                          <a:effectLst/>
                        </a:rPr>
                        <a:t>sps_bdpcm_enable_flag</a:t>
                      </a:r>
                      <a:r>
                        <a:rPr lang="en-CA" sz="1000" b="1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en-CA" sz="1000" dirty="0">
                          <a:effectLst/>
                        </a:rPr>
                        <a:t> &amp;&amp; </a:t>
                      </a:r>
                      <a:r>
                        <a:rPr lang="en-CA" sz="1000" dirty="0" err="1">
                          <a:effectLst/>
                        </a:rPr>
                        <a:t>cbWidth</a:t>
                      </a:r>
                      <a:r>
                        <a:rPr lang="en-CA" sz="1000" dirty="0">
                          <a:effectLst/>
                        </a:rPr>
                        <a:t> &lt;= 32  &amp;&amp;  </a:t>
                      </a:r>
                      <a:r>
                        <a:rPr lang="en-CA" sz="1000" dirty="0" err="1">
                          <a:effectLst/>
                        </a:rPr>
                        <a:t>cbHeight</a:t>
                      </a:r>
                      <a:r>
                        <a:rPr lang="en-CA" sz="1000" dirty="0">
                          <a:effectLst/>
                        </a:rPr>
                        <a:t> &lt;= 32 ) </a:t>
                      </a:r>
                      <a:endParaRPr lang="zh-CN" sz="1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</a:rPr>
                        <a:t> </a:t>
                      </a:r>
                      <a:endParaRPr lang="zh-CN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				</a:t>
                      </a:r>
                      <a:r>
                        <a:rPr lang="de-DE" sz="1000" dirty="0">
                          <a:effectLst/>
                        </a:rPr>
                        <a:t>intra_bdpcm_flag[ x0 ][ y0 ]</a:t>
                      </a:r>
                      <a:endParaRPr lang="zh-CN" sz="1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</a:rPr>
                        <a:t>ae(v)</a:t>
                      </a:r>
                      <a:endParaRPr lang="zh-CN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			if( </a:t>
                      </a:r>
                      <a:r>
                        <a:rPr lang="en-CA" sz="1000" dirty="0" err="1">
                          <a:effectLst/>
                        </a:rPr>
                        <a:t>intra_bdpcm_flag</a:t>
                      </a:r>
                      <a:r>
                        <a:rPr lang="de-DE" sz="1000" dirty="0">
                          <a:effectLst/>
                        </a:rPr>
                        <a:t>[ x0 ][ y0 ] )</a:t>
                      </a:r>
                      <a:endParaRPr lang="zh-CN" sz="1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</a:rPr>
                        <a:t> </a:t>
                      </a:r>
                      <a:endParaRPr lang="zh-CN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			</a:t>
                      </a:r>
                      <a:r>
                        <a:rPr lang="de-DE" sz="1000">
                          <a:effectLst/>
                        </a:rPr>
                        <a:t>intra_bdpcm_dir_flag [ x0 ][ y0 ]</a:t>
                      </a:r>
                      <a:endParaRPr lang="zh-CN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</a:rPr>
                        <a:t>ae(v)</a:t>
                      </a:r>
                      <a:endParaRPr lang="zh-CN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573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		else {</a:t>
                      </a:r>
                      <a:endParaRPr lang="zh-CN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</a:rPr>
                        <a:t> </a:t>
                      </a:r>
                      <a:endParaRPr lang="zh-CN" sz="1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2487014"/>
              </p:ext>
            </p:extLst>
          </p:nvPr>
        </p:nvGraphicFramePr>
        <p:xfrm>
          <a:off x="1367644" y="3753036"/>
          <a:ext cx="5763895" cy="762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029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46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</a:t>
                      </a:r>
                      <a:r>
                        <a:rPr lang="en-CA" sz="1000" dirty="0" err="1">
                          <a:effectLst/>
                        </a:rPr>
                        <a:t>pps_cb_qp_offset</a:t>
                      </a:r>
                      <a:endParaRPr lang="zh-CN" sz="11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000">
                          <a:effectLst/>
                        </a:rPr>
                        <a:t>se(v)</a:t>
                      </a:r>
                      <a:endParaRPr lang="zh-CN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</a:t>
                      </a:r>
                      <a:r>
                        <a:rPr lang="en-CA" sz="1000" dirty="0" err="1">
                          <a:effectLst/>
                        </a:rPr>
                        <a:t>pps_cr_qp_offset</a:t>
                      </a:r>
                      <a:endParaRPr lang="zh-CN" sz="11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000">
                          <a:effectLst/>
                        </a:rPr>
                        <a:t>se(v)</a:t>
                      </a:r>
                      <a:endParaRPr lang="zh-CN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  if (</a:t>
                      </a:r>
                      <a:r>
                        <a:rPr lang="en-CA" sz="1000" b="1" dirty="0" err="1">
                          <a:solidFill>
                            <a:srgbClr val="FF0000"/>
                          </a:solidFill>
                          <a:effectLst/>
                        </a:rPr>
                        <a:t>sps_joint_cbcr_enabled_flag</a:t>
                      </a:r>
                      <a:r>
                        <a:rPr lang="en-CA" sz="1000" dirty="0">
                          <a:effectLst/>
                        </a:rPr>
                        <a:t>)</a:t>
                      </a:r>
                      <a:endParaRPr lang="zh-CN" sz="11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0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396875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</a:t>
                      </a:r>
                      <a:r>
                        <a:rPr lang="en-CA" sz="1000" dirty="0" smtClean="0">
                          <a:effectLst/>
                        </a:rPr>
                        <a:t>   </a:t>
                      </a:r>
                      <a:r>
                        <a:rPr lang="en-CA" sz="1000" dirty="0" err="1" smtClean="0">
                          <a:effectLst/>
                        </a:rPr>
                        <a:t>pps_joint_cbcr_qp_offset</a:t>
                      </a:r>
                      <a:endParaRPr lang="zh-CN" sz="1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000">
                          <a:effectLst/>
                        </a:rPr>
                        <a:t>se(v)</a:t>
                      </a:r>
                      <a:endParaRPr lang="zh-CN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pps_slice_chroma_qp_offsets_present_flag</a:t>
                      </a:r>
                      <a:endParaRPr lang="zh-CN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CA" sz="1000" dirty="0">
                          <a:effectLst/>
                        </a:rPr>
                        <a:t>u(1)</a:t>
                      </a:r>
                      <a:endParaRPr lang="zh-CN" sz="11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3067380"/>
              </p:ext>
            </p:extLst>
          </p:nvPr>
        </p:nvGraphicFramePr>
        <p:xfrm>
          <a:off x="1295636" y="5157192"/>
          <a:ext cx="5303520" cy="914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3035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if( tu_cbf_cr[ x0 ][ y0 ] ) {</a:t>
                      </a:r>
                      <a:endParaRPr lang="zh-CN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	if( </a:t>
                      </a:r>
                      <a:r>
                        <a:rPr lang="en-CA" sz="1000" dirty="0" err="1">
                          <a:effectLst/>
                        </a:rPr>
                        <a:t>tu_cbf_cb</a:t>
                      </a:r>
                      <a:r>
                        <a:rPr lang="en-CA" sz="1000" dirty="0">
                          <a:effectLst/>
                        </a:rPr>
                        <a:t>[ x0 ][ y0 ] &amp;&amp; </a:t>
                      </a:r>
                      <a:r>
                        <a:rPr lang="en-CA" sz="1000" b="1" dirty="0" err="1">
                          <a:solidFill>
                            <a:srgbClr val="FF0000"/>
                          </a:solidFill>
                          <a:effectLst/>
                        </a:rPr>
                        <a:t>sps_joint_cbcr_enabled_flag</a:t>
                      </a:r>
                      <a:r>
                        <a:rPr lang="en-CA" sz="1000" dirty="0">
                          <a:effectLst/>
                        </a:rPr>
                        <a:t> )</a:t>
                      </a:r>
                      <a:endParaRPr lang="zh-CN" sz="1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	tu_joint_cbcr_residual[ x0 ][ y0 ]</a:t>
                      </a:r>
                      <a:endParaRPr lang="zh-CN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if( !tu_joint_cbcr_residual[ x0 ][ y0 ] )</a:t>
                      </a:r>
                      <a:endParaRPr lang="zh-CN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</a:rPr>
                        <a:t>			residual_coding( xC, yC, Log2( wC ), Log2( hC ), 2 )</a:t>
                      </a:r>
                      <a:endParaRPr lang="zh-CN" sz="100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</a:rPr>
                        <a:t>	}</a:t>
                      </a:r>
                      <a:endParaRPr lang="zh-CN" sz="100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62347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250824" y="188913"/>
            <a:ext cx="6373403" cy="611795"/>
          </a:xfrm>
        </p:spPr>
        <p:txBody>
          <a:bodyPr/>
          <a:lstStyle/>
          <a:p>
            <a:r>
              <a:rPr lang="en-US" altLang="zh-CN" sz="3200" cap="none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Experimental Results</a:t>
            </a:r>
            <a:endParaRPr lang="zh-CN" altLang="en-US" sz="3200" cap="none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5496" y="1016732"/>
            <a:ext cx="45493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Results for </a:t>
            </a:r>
            <a:r>
              <a:rPr lang="en-US" altLang="zh-CN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Proposed Method1 VS </a:t>
            </a: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VTM </a:t>
            </a:r>
            <a:r>
              <a:rPr lang="en-US" altLang="zh-CN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5.0</a:t>
            </a:r>
            <a:endParaRPr lang="en-US" altLang="zh-CN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50403" y="6165304"/>
            <a:ext cx="3243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>
                <a:srgbClr val="C00000"/>
              </a:buClr>
            </a:pP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Thank </a:t>
            </a: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Kwai</a:t>
            </a: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for  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crosscheck.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3302125"/>
              </p:ext>
            </p:extLst>
          </p:nvPr>
        </p:nvGraphicFramePr>
        <p:xfrm>
          <a:off x="3083507" y="1844824"/>
          <a:ext cx="3110092" cy="2573992"/>
        </p:xfrm>
        <a:graphic>
          <a:graphicData uri="http://schemas.openxmlformats.org/drawingml/2006/table">
            <a:tbl>
              <a:tblPr/>
              <a:tblGrid>
                <a:gridCol w="7323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55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55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55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55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7555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7541"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976" marR="7976" marT="79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Intra Main10 - VTM configuration</a:t>
                      </a:r>
                    </a:p>
                  </a:txBody>
                  <a:tcPr marL="7976" marR="7976" marT="7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541"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976" marR="7976" marT="79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VTM-5.0</a:t>
                      </a:r>
                    </a:p>
                  </a:txBody>
                  <a:tcPr marL="7976" marR="7976" marT="7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7541"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976" marR="7976" marT="79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7976" marR="7976" marT="7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7976" marR="7976" marT="79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7976" marR="7976" marT="79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7976" marR="7976" marT="79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7976" marR="7976" marT="79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75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7976" marR="7976" marT="7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976" marR="7976" marT="7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976" marR="7976" marT="79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976" marR="7976" marT="79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7976" marR="7976" marT="79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7976" marR="7976" marT="79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84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SCC 1080p</a:t>
                      </a:r>
                    </a:p>
                  </a:txBody>
                  <a:tcPr marL="7976" marR="7976" marT="7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976" marR="7976" marT="7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976" marR="7976" marT="79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976" marR="7976" marT="79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7976" marR="7976" marT="79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7976" marR="7976" marT="79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7541"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976" marR="7976" marT="79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976" marR="7976" marT="79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976" marR="7976" marT="79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976" marR="7976" marT="79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976" marR="7976" marT="79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976" marR="7976" marT="79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7541"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976" marR="7976" marT="79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Random Access Main 10 - VTM configuration</a:t>
                      </a:r>
                    </a:p>
                  </a:txBody>
                  <a:tcPr marL="7976" marR="7976" marT="7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07541"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976" marR="7976" marT="79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VTM-5.0</a:t>
                      </a:r>
                    </a:p>
                  </a:txBody>
                  <a:tcPr marL="7976" marR="7976" marT="7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7541"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976" marR="7976" marT="79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7976" marR="7976" marT="7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7976" marR="7976" marT="79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7976" marR="7976" marT="79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7976" marR="7976" marT="79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7976" marR="7976" marT="79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075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7976" marR="7976" marT="7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976" marR="7976" marT="7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976" marR="7976" marT="79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976" marR="7976" marT="79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7976" marR="7976" marT="79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7976" marR="7976" marT="79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84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SCC 1080p</a:t>
                      </a:r>
                    </a:p>
                  </a:txBody>
                  <a:tcPr marL="7976" marR="7976" marT="7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976" marR="7976" marT="7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976" marR="7976" marT="79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976" marR="7976" marT="79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7976" marR="7976" marT="79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7976" marR="7976" marT="79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07541"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976" marR="7976" marT="79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976" marR="7976" marT="797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976" marR="7976" marT="797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976" marR="7976" marT="797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976" marR="7976" marT="797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976" marR="7976" marT="797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07541"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976" marR="7976" marT="79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Low delay B Main10 - VTM configuration</a:t>
                      </a:r>
                    </a:p>
                  </a:txBody>
                  <a:tcPr marL="7976" marR="7976" marT="7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07541"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976" marR="7976" marT="79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VTM-5.0</a:t>
                      </a:r>
                    </a:p>
                  </a:txBody>
                  <a:tcPr marL="7976" marR="7976" marT="7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07541"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976" marR="7976" marT="79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7976" marR="7976" marT="7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7976" marR="7976" marT="797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7976" marR="7976" marT="79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7976" marR="7976" marT="79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7976" marR="7976" marT="79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075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7976" marR="7976" marT="7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976" marR="7976" marT="7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976" marR="7976" marT="79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976" marR="7976" marT="79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7976" marR="7976" marT="79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7976" marR="7976" marT="79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0847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SCC 1080p</a:t>
                      </a:r>
                    </a:p>
                  </a:txBody>
                  <a:tcPr marL="7976" marR="7976" marT="7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976" marR="7976" marT="797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976" marR="7976" marT="797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976" marR="7976" marT="797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7976" marR="7976" marT="797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105%</a:t>
                      </a:r>
                    </a:p>
                  </a:txBody>
                  <a:tcPr marL="7976" marR="7976" marT="797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53919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250824" y="188913"/>
            <a:ext cx="6373403" cy="611795"/>
          </a:xfrm>
        </p:spPr>
        <p:txBody>
          <a:bodyPr/>
          <a:lstStyle/>
          <a:p>
            <a:r>
              <a:rPr lang="en-US" altLang="zh-CN" sz="3200" cap="none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Experimental Results</a:t>
            </a:r>
            <a:endParaRPr lang="zh-CN" altLang="en-US" sz="3200" cap="none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5496" y="1016732"/>
            <a:ext cx="45493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just"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Results for </a:t>
            </a:r>
            <a:r>
              <a:rPr lang="en-US" altLang="zh-CN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Proposed Method2 VS </a:t>
            </a: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VTM </a:t>
            </a:r>
            <a:r>
              <a:rPr lang="en-US" altLang="zh-CN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5.0</a:t>
            </a:r>
            <a:endParaRPr lang="en-US" altLang="zh-CN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79258" y="6165304"/>
            <a:ext cx="3185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Clr>
                <a:srgbClr val="C00000"/>
              </a:buClr>
            </a:pP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Thank </a:t>
            </a:r>
            <a:r>
              <a:rPr lang="en-US" altLang="zh-CN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Kwai</a:t>
            </a:r>
            <a:r>
              <a:rPr lang="en-US" altLang="zh-CN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for  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crosscheck.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4068739"/>
              </p:ext>
            </p:extLst>
          </p:nvPr>
        </p:nvGraphicFramePr>
        <p:xfrm>
          <a:off x="2979260" y="1288808"/>
          <a:ext cx="3224076" cy="4837356"/>
        </p:xfrm>
        <a:graphic>
          <a:graphicData uri="http://schemas.openxmlformats.org/drawingml/2006/table">
            <a:tbl>
              <a:tblPr/>
              <a:tblGrid>
                <a:gridCol w="7591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9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29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29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29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929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05851"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98" marR="7498" marT="74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498" marR="7498" marT="74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宋体"/>
                        </a:rPr>
                        <a:t>　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Intra Main10 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宋体"/>
                        </a:rPr>
                        <a:t>　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宋体"/>
                        </a:rPr>
                        <a:t>　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851"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98" marR="7498" marT="74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498" marR="7498" marT="74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VTM-5.0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7432"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98" marR="7498" marT="74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7498" marR="7498" marT="74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7498" marR="7498" marT="74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74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7498" marR="7498" marT="74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7498" marR="7498" marT="74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74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7498" marR="7498" marT="74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7498" marR="7498" marT="74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74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7498" marR="7498" marT="74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7498" marR="7498" marT="74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74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7498" marR="7498" marT="74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7498" marR="7498" marT="74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74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7498" marR="7498" marT="74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7498" marR="7498" marT="74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74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 </a:t>
                      </a:r>
                    </a:p>
                  </a:txBody>
                  <a:tcPr marL="7498" marR="7498" marT="74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7498" marR="7498" marT="74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174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7498" marR="7498" marT="74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7498" marR="7498" marT="74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174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7498" marR="7498" marT="74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7498" marR="7498" marT="74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17432"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98" marR="7498" marT="749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98" marR="7498" marT="749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98" marR="7498" marT="749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98" marR="7498" marT="749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98" marR="7498" marT="749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98" marR="7498" marT="749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05323"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98" marR="7498" marT="74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498" marR="7498" marT="74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宋体"/>
                        </a:rPr>
                        <a:t>　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Random access Main10 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宋体"/>
                        </a:rPr>
                        <a:t>　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宋体"/>
                        </a:rPr>
                        <a:t>　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05851"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98" marR="7498" marT="74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498" marR="7498" marT="74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VTM-5.0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17432"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98" marR="7498" marT="74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7498" marR="7498" marT="74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7498" marR="7498" marT="74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174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7498" marR="7498" marT="74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7498" marR="7498" marT="74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174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7498" marR="7498" marT="74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7498" marR="7498" marT="74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174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7498" marR="7498" marT="74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7498" marR="7498" marT="74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174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7498" marR="7498" marT="74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7498" marR="7498" marT="74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174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7498" marR="7498" marT="74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498" marR="7498" marT="74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98" marR="7498" marT="749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498" marR="7498" marT="74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174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7498" marR="7498" marT="74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7498" marR="7498" marT="74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1174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7498" marR="7498" marT="74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7498" marR="7498" marT="74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174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7498" marR="7498" marT="74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7498" marR="7498" marT="74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17432"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98" marR="7498" marT="749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98" marR="7498" marT="749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98" marR="7498" marT="749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98" marR="7498" marT="749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98" marR="7498" marT="749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98" marR="7498" marT="749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205851"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98" marR="7498" marT="74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498" marR="7498" marT="74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宋体"/>
                        </a:rPr>
                        <a:t>　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Low delay B Main10 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宋体"/>
                        </a:rPr>
                        <a:t>　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宋体"/>
                        </a:rPr>
                        <a:t>　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205851"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98" marR="7498" marT="74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498" marR="7498" marT="74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VTM-5.0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117432"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98" marR="7498" marT="74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7498" marR="7498" marT="74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7498" marR="7498" marT="74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174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7498" marR="7498" marT="74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498" marR="7498" marT="74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498" marR="7498" marT="74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1174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7498" marR="7498" marT="74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498" marR="7498" marT="74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7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98" marR="7498" marT="749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498" marR="7498" marT="74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1174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7498" marR="7498" marT="74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7498" marR="7498" marT="74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1174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7498" marR="7498" marT="74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7498" marR="7498" marT="74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1174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7498" marR="7498" marT="74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7498" marR="7498" marT="74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  <a:tr h="1174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7498" marR="7498" marT="74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7498" marR="7498" marT="74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  <a:tr h="1174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7498" marR="7498" marT="74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7498" marR="7498" marT="74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  <a:tr h="11743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7498" marR="7498" marT="74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7498" marR="7498" marT="749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7498" marR="7498" marT="749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9659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"/>
          <p:cNvSpPr>
            <a:spLocks noGrp="1"/>
          </p:cNvSpPr>
          <p:nvPr>
            <p:ph type="title"/>
          </p:nvPr>
        </p:nvSpPr>
        <p:spPr>
          <a:xfrm>
            <a:off x="250824" y="188913"/>
            <a:ext cx="6373403" cy="611795"/>
          </a:xfrm>
        </p:spPr>
        <p:txBody>
          <a:bodyPr/>
          <a:lstStyle/>
          <a:p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Conclusion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 smtClean="0"/>
              <a:t>Page </a:t>
            </a:r>
            <a:fld id="{0C913308-F349-4B6D-A68A-DD1791B4A57B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sp>
        <p:nvSpPr>
          <p:cNvPr id="15" name="内容占位符 2"/>
          <p:cNvSpPr txBox="1">
            <a:spLocks/>
          </p:cNvSpPr>
          <p:nvPr/>
        </p:nvSpPr>
        <p:spPr bwMode="auto">
          <a:xfrm>
            <a:off x="243346" y="981075"/>
            <a:ext cx="8435975" cy="514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CA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This contribution </a:t>
            </a:r>
            <a:r>
              <a:rPr lang="en-CA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proposes 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to add a SPS switch for BDPCM and JCCR.</a:t>
            </a:r>
          </a:p>
          <a:p>
            <a:pPr marL="285750" indent="-28575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It is recommendable </a:t>
            </a: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to </a:t>
            </a:r>
            <a:r>
              <a:rPr lang="en-US" altLang="zh-CN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be adopted in the next version of VTM.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405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337295" y="2420888"/>
            <a:ext cx="6609695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8000" b="1" cap="none" spc="0" dirty="0" smtClean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  <a:r>
              <a:rPr lang="en-US" altLang="zh-CN" sz="8000" b="1" dirty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8000" b="1" dirty="0" smtClean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r>
              <a:rPr lang="zh-CN" altLang="en-US" sz="8000" b="1" cap="none" spc="0" dirty="0" smtClean="0">
                <a:ln w="0"/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8000" b="1" cap="none" spc="0" dirty="0">
              <a:ln w="0"/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53874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K1">
  <a:themeElements>
    <a:clrScheme name="0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04">
      <a:majorFont>
        <a:latin typeface="Arial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70C0"/>
        </a:solidFill>
        <a:ln>
          <a:noFill/>
        </a:ln>
      </a:spPr>
      <a:bodyPr anchor="ctr"/>
      <a:lstStyle>
        <a:defPPr algn="ctr">
          <a:defRPr sz="1400" dirty="0">
            <a:latin typeface="微软雅黑" pitchFamily="34" charset="-122"/>
            <a:ea typeface="微软雅黑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0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HK1">
  <a:themeElements>
    <a:clrScheme name="0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04">
      <a:majorFont>
        <a:latin typeface="Arial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70C0"/>
        </a:solidFill>
        <a:ln>
          <a:noFill/>
        </a:ln>
      </a:spPr>
      <a:bodyPr anchor="ctr"/>
      <a:lstStyle>
        <a:defPPr algn="ctr">
          <a:defRPr sz="1400" dirty="0">
            <a:latin typeface="微软雅黑" pitchFamily="34" charset="-122"/>
            <a:ea typeface="微软雅黑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0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0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HK1</Template>
  <TotalTime>51130</TotalTime>
  <Words>661</Words>
  <Application>Microsoft Office PowerPoint</Application>
  <PresentationFormat>全屏显示(4:3)</PresentationFormat>
  <Paragraphs>312</Paragraphs>
  <Slides>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8</vt:i4>
      </vt:variant>
    </vt:vector>
  </HeadingPairs>
  <TitlesOfParts>
    <vt:vector size="24" baseType="lpstr">
      <vt:lpstr>Malgun Gothic</vt:lpstr>
      <vt:lpstr>等线</vt:lpstr>
      <vt:lpstr>黑体</vt:lpstr>
      <vt:lpstr>宋体</vt:lpstr>
      <vt:lpstr>微软雅黑</vt:lpstr>
      <vt:lpstr>Arial</vt:lpstr>
      <vt:lpstr>Calibri</vt:lpstr>
      <vt:lpstr>Times New Roman</vt:lpstr>
      <vt:lpstr>Wingdings</vt:lpstr>
      <vt:lpstr>HK1</vt:lpstr>
      <vt:lpstr>1_默认设计模板</vt:lpstr>
      <vt:lpstr>自定义设计方案</vt:lpstr>
      <vt:lpstr>1_HK1</vt:lpstr>
      <vt:lpstr>2_默认设计模板</vt:lpstr>
      <vt:lpstr>1_自定义设计方案</vt:lpstr>
      <vt:lpstr>Office 主题​​</vt:lpstr>
      <vt:lpstr>PowerPoint 演示文稿</vt:lpstr>
      <vt:lpstr>Outline</vt:lpstr>
      <vt:lpstr>Background</vt:lpstr>
      <vt:lpstr>Proposed</vt:lpstr>
      <vt:lpstr>Experimental Results</vt:lpstr>
      <vt:lpstr>Experimental Results</vt:lpstr>
      <vt:lpstr>Conclusion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周璐璐</dc:creator>
  <cp:lastModifiedBy>徐丽英5</cp:lastModifiedBy>
  <cp:revision>775</cp:revision>
  <cp:lastPrinted>2018-10-05T01:26:16Z</cp:lastPrinted>
  <dcterms:created xsi:type="dcterms:W3CDTF">2015-04-03T00:45:22Z</dcterms:created>
  <dcterms:modified xsi:type="dcterms:W3CDTF">2019-07-02T06:07:07Z</dcterms:modified>
  <cp:contentStatus/>
</cp:coreProperties>
</file>