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279" r:id="rId3"/>
    <p:sldId id="275" r:id="rId4"/>
    <p:sldId id="271" r:id="rId5"/>
    <p:sldId id="278" r:id="rId6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34" autoAdjust="0"/>
    <p:restoredTop sz="90788" autoAdjust="0"/>
  </p:normalViewPr>
  <p:slideViewPr>
    <p:cSldViewPr snapToGrid="0">
      <p:cViewPr varScale="1">
        <p:scale>
          <a:sx n="81" d="100"/>
          <a:sy n="81" d="100"/>
        </p:scale>
        <p:origin x="134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76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lang="ko-KR" altLang="ko-K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678638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502822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85045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791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3838575" y="4939716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l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 Inc.</a:t>
            </a:r>
            <a:endParaRPr lang="ko-KR" altLang="en-US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96414" y="6486443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JVET-O0367</a:t>
            </a:r>
            <a:br>
              <a:rPr lang="en-US" altLang="ko-KR" dirty="0" smtClean="0"/>
            </a:br>
            <a:r>
              <a:rPr lang="en-US" altLang="ko-KR" dirty="0" smtClean="0"/>
              <a:t>Non-CE4</a:t>
            </a:r>
            <a:r>
              <a:rPr lang="en-CA" altLang="ko-KR" dirty="0" smtClean="0"/>
              <a:t> : </a:t>
            </a:r>
            <a:r>
              <a:rPr lang="en-CA" altLang="ko-KR" dirty="0"/>
              <a:t>The proposed BCW index derivation </a:t>
            </a:r>
            <a:r>
              <a:rPr lang="en-CA" altLang="ko-KR" dirty="0" smtClean="0"/>
              <a:t/>
            </a:r>
            <a:br>
              <a:rPr lang="en-CA" altLang="ko-KR" dirty="0" smtClean="0"/>
            </a:br>
            <a:r>
              <a:rPr lang="en-CA" altLang="ko-KR" dirty="0" smtClean="0"/>
              <a:t>for </a:t>
            </a:r>
            <a:r>
              <a:rPr lang="en-CA" altLang="ko-KR" dirty="0"/>
              <a:t>pairwise candidate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altLang="ko-KR" dirty="0" smtClean="0"/>
              <a:t>N. Park</a:t>
            </a:r>
            <a:r>
              <a:rPr lang="en-CA" altLang="ko-KR" dirty="0"/>
              <a:t>, </a:t>
            </a:r>
            <a:r>
              <a:rPr lang="en-US" altLang="ko-KR" dirty="0" smtClean="0"/>
              <a:t>H. </a:t>
            </a:r>
            <a:r>
              <a:rPr lang="en-US" altLang="ko-KR" dirty="0"/>
              <a:t>Jang, </a:t>
            </a:r>
            <a:r>
              <a:rPr lang="en-US" altLang="ko-KR" dirty="0" smtClean="0"/>
              <a:t>J. </a:t>
            </a:r>
            <a:r>
              <a:rPr lang="en-US" altLang="ko-KR" dirty="0"/>
              <a:t>Nam, </a:t>
            </a:r>
            <a:r>
              <a:rPr lang="en-US" altLang="ko-KR" dirty="0" smtClean="0"/>
              <a:t>J. </a:t>
            </a:r>
            <a:r>
              <a:rPr lang="en-US" altLang="ko-KR" dirty="0"/>
              <a:t>Lim, </a:t>
            </a:r>
            <a:r>
              <a:rPr lang="en-US" altLang="ko-KR" dirty="0" smtClean="0"/>
              <a:t>S. </a:t>
            </a:r>
            <a:r>
              <a:rPr lang="en-US" altLang="ko-KR" dirty="0"/>
              <a:t>Kim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4" y="567985"/>
            <a:ext cx="9815003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 smtClean="0">
                <a:ea typeface="LG스마트체 Regular" panose="020B0600000101010101" pitchFamily="50" charset="-127"/>
              </a:rPr>
              <a:t>BCW index derivation for affine merge constructed mode is</a:t>
            </a:r>
            <a:r>
              <a:rPr lang="ko-KR" altLang="en-US" sz="1800" smtClean="0">
                <a:ea typeface="LG스마트체 Regular" panose="020B0600000101010101" pitchFamily="50" charset="-127"/>
              </a:rPr>
              <a:t> </a:t>
            </a:r>
            <a:r>
              <a:rPr lang="en-US" altLang="ko-KR" sz="1800" dirty="0" smtClean="0">
                <a:ea typeface="LG스마트체 Regular" panose="020B0600000101010101" pitchFamily="50" charset="-127"/>
              </a:rPr>
              <a:t>adopted in VTM5.0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 smtClean="0">
                <a:ea typeface="LG스마트체 Regular" panose="020B0600000101010101" pitchFamily="50" charset="-127"/>
              </a:rPr>
              <a:t>In the regular merge, BCW index of the pairwise candidate is set to default value.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>
                <a:ea typeface="LG스마트체 Regular" panose="020B0600000101010101" pitchFamily="50" charset="-127"/>
              </a:rPr>
              <a:t>Both affine constructed candidate and pairwise candidate are generated by combining the candidates</a:t>
            </a:r>
            <a:r>
              <a:rPr lang="en-US" altLang="ko-KR" sz="1600" dirty="0" smtClean="0">
                <a:ea typeface="LG스마트체 Regular" panose="020B0600000101010101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08946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5" y="567985"/>
            <a:ext cx="9444620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800" dirty="0"/>
              <a:t>D</a:t>
            </a:r>
            <a:r>
              <a:rPr lang="en-CA" altLang="ko-KR" sz="1800" dirty="0" smtClean="0"/>
              <a:t>erivation </a:t>
            </a:r>
            <a:r>
              <a:rPr lang="en-CA" altLang="ko-KR" sz="1800" dirty="0"/>
              <a:t>methods of BCW index for pairwise candidate are proposed for consistency in derivation </a:t>
            </a:r>
            <a:r>
              <a:rPr lang="en-CA" altLang="ko-KR" sz="1800" dirty="0" smtClean="0"/>
              <a:t>design.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>
                <a:ea typeface="LG스마트체 Regular" panose="020B0600000101010101" pitchFamily="50" charset="-127"/>
              </a:rPr>
              <a:t>Proposed Method I : </a:t>
            </a:r>
            <a:r>
              <a:rPr lang="en-US" altLang="ko-KR" sz="1600" dirty="0"/>
              <a:t>BCW indices of the two candidates for pairwise candidate are </a:t>
            </a:r>
            <a:r>
              <a:rPr lang="en-US" altLang="ko-KR" sz="1600" dirty="0" smtClean="0"/>
              <a:t>used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>
                <a:ea typeface="LG스마트체 Regular" panose="020B0600000101010101" pitchFamily="50" charset="-127"/>
              </a:rPr>
              <a:t>Proposed </a:t>
            </a:r>
            <a:r>
              <a:rPr lang="en-US" altLang="ko-KR" sz="1600" dirty="0">
                <a:ea typeface="LG스마트체 Regular" panose="020B0600000101010101" pitchFamily="50" charset="-127"/>
              </a:rPr>
              <a:t>Method </a:t>
            </a:r>
            <a:r>
              <a:rPr lang="en-US" altLang="ko-KR" sz="1600" dirty="0" smtClean="0">
                <a:ea typeface="LG스마트체 Regular" panose="020B0600000101010101" pitchFamily="50" charset="-127"/>
              </a:rPr>
              <a:t>II </a:t>
            </a:r>
            <a:r>
              <a:rPr lang="en-US" altLang="ko-KR" sz="1600" dirty="0">
                <a:ea typeface="LG스마트체 Regular" panose="020B0600000101010101" pitchFamily="50" charset="-127"/>
              </a:rPr>
              <a:t>: </a:t>
            </a:r>
            <a:r>
              <a:rPr lang="en-US" altLang="ko-KR" sz="1600" dirty="0"/>
              <a:t>BCW index of the first candidate in the merge list is used</a:t>
            </a:r>
            <a:endParaRPr lang="ko-KR" altLang="en-US" sz="160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3943604"/>
              </p:ext>
            </p:extLst>
          </p:nvPr>
        </p:nvGraphicFramePr>
        <p:xfrm>
          <a:off x="1315508" y="2004074"/>
          <a:ext cx="7041092" cy="1242060"/>
        </p:xfrm>
        <a:graphic>
          <a:graphicData uri="http://schemas.openxmlformats.org/drawingml/2006/table">
            <a:tbl>
              <a:tblPr firstRow="1" firstCol="1" bandRow="1"/>
              <a:tblGrid>
                <a:gridCol w="7041092"/>
              </a:tblGrid>
              <a:tr h="0">
                <a:tc>
                  <a:txBody>
                    <a:bodyPr/>
                    <a:lstStyle/>
                    <a:p>
                      <a:pPr marL="2273300" lvl="1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if (bcwIdx0 == bcwIdx1)</a:t>
                      </a:r>
                    </a:p>
                    <a:p>
                      <a:pPr marL="2273300" lvl="1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      </a:t>
                      </a:r>
                      <a:r>
                        <a:rPr lang="en-CA" sz="1600" dirty="0" err="1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bcwIdx</a:t>
                      </a:r>
                      <a:r>
                        <a:rPr lang="en-CA" sz="16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= bcwIdx0</a:t>
                      </a:r>
                    </a:p>
                    <a:p>
                      <a:pPr marL="2273300" lvl="1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else</a:t>
                      </a:r>
                    </a:p>
                    <a:p>
                      <a:pPr marL="2273300" lvl="1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      </a:t>
                      </a:r>
                      <a:r>
                        <a:rPr lang="en-CA" sz="1600" dirty="0" err="1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bcwIdx</a:t>
                      </a:r>
                      <a:r>
                        <a:rPr lang="en-CA" sz="16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= Default value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5725081"/>
              </p:ext>
            </p:extLst>
          </p:nvPr>
        </p:nvGraphicFramePr>
        <p:xfrm>
          <a:off x="1315008" y="4168111"/>
          <a:ext cx="7032625" cy="462251"/>
        </p:xfrm>
        <a:graphic>
          <a:graphicData uri="http://schemas.openxmlformats.org/drawingml/2006/table">
            <a:tbl>
              <a:tblPr firstRow="1" firstCol="1" bandRow="1"/>
              <a:tblGrid>
                <a:gridCol w="7032625"/>
              </a:tblGrid>
              <a:tr h="46225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ko-KR" sz="16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bcwIdx</a:t>
                      </a:r>
                      <a:r>
                        <a:rPr lang="en-CA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= bcwIdx0</a:t>
                      </a:r>
                      <a:endParaRPr lang="ko-KR" sz="16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2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Experimental </a:t>
            </a:r>
            <a:r>
              <a:rPr lang="en-US" altLang="ko-KR" dirty="0" smtClean="0"/>
              <a:t>results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6" name="내용 개체 틀 2"/>
          <p:cNvSpPr txBox="1">
            <a:spLocks/>
          </p:cNvSpPr>
          <p:nvPr/>
        </p:nvSpPr>
        <p:spPr>
          <a:xfrm>
            <a:off x="180644" y="570290"/>
            <a:ext cx="9544713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 smtClean="0">
                <a:ea typeface="LG스마트체 Regular" panose="020B0600000101010101" pitchFamily="50" charset="-127"/>
              </a:rPr>
              <a:t>Simulation results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>
                <a:ea typeface="LG스마트체 Regular" panose="020B0600000101010101" pitchFamily="50" charset="-127"/>
              </a:rPr>
              <a:t>Anchor : VTM5.0 + bug-fix(Ticket #312 : BCW index initialization bug-fix)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>
                <a:ea typeface="LG스마트체 Regular" panose="020B0600000101010101" pitchFamily="50" charset="-127"/>
              </a:rPr>
              <a:t>Proposed Method I : </a:t>
            </a:r>
            <a:r>
              <a:rPr lang="en-US" altLang="ko-KR" sz="1600" dirty="0"/>
              <a:t>BCW indices of the two candidates for pairwise candidate are </a:t>
            </a:r>
            <a:r>
              <a:rPr lang="en-US" altLang="ko-KR" sz="1600" dirty="0" smtClean="0"/>
              <a:t>used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>
                <a:ea typeface="LG스마트체 Regular" panose="020B0600000101010101" pitchFamily="50" charset="-127"/>
              </a:rPr>
              <a:t>Proposed Method II : </a:t>
            </a:r>
            <a:r>
              <a:rPr lang="en-US" altLang="ko-KR" sz="1600" dirty="0"/>
              <a:t>BCW index of the first candidate in the merge list is used</a:t>
            </a:r>
            <a:endParaRPr lang="ko-KR" altLang="en-US" sz="1600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0418822"/>
              </p:ext>
            </p:extLst>
          </p:nvPr>
        </p:nvGraphicFramePr>
        <p:xfrm>
          <a:off x="1018221" y="4575439"/>
          <a:ext cx="8007245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90176"/>
                <a:gridCol w="698766"/>
                <a:gridCol w="698766"/>
                <a:gridCol w="968903"/>
                <a:gridCol w="731490"/>
                <a:gridCol w="636524"/>
                <a:gridCol w="636524"/>
                <a:gridCol w="636524"/>
                <a:gridCol w="636524"/>
                <a:gridCol w="636524"/>
                <a:gridCol w="636524"/>
              </a:tblGrid>
              <a:tr h="161925">
                <a:tc>
                  <a:txBody>
                    <a:bodyPr/>
                    <a:lstStyle/>
                    <a:p>
                      <a:endParaRPr lang="ko-KR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Main10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0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Low delay B Main10 </a:t>
                      </a:r>
                      <a:endParaRPr lang="ko-KR" altLang="ko-KR" sz="100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ko-KR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VTM-5.0 with bug-fix (Ticket#312)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VTM-5.0 with bug-fix (Ticket#312)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ko-KR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0.27%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-0.63%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-0.32%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0.12%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0.43%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-0.22%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-0.85%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4420648"/>
              </p:ext>
            </p:extLst>
          </p:nvPr>
        </p:nvGraphicFramePr>
        <p:xfrm>
          <a:off x="1009754" y="2069306"/>
          <a:ext cx="8007245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90176"/>
                <a:gridCol w="698766"/>
                <a:gridCol w="698766"/>
                <a:gridCol w="968903"/>
                <a:gridCol w="731490"/>
                <a:gridCol w="636524"/>
                <a:gridCol w="636524"/>
                <a:gridCol w="636524"/>
                <a:gridCol w="636524"/>
                <a:gridCol w="636524"/>
                <a:gridCol w="636524"/>
              </a:tblGrid>
              <a:tr h="161925">
                <a:tc>
                  <a:txBody>
                    <a:bodyPr/>
                    <a:lstStyle/>
                    <a:p>
                      <a:endParaRPr lang="ko-KR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Main10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0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Low delay B Main10 </a:t>
                      </a:r>
                      <a:endParaRPr lang="ko-KR" altLang="ko-KR" sz="100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ko-KR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VTM-5.0 with bug-fix (Ticket#312)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VTM-5.0 with bug-fix (Ticket#312)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ko-KR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0.26%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-0.23%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0.09%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-0.19%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-0.39%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-0.66%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3632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1763189" y="5483313"/>
            <a:ext cx="65828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Thanks to </a:t>
            </a:r>
            <a:r>
              <a:rPr lang="en-US" altLang="ko-K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Panasonic 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ko-K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JVET-O0991) </a:t>
            </a:r>
            <a:r>
              <a:rPr lang="en-US" altLang="ko-K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crosscheck</a:t>
            </a:r>
          </a:p>
        </p:txBody>
      </p:sp>
      <p:sp>
        <p:nvSpPr>
          <p:cNvPr id="7" name="내용 개체 틀 2"/>
          <p:cNvSpPr txBox="1">
            <a:spLocks/>
          </p:cNvSpPr>
          <p:nvPr/>
        </p:nvSpPr>
        <p:spPr>
          <a:xfrm>
            <a:off x="280737" y="631825"/>
            <a:ext cx="9544713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>
                <a:ea typeface="LG스마트체 Regular" panose="020B0600000101010101" pitchFamily="50" charset="-127"/>
              </a:rPr>
              <a:t>BCW index derivation methods for pairwise candidate are proposed for consistency in design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>
                <a:ea typeface="LG스마트체 Regular" panose="020B0600000101010101" pitchFamily="50" charset="-127"/>
              </a:rPr>
              <a:t>The experimental results reportedly show negligible changes in BD-rate and run-time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>
                <a:ea typeface="LG스마트체 Regular" panose="020B0600000101010101" pitchFamily="50" charset="-127"/>
              </a:rPr>
              <a:t>It is recommended to consider this method in the next VTM</a:t>
            </a:r>
            <a:r>
              <a:rPr lang="en-US" altLang="ko-KR" sz="1800" dirty="0" smtClean="0">
                <a:ea typeface="LG스마트체 Regular" panose="020B0600000101010101" pitchFamily="50" charset="-127"/>
              </a:rPr>
              <a:t>.</a:t>
            </a:r>
            <a:endParaRPr lang="en-US" altLang="ko-KR" sz="1800" dirty="0">
              <a:ea typeface="LG스마트체 Regular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59575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3341</TotalTime>
  <Words>620</Words>
  <Application>Microsoft Office PowerPoint</Application>
  <PresentationFormat>A4 용지(210x297mm)</PresentationFormat>
  <Paragraphs>240</Paragraphs>
  <Slides>5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4" baseType="lpstr">
      <vt:lpstr>LG스마트체 Regular</vt:lpstr>
      <vt:lpstr>돋움</vt:lpstr>
      <vt:lpstr>맑은 고딕</vt:lpstr>
      <vt:lpstr>Arial</vt:lpstr>
      <vt:lpstr>Calibri</vt:lpstr>
      <vt:lpstr>Calibri Light</vt:lpstr>
      <vt:lpstr>Times New Roman</vt:lpstr>
      <vt:lpstr>Wingdings</vt:lpstr>
      <vt:lpstr>Office 테마</vt:lpstr>
      <vt:lpstr>JVET-O0367 Non-CE4 : The proposed BCW index derivation  for pairwise candidate</vt:lpstr>
      <vt:lpstr>Introduction</vt:lpstr>
      <vt:lpstr>Proposed methods</vt:lpstr>
      <vt:lpstr>Experimental results</vt:lpstr>
      <vt:lpstr>Conclusion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cp:lastModifiedBy>Naeri Park</cp:lastModifiedBy>
  <cp:revision>246</cp:revision>
  <dcterms:created xsi:type="dcterms:W3CDTF">2016-10-06T06:23:02Z</dcterms:created>
  <dcterms:modified xsi:type="dcterms:W3CDTF">2019-07-04T06:08:45Z</dcterms:modified>
</cp:coreProperties>
</file>