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1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9" r:id="rId3"/>
    <p:sldId id="276" r:id="rId4"/>
    <p:sldId id="277" r:id="rId5"/>
    <p:sldId id="278" r:id="rId6"/>
    <p:sldId id="279" r:id="rId7"/>
    <p:sldId id="281" r:id="rId8"/>
    <p:sldId id="280" r:id="rId9"/>
    <p:sldId id="282" r:id="rId10"/>
    <p:sldId id="27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4970519-9751-4A6E-8413-E17ECA4B2C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D2FABF-715E-4C2E-834B-08189AE1D6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1D7AB-BD5E-4E4B-A463-033CD0074B90}" type="datetime1">
              <a:rPr lang="en-US" smtClean="0"/>
              <a:t>7/1/2019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765B2-1E5C-4036-AF9B-186BBECC92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93290F-C7B7-4C59-9E6F-FB60D3FA35C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4B2FA-600C-42B8-B553-1B43D208C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870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JVET-</a:t>
            </a:r>
            <a:r>
              <a:rPr lang="en-US" altLang="zh-CN" dirty="0"/>
              <a:t>M0255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A11DA-A984-4ED5-AB4A-EBB066BF17FF}" type="datetime1">
              <a:rPr lang="en-US" smtClean="0"/>
              <a:t>7/1/2019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D3FBCD9-51B9-4BD3-ADBC-AA71D88E8CEB}" type="datetime1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CB5D-BD2E-4EC4-A0B4-C253B94611AA}" type="datetime1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0D074-8329-43E0-85CE-F30E90E2C9A0}" type="datetime1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31C-4FB3-40EA-8BC9-36992930E90C}" type="datetime1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343149" y="-36088"/>
            <a:ext cx="1544051" cy="404614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dirty="0"/>
              <a:t>JVET-O0265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FD3011E-B3C0-4E14-9E1E-CB3C326DF7D8}" type="datetime1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5C4D8-33F6-422D-96DF-86FA661B274A}" type="datetime1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98A7-000E-4B1E-8337-BFDABA70B2FD}" type="datetime1">
              <a:rPr lang="en-US" smtClean="0"/>
              <a:t>7/1/2019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B22C0-0CDD-496D-97EA-9DCC61E5AE38}" type="datetime1">
              <a:rPr lang="en-US" smtClean="0"/>
              <a:t>7/1/2019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4055-F23E-4FEE-A593-D0CB0C4041B0}" type="datetime1">
              <a:rPr lang="en-US" smtClean="0"/>
              <a:t>7/1/2019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33D80D-58EF-4FBF-8786-1C2263DBC404}" type="datetime1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FD54DB7-C5FB-466F-8FFC-4D2871F9727E}" type="datetime1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97C408B-0C30-4993-9F2E-79F0DE5237ED}" type="datetime1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br>
              <a:rPr lang="en-US" sz="4800" dirty="0"/>
            </a:br>
            <a:r>
              <a:rPr lang="en-US" sz="4800" dirty="0"/>
              <a:t>Non-CE4: Simplified motion field storage for TPM</a:t>
            </a:r>
            <a:r>
              <a:rPr lang="fr-FR" sz="4800" dirty="0"/>
              <a:t>	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US" dirty="0"/>
              <a:t>Na Zhang, Hongbin Liu, Li Zhang,</a:t>
            </a:r>
          </a:p>
          <a:p>
            <a:r>
              <a:rPr lang="en-US"/>
              <a:t>Kai Zhang, Yue Wang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sz="4800" dirty="0"/>
              <a:t>Thanks</a:t>
            </a:r>
            <a:r>
              <a:rPr lang="zh-CN" altLang="en-US" sz="4800" dirty="0"/>
              <a:t>！</a:t>
            </a:r>
            <a:endParaRPr lang="en-US" sz="4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F5B1F-2E06-4FE5-A471-9F5D5ED14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JVET-O0265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66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Motivation</a:t>
            </a:r>
          </a:p>
          <a:p>
            <a:pPr lvl="1"/>
            <a:r>
              <a:rPr lang="en-US" altLang="zh-CN" dirty="0"/>
              <a:t>Motion field storage for TPM is a little complex.</a:t>
            </a:r>
          </a:p>
          <a:p>
            <a:r>
              <a:rPr lang="en-US" altLang="zh-CN" dirty="0"/>
              <a:t>Proposed solution</a:t>
            </a:r>
          </a:p>
          <a:p>
            <a:pPr lvl="1"/>
            <a:r>
              <a:rPr lang="en-US" altLang="zh-CN" dirty="0"/>
              <a:t>In method #1, the mapping process is removed for the storage of motion information in the weighted area. </a:t>
            </a:r>
          </a:p>
          <a:p>
            <a:pPr lvl="1"/>
            <a:r>
              <a:rPr lang="en-US" altLang="zh-CN" dirty="0"/>
              <a:t>In method #2, bi-prediction motion is </a:t>
            </a:r>
            <a:r>
              <a:rPr lang="en-US" altLang="zh-CN"/>
              <a:t>always stored in </a:t>
            </a:r>
            <a:r>
              <a:rPr lang="en-US" altLang="zh-CN" dirty="0"/>
              <a:t>the weighted area.</a:t>
            </a:r>
          </a:p>
          <a:p>
            <a:pPr lvl="1"/>
            <a:r>
              <a:rPr lang="en-US" altLang="zh-CN" dirty="0"/>
              <a:t>In method #3, the changes of method #1 and method #2 are combined under the low delay check. </a:t>
            </a:r>
          </a:p>
          <a:p>
            <a:pPr lvl="1"/>
            <a:r>
              <a:rPr lang="en-CA" altLang="zh-CN" dirty="0"/>
              <a:t>No overall coding performance change for method #3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Thanks LG for crosschecking (JVET-)</a:t>
            </a:r>
          </a:p>
          <a:p>
            <a:pPr lvl="1"/>
            <a:endParaRPr lang="en-US" altLang="zh-CN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7D0DE-2A01-4B9C-A25F-1B348119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JVET-O0265</a:t>
            </a:r>
          </a:p>
        </p:txBody>
      </p:sp>
    </p:spTree>
    <p:extLst>
      <p:ext uri="{BB962C8B-B14F-4D97-AF65-F5344CB8AC3E}">
        <p14:creationId xmlns:p14="http://schemas.microsoft.com/office/powerpoint/2010/main" val="2746835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59A7E-43DE-4AC0-BF9F-98A094121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1BDAE3-35CF-4C76-B741-CB2857BA7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800" dirty="0">
                <a:ea typeface="等线" panose="02010600030101010101" pitchFamily="2" charset="-122"/>
              </a:rPr>
              <a:t>Method #1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a typeface="等线" panose="02010600030101010101" pitchFamily="2" charset="-122"/>
              </a:rPr>
              <a:t>The motion information to be stored in the weighted area is derived from </a:t>
            </a:r>
            <a:r>
              <a:rPr lang="en-US" altLang="zh-CN" dirty="0">
                <a:ea typeface="等线" panose="02010600030101010101" pitchFamily="2" charset="-122"/>
              </a:rPr>
              <a:t>(Mv1,refIdx1)</a:t>
            </a:r>
            <a:r>
              <a:rPr lang="en-CA" altLang="zh-CN" dirty="0">
                <a:ea typeface="等线" panose="02010600030101010101" pitchFamily="2" charset="-122"/>
              </a:rPr>
              <a:t> and </a:t>
            </a:r>
            <a:r>
              <a:rPr lang="en-CA" altLang="zh-CN" dirty="0">
                <a:solidFill>
                  <a:srgbClr val="000000"/>
                </a:solidFill>
                <a:ea typeface="等线" panose="02010600030101010101" pitchFamily="2" charset="-122"/>
              </a:rPr>
              <a:t> </a:t>
            </a:r>
            <a:r>
              <a:rPr lang="en-US" altLang="zh-CN" dirty="0">
                <a:ea typeface="等线" panose="02010600030101010101" pitchFamily="2" charset="-122"/>
              </a:rPr>
              <a:t>(Mv2,refIdx2)</a:t>
            </a:r>
            <a:r>
              <a:rPr lang="en-CA" altLang="zh-CN" dirty="0">
                <a:ea typeface="等线" panose="02010600030101010101" pitchFamily="2" charset="-122"/>
              </a:rPr>
              <a:t> according to the following process:</a:t>
            </a:r>
            <a:endParaRPr lang="zh-CN" altLang="zh-CN" dirty="0"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9750" algn="l"/>
                <a:tab pos="1260475" algn="l"/>
              </a:tabLst>
            </a:pPr>
            <a:r>
              <a:rPr lang="en-CA" altLang="zh-CN" dirty="0">
                <a:ea typeface="Times New Roman" panose="02020603050405020304" pitchFamily="18" charset="0"/>
              </a:rPr>
              <a:t>If Mv1 and Mv2 are from different reference picture lists, then </a:t>
            </a:r>
            <a:r>
              <a:rPr lang="en-US" altLang="zh-CN" dirty="0">
                <a:ea typeface="等线" panose="02010600030101010101" pitchFamily="2" charset="-122"/>
              </a:rPr>
              <a:t>(Mv1,refIdx1)</a:t>
            </a:r>
            <a:r>
              <a:rPr lang="en-CA" altLang="zh-CN" dirty="0">
                <a:ea typeface="等线" panose="02010600030101010101" pitchFamily="2" charset="-122"/>
              </a:rPr>
              <a:t> </a:t>
            </a:r>
            <a:r>
              <a:rPr lang="en-CA" altLang="zh-CN" dirty="0">
                <a:ea typeface="Times New Roman" panose="02020603050405020304" pitchFamily="18" charset="0"/>
              </a:rPr>
              <a:t>and </a:t>
            </a:r>
            <a:r>
              <a:rPr lang="en-CA" altLang="zh-CN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dirty="0">
                <a:ea typeface="等线" panose="02010600030101010101" pitchFamily="2" charset="-122"/>
              </a:rPr>
              <a:t>(Mv2,refIdx2)</a:t>
            </a:r>
            <a:r>
              <a:rPr lang="en-CA" altLang="zh-CN" dirty="0">
                <a:ea typeface="等线" panose="02010600030101010101" pitchFamily="2" charset="-122"/>
              </a:rPr>
              <a:t> </a:t>
            </a:r>
            <a:r>
              <a:rPr lang="en-CA" altLang="zh-CN" dirty="0">
                <a:ea typeface="Times New Roman" panose="02020603050405020304" pitchFamily="18" charset="0"/>
              </a:rPr>
              <a:t>are simply combined to form the bi-prediction motion.</a:t>
            </a:r>
            <a:endParaRPr lang="zh-CN" altLang="zh-CN" dirty="0"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9750" algn="l"/>
                <a:tab pos="1260475" algn="l"/>
              </a:tabLst>
            </a:pPr>
            <a:r>
              <a:rPr lang="en-CA" altLang="zh-CN" dirty="0">
                <a:ea typeface="Times New Roman" panose="02020603050405020304" pitchFamily="18" charset="0"/>
              </a:rPr>
              <a:t>Otherwise, if Mv1 and Mv2 are from the same list, </a:t>
            </a:r>
            <a:r>
              <a:rPr lang="en-CA" altLang="zh-CN" dirty="0" err="1">
                <a:solidFill>
                  <a:srgbClr val="FF0000"/>
                </a:solidFill>
                <a:ea typeface="Times New Roman" panose="02020603050405020304" pitchFamily="18" charset="0"/>
              </a:rPr>
              <a:t>uni</a:t>
            </a:r>
            <a:r>
              <a:rPr lang="en-CA" altLang="zh-CN" dirty="0">
                <a:solidFill>
                  <a:srgbClr val="FF0000"/>
                </a:solidFill>
                <a:ea typeface="Times New Roman" panose="02020603050405020304" pitchFamily="18" charset="0"/>
              </a:rPr>
              <a:t>-prediction motion </a:t>
            </a:r>
            <a:r>
              <a:rPr lang="en-US" altLang="zh-CN" dirty="0">
                <a:solidFill>
                  <a:srgbClr val="FF0000"/>
                </a:solidFill>
                <a:ea typeface="等线" panose="02010600030101010101" pitchFamily="2" charset="-122"/>
              </a:rPr>
              <a:t>(Mv2,refIdx2)</a:t>
            </a:r>
            <a:r>
              <a:rPr lang="en-CA" altLang="zh-CN" dirty="0">
                <a:solidFill>
                  <a:srgbClr val="FF0000"/>
                </a:solidFill>
                <a:ea typeface="等线" panose="02010600030101010101" pitchFamily="2" charset="-122"/>
              </a:rPr>
              <a:t> </a:t>
            </a:r>
            <a:r>
              <a:rPr lang="en-CA" altLang="zh-CN" dirty="0">
                <a:solidFill>
                  <a:srgbClr val="FF0000"/>
                </a:solidFill>
                <a:ea typeface="Times New Roman" panose="02020603050405020304" pitchFamily="18" charset="0"/>
              </a:rPr>
              <a:t>is stored. </a:t>
            </a:r>
            <a:endParaRPr lang="zh-CN" altLang="zh-CN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52372-2368-44A7-A6B5-ED9F27570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JVET-O0265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735343-B608-4D44-A597-2B92813E35D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866" y="3586373"/>
            <a:ext cx="2377646" cy="2565419"/>
          </a:xfrm>
          <a:prstGeom prst="rect">
            <a:avLst/>
          </a:prstGeom>
          <a:noFill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052DDF6-261C-442B-A14C-AD13536083CE}"/>
              </a:ext>
            </a:extLst>
          </p:cNvPr>
          <p:cNvSpPr/>
          <p:nvPr/>
        </p:nvSpPr>
        <p:spPr>
          <a:xfrm>
            <a:off x="2810933" y="6211669"/>
            <a:ext cx="73829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</a:rPr>
              <a:t>Three motion storage areas of 135 degree partition type for a 32x32 block</a:t>
            </a:r>
            <a:endParaRPr lang="zh-CN" alt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207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33DCE-3144-49A4-9F47-20867A533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13734-B39F-41A5-B61C-7A93268261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Method #2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a typeface="等线" panose="02010600030101010101" pitchFamily="2" charset="-122"/>
              </a:rPr>
              <a:t>The bi-prediction motion in the weighted area is derived from </a:t>
            </a:r>
            <a:r>
              <a:rPr lang="en-US" altLang="zh-CN" dirty="0">
                <a:ea typeface="等线" panose="02010600030101010101" pitchFamily="2" charset="-122"/>
              </a:rPr>
              <a:t>(Mv1,refIdx1)</a:t>
            </a:r>
            <a:r>
              <a:rPr lang="en-CA" altLang="zh-CN" dirty="0">
                <a:ea typeface="等线" panose="02010600030101010101" pitchFamily="2" charset="-122"/>
              </a:rPr>
              <a:t> and (Mv2,refIdx2) according to the following process:</a:t>
            </a:r>
            <a:endParaRPr lang="zh-CN" altLang="zh-CN" dirty="0"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9750" algn="l"/>
                <a:tab pos="1260475" algn="l"/>
              </a:tabLst>
            </a:pPr>
            <a:r>
              <a:rPr lang="en-US" altLang="zh-CN" dirty="0">
                <a:solidFill>
                  <a:srgbClr val="FF0000"/>
                </a:solidFill>
                <a:ea typeface="Times New Roman" panose="02020603050405020304" pitchFamily="18" charset="0"/>
              </a:rPr>
              <a:t>(Mv1,refIdx1)</a:t>
            </a:r>
            <a:r>
              <a:rPr lang="en-CA" altLang="zh-CN" dirty="0">
                <a:solidFill>
                  <a:srgbClr val="FF0000"/>
                </a:solidFill>
                <a:ea typeface="Times New Roman" panose="02020603050405020304" pitchFamily="18" charset="0"/>
              </a:rPr>
              <a:t> and (Mv2,refIdx2) are combined to form the bi-prediction motion with the reference picture list of partition 2 changed from LX to LY with Y = 1-X, if reference picture list of partition 1 is equal to LX.</a:t>
            </a:r>
            <a:endParaRPr lang="zh-CN" altLang="zh-CN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endParaRPr lang="zh-CN" alt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29E828-6C76-441F-8CC6-C47921580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JVET-O0265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70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31822-2C8B-4DD1-A605-9132FB47A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48A9C-976D-4D6A-94E6-E4F7D8143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Method #3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The motion information to be stored in the weighted area is derived from (Mv1,refIdx1) and (Mv2,refIdx2) according to the following process: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975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Mv1 and Mv2 are from different reference picture lists, then (Mv1,refIdx1) and (Mv2,refIdx2) are simply combined to form the bi-prediction motion.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975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if Mv1 and Mv2 are from the same list LX, 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93750" algn="l"/>
                <a:tab pos="1260475" algn="l"/>
              </a:tabLst>
            </a:pPr>
            <a:r>
              <a:rPr lang="en-CA" altLang="zh-CN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all reference pictures are with POC values no greater than that of the current picture, Mv2 is converted to a LY (Y is 1-X) motion vector ( the same MV and refence picture index as that in LX). Then (Mv1,refIdx1) and (Mv2,refIdx2) are combined to form the bi-prediction motion; </a:t>
            </a:r>
            <a:endParaRPr lang="zh-CN" altLang="zh-CN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93750" algn="l"/>
                <a:tab pos="1260475" algn="l"/>
              </a:tabLst>
            </a:pPr>
            <a:r>
              <a:rPr lang="en-CA" altLang="zh-CN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Otherwise, </a:t>
            </a:r>
            <a:r>
              <a:rPr lang="en-CA" altLang="zh-CN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uni</a:t>
            </a:r>
            <a:r>
              <a:rPr lang="en-CA" altLang="zh-CN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-prediction motion (Mv2,refIdx2) is stored. </a:t>
            </a:r>
            <a:endParaRPr lang="zh-CN" altLang="zh-CN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12E870-052F-46F3-A197-C8A7675B9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JVET-O0265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754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A24ED-45AA-4D97-8B23-51FE4D9A1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47F76-F402-4745-AF28-362148DD1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VTM-5.0</a:t>
            </a:r>
          </a:p>
          <a:p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FB8A43-8434-4B3E-B395-DEFB0706D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JVET-O0265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59AFD-6281-4D2B-9402-7D0422B2657B}"/>
              </a:ext>
            </a:extLst>
          </p:cNvPr>
          <p:cNvSpPr/>
          <p:nvPr/>
        </p:nvSpPr>
        <p:spPr>
          <a:xfrm>
            <a:off x="4025700" y="1994328"/>
            <a:ext cx="4802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  <a:ea typeface="等线" panose="02010600030101010101" pitchFamily="2" charset="-122"/>
              </a:rPr>
              <a:t>Coding performance of </a:t>
            </a:r>
            <a:r>
              <a:rPr lang="en-CA" altLang="zh-CN" dirty="0">
                <a:solidFill>
                  <a:srgbClr val="002060"/>
                </a:solidFill>
                <a:ea typeface="等线" panose="02010600030101010101" pitchFamily="2" charset="-122"/>
              </a:rPr>
              <a:t>the proposed method 1</a:t>
            </a:r>
            <a:r>
              <a:rPr lang="en-US" altLang="zh-CN" dirty="0">
                <a:solidFill>
                  <a:srgbClr val="002060"/>
                </a:solidFill>
                <a:ea typeface="等线" panose="02010600030101010101" pitchFamily="2" charset="-122"/>
              </a:rPr>
              <a:t>.</a:t>
            </a:r>
            <a:endParaRPr lang="zh-CN" altLang="en-US" dirty="0">
              <a:solidFill>
                <a:srgbClr val="00206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0B9FD7E-B9D2-4EB0-955F-C19FC11CC2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761237"/>
              </p:ext>
            </p:extLst>
          </p:nvPr>
        </p:nvGraphicFramePr>
        <p:xfrm>
          <a:off x="3031066" y="2578947"/>
          <a:ext cx="7196666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964662">
                  <a:extLst>
                    <a:ext uri="{9D8B030D-6E8A-4147-A177-3AD203B41FA5}">
                      <a16:colId xmlns:a16="http://schemas.microsoft.com/office/drawing/2014/main" val="454840605"/>
                    </a:ext>
                  </a:extLst>
                </a:gridCol>
                <a:gridCol w="651043">
                  <a:extLst>
                    <a:ext uri="{9D8B030D-6E8A-4147-A177-3AD203B41FA5}">
                      <a16:colId xmlns:a16="http://schemas.microsoft.com/office/drawing/2014/main" val="3409548778"/>
                    </a:ext>
                  </a:extLst>
                </a:gridCol>
                <a:gridCol w="669674">
                  <a:extLst>
                    <a:ext uri="{9D8B030D-6E8A-4147-A177-3AD203B41FA5}">
                      <a16:colId xmlns:a16="http://schemas.microsoft.com/office/drawing/2014/main" val="892232891"/>
                    </a:ext>
                  </a:extLst>
                </a:gridCol>
                <a:gridCol w="669674">
                  <a:extLst>
                    <a:ext uri="{9D8B030D-6E8A-4147-A177-3AD203B41FA5}">
                      <a16:colId xmlns:a16="http://schemas.microsoft.com/office/drawing/2014/main" val="3631586069"/>
                    </a:ext>
                  </a:extLst>
                </a:gridCol>
                <a:gridCol w="563064">
                  <a:extLst>
                    <a:ext uri="{9D8B030D-6E8A-4147-A177-3AD203B41FA5}">
                      <a16:colId xmlns:a16="http://schemas.microsoft.com/office/drawing/2014/main" val="3002276545"/>
                    </a:ext>
                  </a:extLst>
                </a:gridCol>
                <a:gridCol w="595151">
                  <a:extLst>
                    <a:ext uri="{9D8B030D-6E8A-4147-A177-3AD203B41FA5}">
                      <a16:colId xmlns:a16="http://schemas.microsoft.com/office/drawing/2014/main" val="3857656909"/>
                    </a:ext>
                  </a:extLst>
                </a:gridCol>
                <a:gridCol w="602397">
                  <a:extLst>
                    <a:ext uri="{9D8B030D-6E8A-4147-A177-3AD203B41FA5}">
                      <a16:colId xmlns:a16="http://schemas.microsoft.com/office/drawing/2014/main" val="1061981941"/>
                    </a:ext>
                  </a:extLst>
                </a:gridCol>
                <a:gridCol w="617921">
                  <a:extLst>
                    <a:ext uri="{9D8B030D-6E8A-4147-A177-3AD203B41FA5}">
                      <a16:colId xmlns:a16="http://schemas.microsoft.com/office/drawing/2014/main" val="1672938932"/>
                    </a:ext>
                  </a:extLst>
                </a:gridCol>
                <a:gridCol w="617921">
                  <a:extLst>
                    <a:ext uri="{9D8B030D-6E8A-4147-A177-3AD203B41FA5}">
                      <a16:colId xmlns:a16="http://schemas.microsoft.com/office/drawing/2014/main" val="834465079"/>
                    </a:ext>
                  </a:extLst>
                </a:gridCol>
                <a:gridCol w="563064">
                  <a:extLst>
                    <a:ext uri="{9D8B030D-6E8A-4147-A177-3AD203B41FA5}">
                      <a16:colId xmlns:a16="http://schemas.microsoft.com/office/drawing/2014/main" val="824719590"/>
                    </a:ext>
                  </a:extLst>
                </a:gridCol>
                <a:gridCol w="682095">
                  <a:extLst>
                    <a:ext uri="{9D8B030D-6E8A-4147-A177-3AD203B41FA5}">
                      <a16:colId xmlns:a16="http://schemas.microsoft.com/office/drawing/2014/main" val="1306916251"/>
                    </a:ext>
                  </a:extLst>
                </a:gridCol>
              </a:tblGrid>
              <a:tr h="131445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843280" algn="l"/>
                          <a:tab pos="914400" algn="l"/>
                          <a:tab pos="934085" algn="ctr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152511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43972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-0.15%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769451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796791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0.39%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92420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-0.16%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0.21%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08017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0.28%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-0.19%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2230273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0.26%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779037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1.33%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7461838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-0.38%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250880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767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5167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A0B45-5C96-4075-9698-8C4AA0913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F5AD8-50DF-4C69-8830-D3E6B8EFBA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VTM-5.0</a:t>
            </a:r>
          </a:p>
          <a:p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F71CF5-3448-46A2-B2B2-CC64B52E1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JVET-O0265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F6CA6B9-DE82-45A8-95BD-A2444C82F6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240096"/>
              </p:ext>
            </p:extLst>
          </p:nvPr>
        </p:nvGraphicFramePr>
        <p:xfrm>
          <a:off x="2743200" y="2849880"/>
          <a:ext cx="7349066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985090">
                  <a:extLst>
                    <a:ext uri="{9D8B030D-6E8A-4147-A177-3AD203B41FA5}">
                      <a16:colId xmlns:a16="http://schemas.microsoft.com/office/drawing/2014/main" val="277714154"/>
                    </a:ext>
                  </a:extLst>
                </a:gridCol>
                <a:gridCol w="664830">
                  <a:extLst>
                    <a:ext uri="{9D8B030D-6E8A-4147-A177-3AD203B41FA5}">
                      <a16:colId xmlns:a16="http://schemas.microsoft.com/office/drawing/2014/main" val="2490808906"/>
                    </a:ext>
                  </a:extLst>
                </a:gridCol>
                <a:gridCol w="683855">
                  <a:extLst>
                    <a:ext uri="{9D8B030D-6E8A-4147-A177-3AD203B41FA5}">
                      <a16:colId xmlns:a16="http://schemas.microsoft.com/office/drawing/2014/main" val="1228980374"/>
                    </a:ext>
                  </a:extLst>
                </a:gridCol>
                <a:gridCol w="683855">
                  <a:extLst>
                    <a:ext uri="{9D8B030D-6E8A-4147-A177-3AD203B41FA5}">
                      <a16:colId xmlns:a16="http://schemas.microsoft.com/office/drawing/2014/main" val="964210380"/>
                    </a:ext>
                  </a:extLst>
                </a:gridCol>
                <a:gridCol w="574988">
                  <a:extLst>
                    <a:ext uri="{9D8B030D-6E8A-4147-A177-3AD203B41FA5}">
                      <a16:colId xmlns:a16="http://schemas.microsoft.com/office/drawing/2014/main" val="2475890924"/>
                    </a:ext>
                  </a:extLst>
                </a:gridCol>
                <a:gridCol w="607754">
                  <a:extLst>
                    <a:ext uri="{9D8B030D-6E8A-4147-A177-3AD203B41FA5}">
                      <a16:colId xmlns:a16="http://schemas.microsoft.com/office/drawing/2014/main" val="1253972480"/>
                    </a:ext>
                  </a:extLst>
                </a:gridCol>
                <a:gridCol w="615153">
                  <a:extLst>
                    <a:ext uri="{9D8B030D-6E8A-4147-A177-3AD203B41FA5}">
                      <a16:colId xmlns:a16="http://schemas.microsoft.com/office/drawing/2014/main" val="1369941002"/>
                    </a:ext>
                  </a:extLst>
                </a:gridCol>
                <a:gridCol w="631007">
                  <a:extLst>
                    <a:ext uri="{9D8B030D-6E8A-4147-A177-3AD203B41FA5}">
                      <a16:colId xmlns:a16="http://schemas.microsoft.com/office/drawing/2014/main" val="990049171"/>
                    </a:ext>
                  </a:extLst>
                </a:gridCol>
                <a:gridCol w="631007">
                  <a:extLst>
                    <a:ext uri="{9D8B030D-6E8A-4147-A177-3AD203B41FA5}">
                      <a16:colId xmlns:a16="http://schemas.microsoft.com/office/drawing/2014/main" val="3751991121"/>
                    </a:ext>
                  </a:extLst>
                </a:gridCol>
                <a:gridCol w="574988">
                  <a:extLst>
                    <a:ext uri="{9D8B030D-6E8A-4147-A177-3AD203B41FA5}">
                      <a16:colId xmlns:a16="http://schemas.microsoft.com/office/drawing/2014/main" val="3086477563"/>
                    </a:ext>
                  </a:extLst>
                </a:gridCol>
                <a:gridCol w="696539">
                  <a:extLst>
                    <a:ext uri="{9D8B030D-6E8A-4147-A177-3AD203B41FA5}">
                      <a16:colId xmlns:a16="http://schemas.microsoft.com/office/drawing/2014/main" val="2040265053"/>
                    </a:ext>
                  </a:extLst>
                </a:gridCol>
              </a:tblGrid>
              <a:tr h="131445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843280" algn="l"/>
                          <a:tab pos="914400" algn="l"/>
                          <a:tab pos="934085" algn="ctr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9418508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257814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-0.18%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3301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40999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134310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0.12%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3779167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8253055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070284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837197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3505474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97%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1218329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55E0FE95-FA49-4532-BCA4-696BC8C6D000}"/>
              </a:ext>
            </a:extLst>
          </p:cNvPr>
          <p:cNvSpPr/>
          <p:nvPr/>
        </p:nvSpPr>
        <p:spPr>
          <a:xfrm>
            <a:off x="4083206" y="2414601"/>
            <a:ext cx="4804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Coding performance of the proposed method 2.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727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3F9F6-4218-43AB-8E5A-1398C6A9D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74C21-8647-43F5-947A-380FB0249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VTM-5.0</a:t>
            </a:r>
          </a:p>
          <a:p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7D5A78-E3BE-42EC-9C2F-195AF5177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JVET-O0265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3DB425-6DD3-4AA1-BEF8-355670989F1A}"/>
              </a:ext>
            </a:extLst>
          </p:cNvPr>
          <p:cNvSpPr/>
          <p:nvPr/>
        </p:nvSpPr>
        <p:spPr>
          <a:xfrm>
            <a:off x="4066274" y="2059000"/>
            <a:ext cx="4804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2060"/>
                </a:solidFill>
              </a:rPr>
              <a:t>Coding performance of the proposed method 3.</a:t>
            </a:r>
            <a:endParaRPr lang="zh-CN" altLang="en-US" dirty="0">
              <a:solidFill>
                <a:srgbClr val="00206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FEDF46-B797-4EE3-9FBF-1CCC964AEE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000137"/>
              </p:ext>
            </p:extLst>
          </p:nvPr>
        </p:nvGraphicFramePr>
        <p:xfrm>
          <a:off x="2912533" y="2574501"/>
          <a:ext cx="6993466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898650">
                  <a:extLst>
                    <a:ext uri="{9D8B030D-6E8A-4147-A177-3AD203B41FA5}">
                      <a16:colId xmlns:a16="http://schemas.microsoft.com/office/drawing/2014/main" val="4168733439"/>
                    </a:ext>
                  </a:extLst>
                </a:gridCol>
                <a:gridCol w="606493">
                  <a:extLst>
                    <a:ext uri="{9D8B030D-6E8A-4147-A177-3AD203B41FA5}">
                      <a16:colId xmlns:a16="http://schemas.microsoft.com/office/drawing/2014/main" val="1619219294"/>
                    </a:ext>
                  </a:extLst>
                </a:gridCol>
                <a:gridCol w="623848">
                  <a:extLst>
                    <a:ext uri="{9D8B030D-6E8A-4147-A177-3AD203B41FA5}">
                      <a16:colId xmlns:a16="http://schemas.microsoft.com/office/drawing/2014/main" val="209321311"/>
                    </a:ext>
                  </a:extLst>
                </a:gridCol>
                <a:gridCol w="623848">
                  <a:extLst>
                    <a:ext uri="{9D8B030D-6E8A-4147-A177-3AD203B41FA5}">
                      <a16:colId xmlns:a16="http://schemas.microsoft.com/office/drawing/2014/main" val="333270198"/>
                    </a:ext>
                  </a:extLst>
                </a:gridCol>
                <a:gridCol w="443540">
                  <a:extLst>
                    <a:ext uri="{9D8B030D-6E8A-4147-A177-3AD203B41FA5}">
                      <a16:colId xmlns:a16="http://schemas.microsoft.com/office/drawing/2014/main" val="3734917430"/>
                    </a:ext>
                  </a:extLst>
                </a:gridCol>
                <a:gridCol w="424256">
                  <a:extLst>
                    <a:ext uri="{9D8B030D-6E8A-4147-A177-3AD203B41FA5}">
                      <a16:colId xmlns:a16="http://schemas.microsoft.com/office/drawing/2014/main" val="3991117347"/>
                    </a:ext>
                  </a:extLst>
                </a:gridCol>
                <a:gridCol w="752089">
                  <a:extLst>
                    <a:ext uri="{9D8B030D-6E8A-4147-A177-3AD203B41FA5}">
                      <a16:colId xmlns:a16="http://schemas.microsoft.com/office/drawing/2014/main" val="421232678"/>
                    </a:ext>
                  </a:extLst>
                </a:gridCol>
                <a:gridCol w="742447">
                  <a:extLst>
                    <a:ext uri="{9D8B030D-6E8A-4147-A177-3AD203B41FA5}">
                      <a16:colId xmlns:a16="http://schemas.microsoft.com/office/drawing/2014/main" val="1078765172"/>
                    </a:ext>
                  </a:extLst>
                </a:gridCol>
                <a:gridCol w="742447">
                  <a:extLst>
                    <a:ext uri="{9D8B030D-6E8A-4147-A177-3AD203B41FA5}">
                      <a16:colId xmlns:a16="http://schemas.microsoft.com/office/drawing/2014/main" val="1772636000"/>
                    </a:ext>
                  </a:extLst>
                </a:gridCol>
                <a:gridCol w="559246">
                  <a:extLst>
                    <a:ext uri="{9D8B030D-6E8A-4147-A177-3AD203B41FA5}">
                      <a16:colId xmlns:a16="http://schemas.microsoft.com/office/drawing/2014/main" val="2064561920"/>
                    </a:ext>
                  </a:extLst>
                </a:gridCol>
                <a:gridCol w="576602">
                  <a:extLst>
                    <a:ext uri="{9D8B030D-6E8A-4147-A177-3AD203B41FA5}">
                      <a16:colId xmlns:a16="http://schemas.microsoft.com/office/drawing/2014/main" val="2183062703"/>
                    </a:ext>
                  </a:extLst>
                </a:gridCol>
              </a:tblGrid>
              <a:tr h="85724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843280" algn="l"/>
                          <a:tab pos="914400" algn="l"/>
                          <a:tab pos="934085" algn="ctr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616979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7921902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-0.12%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645377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11129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204429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352352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597751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37851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8598093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850715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SCC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98%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99%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387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3092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E7262-7C99-404E-AB64-537E03EE4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altLang="zh-CN" b="1" dirty="0"/>
              <a:t>Conclusions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69439-04DA-4374-AE12-1F6DF804E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Three simplified motion field storage methods for TPM is proposed. </a:t>
            </a:r>
          </a:p>
          <a:p>
            <a:r>
              <a:rPr lang="en-US" altLang="zh-CN" dirty="0"/>
              <a:t>There is no overall coding performance change for method #3 compared to VTM5.0 after performing simplification.</a:t>
            </a:r>
          </a:p>
          <a:p>
            <a:r>
              <a:rPr lang="en-US" altLang="zh-CN" dirty="0"/>
              <a:t> It is recommended to adopt method #3 into VVC.</a:t>
            </a:r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BA6517-9D97-4163-80D7-DFEFD5039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JVET-O0265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18636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722</TotalTime>
  <Words>1104</Words>
  <Application>Microsoft Office PowerPoint</Application>
  <PresentationFormat>Widescreen</PresentationFormat>
  <Paragraphs>390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等线</vt:lpstr>
      <vt:lpstr>华文楷体</vt:lpstr>
      <vt:lpstr>Calibri</vt:lpstr>
      <vt:lpstr>Franklin Gothic Book</vt:lpstr>
      <vt:lpstr>Times New Roman</vt:lpstr>
      <vt:lpstr>Crop</vt:lpstr>
      <vt:lpstr> Non-CE4: Simplified motion field storage for TPM </vt:lpstr>
      <vt:lpstr>Summary</vt:lpstr>
      <vt:lpstr>Proposed Method</vt:lpstr>
      <vt:lpstr>Proposed Method</vt:lpstr>
      <vt:lpstr>Proposed Method</vt:lpstr>
      <vt:lpstr>Simulation results</vt:lpstr>
      <vt:lpstr>Simulation results</vt:lpstr>
      <vt:lpstr>Simulation results</vt:lpstr>
      <vt:lpstr>Conclusions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张 娜</cp:lastModifiedBy>
  <cp:revision>179</cp:revision>
  <dcterms:created xsi:type="dcterms:W3CDTF">2018-06-14T01:00:05Z</dcterms:created>
  <dcterms:modified xsi:type="dcterms:W3CDTF">2019-07-01T03:10:20Z</dcterms:modified>
</cp:coreProperties>
</file>