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2"/>
  </p:notesMasterIdLst>
  <p:handoutMasterIdLst>
    <p:handoutMasterId r:id="rId13"/>
  </p:handoutMasterIdLst>
  <p:sldIdLst>
    <p:sldId id="435" r:id="rId6"/>
    <p:sldId id="437" r:id="rId7"/>
    <p:sldId id="436" r:id="rId8"/>
    <p:sldId id="454" r:id="rId9"/>
    <p:sldId id="452" r:id="rId10"/>
    <p:sldId id="451" r:id="rId11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5E5A0A-2E23-4F12-9351-083DC77C0B34}" v="267" dt="2019-07-03T17:21:48.4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42" d="100"/>
          <a:sy n="142" d="100"/>
        </p:scale>
        <p:origin x="1188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6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40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Initializing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𝑖𝑛𝑣𝐴𝑛𝑔𝑙𝑒𝑆𝑢𝑚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with 128 instead of 2 results in the nearest integer automatically after the bit-shifting operation 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𝑖𝑛𝑣𝐴𝑛𝑔𝑙𝑒𝑆𝑢𝑚</m:t>
                    </m:r>
                    <m:r>
                      <a:rPr lang="en-US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&gt;&gt; 8)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</a:t>
                </a: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Initializing </a:t>
                </a:r>
                <a:r>
                  <a:rPr lang="en-US" i="0"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𝑖𝑛𝑣𝐴𝑛𝑔𝑙𝑒𝑆𝑢𝑚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with 128 instead of 2 results in the nearest integer automatically after the bit-shifting operation  </a:t>
                </a:r>
                <a:r>
                  <a:rPr lang="en-US" i="0"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(𝑖𝑛𝑣𝐴𝑛𝑔𝑙𝑒𝑆𝑢𝑚 &gt;&gt; 8)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</a:t>
                </a:r>
                <a:endParaRPr lang="en-US" dirty="0"/>
              </a:p>
              <a:p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933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9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Document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3.docx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Document2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010283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</a:rPr>
              <a:t>JVET-O0229 </a:t>
            </a:r>
          </a:p>
          <a:p>
            <a:r>
              <a:rPr lang="en-US" sz="2400">
                <a:solidFill>
                  <a:schemeClr val="bg1"/>
                </a:solidFill>
              </a:rPr>
              <a:t>Non-CE3: </a:t>
            </a:r>
            <a:r>
              <a:rPr lang="en-US" sz="2400" dirty="0">
                <a:solidFill>
                  <a:schemeClr val="bg1"/>
                </a:solidFill>
              </a:rPr>
              <a:t>Simplifications of PDPC for diagonal and adjacent diagonal directions</a:t>
            </a:r>
          </a:p>
          <a:p>
            <a:pPr>
              <a:spcBef>
                <a:spcPts val="750"/>
              </a:spcBef>
            </a:pPr>
            <a:r>
              <a:rPr lang="en-US" sz="1400" b="0" dirty="0">
                <a:solidFill>
                  <a:schemeClr val="bg1"/>
                </a:solidFill>
              </a:rPr>
              <a:t>Gagan Rath, Fabien </a:t>
            </a:r>
            <a:r>
              <a:rPr lang="en-US" sz="1400" b="0" dirty="0" err="1">
                <a:solidFill>
                  <a:schemeClr val="bg1"/>
                </a:solidFill>
              </a:rPr>
              <a:t>Racapé</a:t>
            </a:r>
            <a:r>
              <a:rPr lang="en-US" sz="1400" b="0" dirty="0">
                <a:solidFill>
                  <a:schemeClr val="bg1"/>
                </a:solidFill>
              </a:rPr>
              <a:t>, Fabrice Urban</a:t>
            </a:r>
            <a:endParaRPr lang="en-US" sz="16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DFAF6F43-C673-8249-8AD0-B73AF580E2F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1330" y="1094742"/>
                <a:ext cx="8307421" cy="94458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sz="160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CA" sz="16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sz="1600" i="1">
                          <a:latin typeface="Cambria Math" panose="02040503050406030204" pitchFamily="18" charset="0"/>
                        </a:rPr>
                        <m:t>𝐶𝑙𝑖𝑝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CA" sz="1600">
                                          <a:latin typeface="Cambria Math" panose="02040503050406030204" pitchFamily="18" charset="0"/>
                                        </a:rPr>
                                        <m:t>64</m:t>
                                      </m:r>
                                      <m:r>
                                        <a:rPr lang="en-CA" sz="16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CA" sz="1600" i="1">
                                          <a:latin typeface="Cambria Math" panose="02040503050406030204" pitchFamily="18" charset="0"/>
                                        </a:rPr>
                                        <m:t>𝑤𝑇</m:t>
                                      </m:r>
                                      <m:r>
                                        <a:rPr lang="en-CA" sz="16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CA" sz="1600" i="1">
                                          <a:latin typeface="Cambria Math" panose="02040503050406030204" pitchFamily="18" charset="0"/>
                                        </a:rPr>
                                        <m:t>𝑤𝐿</m:t>
                                      </m:r>
                                    </m:e>
                                  </m:d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𝑝𝑟𝑒𝑑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CA" sz="160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𝑤𝑇</m:t>
                                  </m:r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𝑡𝑜𝑝</m:t>
                                  </m:r>
                                </m:sub>
                              </m:sSub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𝑤𝐿</m:t>
                                  </m:r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  <m:t>𝑙𝑒𝑓𝑡</m:t>
                                  </m:r>
                                </m:sub>
                              </m:sSub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+32 </m:t>
                              </m:r>
                            </m:e>
                          </m:d>
                          <m:r>
                            <a:rPr lang="en-CA" sz="1600">
                              <a:latin typeface="Cambria Math" panose="02040503050406030204" pitchFamily="18" charset="0"/>
                            </a:rPr>
                            <m:t>≫6</m:t>
                          </m:r>
                        </m:e>
                      </m:d>
                    </m:oMath>
                  </m:oMathPara>
                </a14:m>
                <a:endParaRPr lang="en-GB" sz="105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r>
                  <a:rPr lang="en-CA" sz="1400" dirty="0"/>
                  <a:t>with</a:t>
                </a:r>
                <a:r>
                  <a:rPr lang="en-CA" sz="1600" dirty="0"/>
                  <a:t> </a:t>
                </a:r>
                <a14:m>
                  <m:oMath xmlns:m="http://schemas.openxmlformats.org/officeDocument/2006/math">
                    <m:r>
                      <a:rPr lang="en-CA" sz="1400" i="1">
                        <a:latin typeface="Cambria Math" panose="02040503050406030204" pitchFamily="18" charset="0"/>
                      </a:rPr>
                      <m:t>𝑤𝐿</m:t>
                    </m:r>
                    <m:r>
                      <a:rPr lang="en-CA" sz="1400">
                        <a:latin typeface="Cambria Math" panose="02040503050406030204" pitchFamily="18" charset="0"/>
                      </a:rPr>
                      <m:t> =</m:t>
                    </m:r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16</m:t>
                    </m:r>
                    <m:r>
                      <a:rPr lang="en-CA" sz="1400">
                        <a:latin typeface="Cambria Math" panose="02040503050406030204" pitchFamily="18" charset="0"/>
                      </a:rPr>
                      <m:t> &gt;&gt; </m:t>
                    </m:r>
                    <m:r>
                      <a:rPr lang="en-CA" sz="1400" i="1">
                        <a:latin typeface="Cambria Math" panose="02040503050406030204" pitchFamily="18" charset="0"/>
                      </a:rPr>
                      <m:t>𝑚𝑖𝑛</m:t>
                    </m:r>
                    <m:r>
                      <a:rPr lang="en-CA" sz="1400">
                        <a:latin typeface="Cambria Math" panose="02040503050406030204" pitchFamily="18" charset="0"/>
                      </a:rPr>
                      <m:t>(31, ((</m:t>
                    </m:r>
                    <m:r>
                      <a:rPr lang="en-CA" sz="1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CA" sz="1400">
                        <a:latin typeface="Cambria Math" panose="02040503050406030204" pitchFamily="18" charset="0"/>
                      </a:rPr>
                      <m:t> &lt;&lt; 1) &gt;&gt; </m:t>
                    </m:r>
                    <m:r>
                      <a:rPr lang="en-CA" sz="1400" i="1">
                        <a:latin typeface="Cambria Math" panose="02040503050406030204" pitchFamily="18" charset="0"/>
                      </a:rPr>
                      <m:t>𝑠𝑐𝑎𝑙𝑒</m:t>
                    </m:r>
                    <m:r>
                      <a:rPr lang="en-CA" sz="1400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endParaRPr lang="en-GB" sz="8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en-GB" sz="7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en-GB" sz="8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DFAF6F43-C673-8249-8AD0-B73AF580E2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30" y="1094742"/>
                <a:ext cx="8307421" cy="9445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Proposed </a:t>
            </a:r>
            <a:r>
              <a:rPr lang="en-US" sz="2600" dirty="0"/>
              <a:t>modification 1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M</a:t>
            </a:r>
            <a:r>
              <a:rPr lang="en-US" sz="1600" b="0" dirty="0">
                <a:solidFill>
                  <a:srgbClr val="00ADEE"/>
                </a:solidFill>
              </a:rPr>
              <a:t>erge the case of PDPC for modes 2 and 66 with PDPC for adjacent modes:</a:t>
            </a:r>
            <a:br>
              <a:rPr lang="en-US" sz="1600" b="0" dirty="0">
                <a:solidFill>
                  <a:srgbClr val="00ADEE"/>
                </a:solidFill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BCBC4EC-F44C-4D72-AB15-B4A329D5F53C}"/>
                  </a:ext>
                </a:extLst>
              </p:cNvPr>
              <p:cNvSpPr/>
              <p:nvPr/>
            </p:nvSpPr>
            <p:spPr>
              <a:xfrm>
                <a:off x="1042148" y="2840284"/>
                <a:ext cx="6871446" cy="1420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6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𝐶𝑙𝑖𝑝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600" i="0">
                                          <a:latin typeface="Cambria Math" panose="02040503050406030204" pitchFamily="18" charset="0"/>
                                        </a:rPr>
                                        <m:t>64−</m:t>
                                      </m:r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𝑤𝐿</m:t>
                                      </m:r>
                                    </m:e>
                                  </m:d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𝑝𝑟𝑒𝑑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𝑤𝐿</m:t>
                                  </m:r>
                                  <m:r>
                                    <a:rPr lang="en-US" sz="1600" i="0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𝑙𝑒𝑓𝑡</m:t>
                                  </m:r>
                                </m:sub>
                              </m:sSub>
                              <m:r>
                                <a:rPr lang="en-US" sz="1600" i="0">
                                  <a:latin typeface="Cambria Math" panose="02040503050406030204" pitchFamily="18" charset="0"/>
                                </a:rPr>
                                <m:t>+32 </m:t>
                              </m:r>
                            </m:e>
                          </m:d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≫6</m:t>
                          </m:r>
                        </m:e>
                      </m:d>
                    </m:oMath>
                  </m:oMathPara>
                </a14:m>
                <a:endParaRPr lang="en-US" sz="1600" dirty="0"/>
              </a:p>
              <a:p>
                <a:r>
                  <a:rPr lang="en-CA" dirty="0"/>
                  <a:t>with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𝑤𝐿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=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𝑤𝐿𝑚𝑎𝑥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&gt;&gt;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𝑚𝑖𝑛</m:t>
                    </m:r>
                    <m:r>
                      <a:rPr lang="en-CA">
                        <a:latin typeface="Cambria Math" panose="02040503050406030204" pitchFamily="18" charset="0"/>
                      </a:rPr>
                      <m:t>(31, ((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&lt;&lt; 1) &gt;&gt; 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𝑠𝑐𝑎𝑙𝑒</m:t>
                    </m:r>
                    <m:r>
                      <a:rPr lang="en-CA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r>
                  <a:rPr lang="en-CA" dirty="0"/>
                  <a:t>, </a:t>
                </a:r>
              </a:p>
              <a:p>
                <a:r>
                  <a:rPr lang="en-CA" dirty="0"/>
                  <a:t>            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𝑤𝐿𝑚𝑎𝑥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= 16</m:t>
                    </m:r>
                  </m:oMath>
                </a14:m>
                <a:r>
                  <a:rPr lang="en-CA" dirty="0"/>
                  <a:t> if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𝑖𝑛𝑡𝑟𝑎𝑃𝑟𝑒𝑑𝐴𝑛𝑔𝑙𝑒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= 32</m:t>
                    </m:r>
                  </m:oMath>
                </a14:m>
                <a:r>
                  <a:rPr lang="en-CA" dirty="0"/>
                  <a:t>, </a:t>
                </a:r>
              </a:p>
              <a:p>
                <a:r>
                  <a:rPr lang="en-CA" dirty="0"/>
                  <a:t>            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𝑤𝐿𝑚𝑎𝑥</m:t>
                    </m:r>
                    <m:r>
                      <a:rPr lang="en-CA">
                        <a:latin typeface="Cambria Math" panose="02040503050406030204" pitchFamily="18" charset="0"/>
                      </a:rPr>
                      <m:t> = 32</m:t>
                    </m:r>
                  </m:oMath>
                </a14:m>
                <a:r>
                  <a:rPr lang="en-CA" dirty="0"/>
                  <a:t>, otherwise.</a:t>
                </a:r>
                <a:endParaRPr lang="en-US" dirty="0"/>
              </a:p>
              <a:p>
                <a:endParaRPr lang="en-US" sz="16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BCBC4EC-F44C-4D72-AB15-B4A329D5F5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148" y="2840284"/>
                <a:ext cx="6871446" cy="1420325"/>
              </a:xfrm>
              <a:prstGeom prst="rect">
                <a:avLst/>
              </a:prstGeom>
              <a:blipFill>
                <a:blip r:embed="rId4"/>
                <a:stretch>
                  <a:fillRect l="-2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Arrow: Down 2">
            <a:extLst>
              <a:ext uri="{FF2B5EF4-FFF2-40B4-BE49-F238E27FC236}">
                <a16:creationId xmlns:a16="http://schemas.microsoft.com/office/drawing/2014/main" id="{AA00358C-0FCD-4176-8513-794AEDB4D914}"/>
              </a:ext>
            </a:extLst>
          </p:cNvPr>
          <p:cNvSpPr/>
          <p:nvPr/>
        </p:nvSpPr>
        <p:spPr>
          <a:xfrm>
            <a:off x="4215652" y="2134805"/>
            <a:ext cx="712694" cy="55428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65B812BD-F306-4E35-9318-AF5475EC7F43}"/>
                  </a:ext>
                </a:extLst>
              </p:cNvPr>
              <p:cNvSpPr/>
              <p:nvPr/>
            </p:nvSpPr>
            <p:spPr>
              <a:xfrm>
                <a:off x="1597554" y="4090292"/>
                <a:ext cx="5760634" cy="414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64−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𝑤𝐿</m:t>
                                  </m:r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𝑝𝑟𝑒𝑑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𝑤𝐿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𝑙𝑒𝑓𝑡</m:t>
                              </m:r>
                            </m:sub>
                          </m:s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+32 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≫6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65B812BD-F306-4E35-9318-AF5475EC7F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7554" y="4090292"/>
                <a:ext cx="5760634" cy="41472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>
            <a:extLst>
              <a:ext uri="{FF2B5EF4-FFF2-40B4-BE49-F238E27FC236}">
                <a16:creationId xmlns:a16="http://schemas.microsoft.com/office/drawing/2014/main" id="{EC6AC1BD-235B-4ED9-83A7-F64B6F2195E9}"/>
              </a:ext>
            </a:extLst>
          </p:cNvPr>
          <p:cNvGrpSpPr/>
          <p:nvPr/>
        </p:nvGrpSpPr>
        <p:grpSpPr>
          <a:xfrm>
            <a:off x="5318312" y="1141969"/>
            <a:ext cx="833717" cy="438224"/>
            <a:chOff x="5318312" y="1141969"/>
            <a:chExt cx="833717" cy="438224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77CD27D-3485-4CC6-A56A-9D13914110B2}"/>
                </a:ext>
              </a:extLst>
            </p:cNvPr>
            <p:cNvCxnSpPr/>
            <p:nvPr/>
          </p:nvCxnSpPr>
          <p:spPr>
            <a:xfrm>
              <a:off x="5318312" y="1141970"/>
              <a:ext cx="833717" cy="438223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BAA31D6-E7DF-41C4-8E5C-8ECF07AE69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18312" y="1141969"/>
              <a:ext cx="833717" cy="438223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BA4033B-4E3B-4235-8E4E-F290401D4FEF}"/>
              </a:ext>
            </a:extLst>
          </p:cNvPr>
          <p:cNvGrpSpPr/>
          <p:nvPr/>
        </p:nvGrpSpPr>
        <p:grpSpPr>
          <a:xfrm>
            <a:off x="3025544" y="1196271"/>
            <a:ext cx="336221" cy="329617"/>
            <a:chOff x="5318312" y="1141969"/>
            <a:chExt cx="833717" cy="438224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FE05789-84C5-4121-A47A-D55CF4F5CF83}"/>
                </a:ext>
              </a:extLst>
            </p:cNvPr>
            <p:cNvCxnSpPr/>
            <p:nvPr/>
          </p:nvCxnSpPr>
          <p:spPr>
            <a:xfrm>
              <a:off x="5318312" y="1141970"/>
              <a:ext cx="833717" cy="438223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F33F902-38D6-49D9-BF93-A69BC664C8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18312" y="1141969"/>
              <a:ext cx="833717" cy="438223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839011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Test 1  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DA03F86-5417-4D90-8CD9-023EAEFDE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252789"/>
              </p:ext>
            </p:extLst>
          </p:nvPr>
        </p:nvGraphicFramePr>
        <p:xfrm>
          <a:off x="-235319" y="1710035"/>
          <a:ext cx="5391897" cy="1904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Document" r:id="rId4" imgW="5956042" imgH="2103682" progId="Word.Document.12">
                  <p:embed/>
                </p:oleObj>
              </mc:Choice>
              <mc:Fallback>
                <p:oleObj name="Document" r:id="rId4" imgW="5956042" imgH="2103682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DA03F86-5417-4D90-8CD9-023EAEFDE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35319" y="1710035"/>
                        <a:ext cx="5391897" cy="1904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E94E019-3510-4B25-A549-B0B9775F0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3132719"/>
              </p:ext>
            </p:extLst>
          </p:nvPr>
        </p:nvGraphicFramePr>
        <p:xfrm>
          <a:off x="3980336" y="1710035"/>
          <a:ext cx="5391897" cy="1904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Document" r:id="rId6" imgW="5956042" imgH="2103682" progId="Word.Document.12">
                  <p:embed/>
                </p:oleObj>
              </mc:Choice>
              <mc:Fallback>
                <p:oleObj name="Document" r:id="rId6" imgW="5956042" imgH="2103682" progId="Word.Documen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E94E019-3510-4B25-A549-B0B9775F06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80336" y="1710035"/>
                        <a:ext cx="5391897" cy="1904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874865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1172C38-506A-43D7-8065-140E49CD72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64ADE4-8FCA-447B-AE7C-FF8F9AF34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5F1E435-1F74-4EDB-B462-42A3575E1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Proposed </a:t>
            </a:r>
            <a:r>
              <a:rPr lang="en-US" sz="2600" dirty="0"/>
              <a:t>modification 2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M</a:t>
            </a:r>
            <a:r>
              <a:rPr lang="en-US" sz="1600" b="0" dirty="0">
                <a:solidFill>
                  <a:srgbClr val="00ADEE"/>
                </a:solidFill>
              </a:rPr>
              <a:t>erge the case of PDPC for modes 2 and 66 with PDPC for adjacent modes:</a:t>
            </a:r>
            <a:br>
              <a:rPr lang="en-US" sz="1600" b="0" dirty="0">
                <a:solidFill>
                  <a:srgbClr val="00ADEE"/>
                </a:solidFill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B95074A0-3DE6-4D77-AA9C-F24B949A93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748" y="1557702"/>
            <a:ext cx="4461958" cy="24225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634EFFD-80C3-43B5-AD9D-3D3F5FC76263}"/>
                  </a:ext>
                </a:extLst>
              </p:cNvPr>
              <p:cNvSpPr/>
              <p:nvPr/>
            </p:nvSpPr>
            <p:spPr>
              <a:xfrm>
                <a:off x="504265" y="1184482"/>
                <a:ext cx="4572000" cy="158447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i="1" smtClean="0">
                          <a:latin typeface="Cambria Math" panose="02040503050406030204" pitchFamily="18" charset="0"/>
                        </a:rPr>
                        <m:t>𝑖𝑛𝑣𝐴𝑛𝑔𝑙𝑒𝑆𝑢𝑚</m:t>
                      </m:r>
                      <m:r>
                        <a:rPr lang="en-US" sz="1200">
                          <a:latin typeface="Cambria Math" panose="02040503050406030204" pitchFamily="18" charset="0"/>
                        </a:rPr>
                        <m:t> = 2; </m:t>
                      </m:r>
                    </m:oMath>
                  </m:oMathPara>
                </a14:m>
                <a:endParaRPr lang="en-US" sz="12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𝑓𝑜𝑟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0 &lt;= 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𝑥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&lt; 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𝑊</m:t>
                      </m:r>
                    </m:oMath>
                  </m:oMathPara>
                </a14:m>
                <a:endParaRPr lang="en-US" sz="1200" dirty="0">
                  <a:ea typeface="Times New Roman" panose="02020603050405020304" pitchFamily="18" charset="0"/>
                </a:endParaRPr>
              </a:p>
              <a:p>
                <a:r>
                  <a:rPr lang="en-US" sz="1200" dirty="0"/>
                  <a:t>    </a:t>
                </a:r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</a:rPr>
                      <m:t>𝑖𝑛𝑣𝐴𝑛𝑔𝑙𝑒𝑆𝑢𝑚</m:t>
                    </m:r>
                    <m:r>
                      <a:rPr lang="en-US" sz="1200">
                        <a:latin typeface="Cambria Math" panose="02040503050406030204" pitchFamily="18" charset="0"/>
                      </a:rPr>
                      <m:t> += 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𝑖𝑛𝑣𝐴𝑛𝑔𝑙𝑒</m:t>
                    </m:r>
                    <m:r>
                      <a:rPr lang="en-US" sz="1200"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endParaRPr lang="en-US" sz="1200" dirty="0"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𝑑𝑒𝑙𝑡𝑎𝑃𝑜𝑠</m:t>
                      </m:r>
                      <m:r>
                        <a:rPr lang="en-US" sz="120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𝑖𝑛𝑣𝐴𝑛𝑔𝑙𝑒𝑆𝑢𝑚</m:t>
                      </m:r>
                      <m:r>
                        <a:rPr lang="en-US" sz="1200">
                          <a:latin typeface="Cambria Math" panose="02040503050406030204" pitchFamily="18" charset="0"/>
                        </a:rPr>
                        <m:t> &gt;&gt; 2; </m:t>
                      </m:r>
                    </m:oMath>
                  </m:oMathPara>
                </a14:m>
                <a:endParaRPr lang="en-US" sz="12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𝑑𝑒𝑙𝑡𝑎𝐼𝑛𝑡</m:t>
                      </m:r>
                      <m:r>
                        <a:rPr lang="en-US" sz="120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𝑑𝑒𝑙𝑡𝑎𝑃𝑜𝑠</m:t>
                      </m:r>
                      <m:r>
                        <a:rPr lang="en-US" sz="1200">
                          <a:latin typeface="Cambria Math" panose="02040503050406030204" pitchFamily="18" charset="0"/>
                        </a:rPr>
                        <m:t> &gt;&gt; 6;</m:t>
                      </m:r>
                    </m:oMath>
                  </m:oMathPara>
                </a14:m>
                <a:endParaRPr lang="en-US" sz="1200" dirty="0"/>
              </a:p>
              <a:p>
                <a:r>
                  <a:rPr lang="en-US" sz="1200" dirty="0"/>
                  <a:t>    </a:t>
                </a:r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</a:rPr>
                      <m:t>𝑑𝑒𝑙𝑡𝑎𝐹𝑟𝑎𝑐</m:t>
                    </m:r>
                    <m:r>
                      <a:rPr lang="en-US" sz="1200">
                        <a:latin typeface="Cambria Math" panose="02040503050406030204" pitchFamily="18" charset="0"/>
                      </a:rPr>
                      <m:t> = 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𝑑𝑒𝑙𝑡𝑎𝑃𝑜𝑠</m:t>
                    </m:r>
                    <m:r>
                      <a:rPr lang="en-US" sz="12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lit/>
                      </m:rPr>
                      <a:rPr lang="en-US" sz="1200">
                        <a:latin typeface="Cambria Math" panose="02040503050406030204" pitchFamily="18" charset="0"/>
                      </a:rPr>
                      <m:t>&amp;</m:t>
                    </m:r>
                    <m:r>
                      <a:rPr lang="en-US" sz="1200">
                        <a:latin typeface="Cambria Math" panose="02040503050406030204" pitchFamily="18" charset="0"/>
                      </a:rPr>
                      <m:t> 63;</m:t>
                    </m:r>
                  </m:oMath>
                </a14:m>
                <a:endParaRPr lang="en-US" sz="1200" dirty="0"/>
              </a:p>
              <a:p>
                <a:r>
                  <a:rPr lang="en-US" sz="1200" dirty="0"/>
                  <a:t>    </a:t>
                </a:r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</a:rPr>
                      <m:t>𝑑𝑒𝑙𝑡𝑎𝑦</m:t>
                    </m:r>
                    <m:r>
                      <a:rPr lang="en-US" sz="1200">
                        <a:latin typeface="Cambria Math" panose="02040503050406030204" pitchFamily="18" charset="0"/>
                      </a:rPr>
                      <m:t> = 1 + 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1200">
                        <a:latin typeface="Cambria Math" panose="02040503050406030204" pitchFamily="18" charset="0"/>
                      </a:rPr>
                      <m:t> + 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𝑑𝑒𝑙𝑡𝑎𝐼𝑛𝑡</m:t>
                    </m:r>
                    <m:r>
                      <a:rPr lang="en-US" sz="1200"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endParaRPr lang="en-US" sz="12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    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𝑙𝑒𝑓𝑡</m:t>
                          </m:r>
                        </m:sub>
                      </m:sSub>
                      <m:r>
                        <a:rPr lang="en-US" sz="120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𝑟𝑒𝑓𝑆𝑖𝑑𝑒</m:t>
                      </m:r>
                      <m:r>
                        <a:rPr lang="en-US" sz="1200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𝑑𝑒𝑙𝑡𝑎𝑦</m:t>
                      </m:r>
                      <m:r>
                        <a:rPr lang="en-US" sz="1200">
                          <a:latin typeface="Cambria Math" panose="02040503050406030204" pitchFamily="18" charset="0"/>
                        </a:rPr>
                        <m:t>+(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𝑑𝑒𝑙𝑡𝑎𝐹𝑟𝑎𝑐</m:t>
                      </m:r>
                      <m:r>
                        <a:rPr lang="en-US" sz="1200">
                          <a:latin typeface="Cambria Math" panose="02040503050406030204" pitchFamily="18" charset="0"/>
                        </a:rPr>
                        <m:t>&gt;&gt;5)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634EFFD-80C3-43B5-AD9D-3D3F5FC762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265" y="1184482"/>
                <a:ext cx="4572000" cy="158447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Arrow: Down 13">
            <a:extLst>
              <a:ext uri="{FF2B5EF4-FFF2-40B4-BE49-F238E27FC236}">
                <a16:creationId xmlns:a16="http://schemas.microsoft.com/office/drawing/2014/main" id="{CCD827AD-1E87-4EE3-A384-89554124AD16}"/>
              </a:ext>
            </a:extLst>
          </p:cNvPr>
          <p:cNvSpPr/>
          <p:nvPr/>
        </p:nvSpPr>
        <p:spPr>
          <a:xfrm>
            <a:off x="1880460" y="2768955"/>
            <a:ext cx="712694" cy="55428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BCA9E38-8081-4318-A046-45A7A03A6EE9}"/>
                  </a:ext>
                </a:extLst>
              </p:cNvPr>
              <p:cNvSpPr txBox="1"/>
              <p:nvPr/>
            </p:nvSpPr>
            <p:spPr>
              <a:xfrm>
                <a:off x="578233" y="3450450"/>
                <a:ext cx="3543300" cy="13382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>
                  <a:spcAft>
                    <a:spcPts val="3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𝑖𝑛𝑣𝐴𝑛𝑔𝑙𝑒𝑆𝑢𝑚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= </m:t>
                      </m:r>
                      <m:r>
                        <a:rPr lang="en-US" sz="12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128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</m:t>
                      </m:r>
                    </m:oMath>
                  </m:oMathPara>
                </a14:m>
                <a:endParaRPr lang="en-US" sz="1200" dirty="0">
                  <a:ea typeface="Times New Roman" panose="02020603050405020304" pitchFamily="18" charset="0"/>
                </a:endParaRPr>
              </a:p>
              <a:p>
                <a:pPr>
                  <a:spcAft>
                    <a:spcPts val="3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𝑓𝑜𝑟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0 &lt;= 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𝑥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&lt; 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𝑊</m:t>
                      </m:r>
                    </m:oMath>
                  </m:oMathPara>
                </a14:m>
                <a:endParaRPr lang="en-US" sz="1200" dirty="0">
                  <a:ea typeface="Times New Roman" panose="02020603050405020304" pitchFamily="18" charset="0"/>
                </a:endParaRPr>
              </a:p>
              <a:p>
                <a:pPr marL="222250" marR="0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𝑖𝑛𝑣𝐴𝑛𝑔𝑙𝑒𝑆𝑢𝑚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+= 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𝑖𝑛𝑣𝐴𝑛𝑔𝑙𝑒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; </m:t>
                      </m:r>
                    </m:oMath>
                  </m:oMathPara>
                </a14:m>
                <a:endParaRPr lang="en-US" sz="1200" dirty="0">
                  <a:ea typeface="Times New Roman" panose="02020603050405020304" pitchFamily="18" charset="0"/>
                </a:endParaRPr>
              </a:p>
              <a:p>
                <a:pPr marL="222250" marR="0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𝑑𝑒𝑙𝑡𝑎𝑦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1 + 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𝑦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+ (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𝑖𝑛𝑣𝐴𝑛𝑔𝑙𝑒𝑆𝑢𝑚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&gt;&gt; </m:t>
                      </m:r>
                      <m:r>
                        <a:rPr lang="en-US" sz="12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8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), </m:t>
                      </m:r>
                    </m:oMath>
                  </m:oMathPara>
                </a14:m>
                <a:endParaRPr lang="en-US" sz="1200" dirty="0">
                  <a:ea typeface="Times New Roman" panose="02020603050405020304" pitchFamily="18" charset="0"/>
                </a:endParaRPr>
              </a:p>
              <a:p>
                <a:pPr marL="222250" marR="0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𝑙𝑒𝑓𝑡</m:t>
                          </m:r>
                        </m:sub>
                      </m:sSub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=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𝑟𝑒𝑓𝑆𝑖𝑑𝑒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[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𝑑𝑒𝑙𝑡𝑎𝑦</m:t>
                      </m:r>
                      <m:r>
                        <a:rPr lang="en-US" sz="12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]</m:t>
                      </m:r>
                    </m:oMath>
                  </m:oMathPara>
                </a14:m>
                <a:endParaRPr lang="en-US" sz="1200" dirty="0">
                  <a:ea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endParaRPr lang="en-US" sz="16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BCA9E38-8081-4318-A046-45A7A03A6E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233" y="3450450"/>
                <a:ext cx="3543300" cy="1338251"/>
              </a:xfrm>
              <a:prstGeom prst="rect">
                <a:avLst/>
              </a:prstGeom>
              <a:blipFill>
                <a:blip r:embed="rId5"/>
                <a:stretch>
                  <a:fillRect l="-2065" t="-45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734524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Test 2  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DA03F86-5417-4D90-8CD9-023EAEFDE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072399"/>
              </p:ext>
            </p:extLst>
          </p:nvPr>
        </p:nvGraphicFramePr>
        <p:xfrm>
          <a:off x="-228600" y="1701429"/>
          <a:ext cx="5343525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Document" r:id="rId4" imgW="5956042" imgH="2103682" progId="Word.Document.12">
                  <p:embed/>
                </p:oleObj>
              </mc:Choice>
              <mc:Fallback>
                <p:oleObj name="Document" r:id="rId4" imgW="5956042" imgH="2103682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DA03F86-5417-4D90-8CD9-023EAEFDE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28600" y="1701429"/>
                        <a:ext cx="5343525" cy="189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E94E019-3510-4B25-A549-B0B9775F0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921761"/>
              </p:ext>
            </p:extLst>
          </p:nvPr>
        </p:nvGraphicFramePr>
        <p:xfrm>
          <a:off x="3986213" y="1701429"/>
          <a:ext cx="5343525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cument" r:id="rId6" imgW="5956042" imgH="2103682" progId="Word.Document.12">
                  <p:embed/>
                </p:oleObj>
              </mc:Choice>
              <mc:Fallback>
                <p:oleObj name="Document" r:id="rId6" imgW="5956042" imgH="2103682" progId="Word.Documen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E94E019-3510-4B25-A549-B0B9775F06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86213" y="1701429"/>
                        <a:ext cx="5343525" cy="189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581409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purl.org/dc/dcmitype/"/>
    <ds:schemaRef ds:uri="http://purl.org/dc/elements/1.1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11992</TotalTime>
  <Words>251</Words>
  <Application>Microsoft Office PowerPoint</Application>
  <PresentationFormat>On-screen Show (16:9)</PresentationFormat>
  <Paragraphs>41</Paragraphs>
  <Slides>6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Century Gothic</vt:lpstr>
      <vt:lpstr>Times New Roman</vt:lpstr>
      <vt:lpstr>Intro Section Slides</vt:lpstr>
      <vt:lpstr>1_Interior Slides - blue green bottom bar</vt:lpstr>
      <vt:lpstr>Document</vt:lpstr>
      <vt:lpstr>PowerPoint Presentation</vt:lpstr>
      <vt:lpstr>Proposed modification 1 Merge the case of PDPC for modes 2 and 66 with PDPC for adjacent modes: </vt:lpstr>
      <vt:lpstr>Results Test 1  </vt:lpstr>
      <vt:lpstr>Proposed modification 2 Merge the case of PDPC for modes 2 and 66 with PDPC for adjacent modes: </vt:lpstr>
      <vt:lpstr>Results Test 2  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Fabien Racape</cp:lastModifiedBy>
  <cp:revision>1054</cp:revision>
  <cp:lastPrinted>2018-02-07T16:54:36Z</cp:lastPrinted>
  <dcterms:created xsi:type="dcterms:W3CDTF">2015-05-07T16:31:13Z</dcterms:created>
  <dcterms:modified xsi:type="dcterms:W3CDTF">2019-07-04T09:21:54Z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