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35" r:id="rId6"/>
    <p:sldId id="460" r:id="rId7"/>
    <p:sldId id="456" r:id="rId8"/>
    <p:sldId id="457" r:id="rId9"/>
    <p:sldId id="458" r:id="rId10"/>
    <p:sldId id="459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42" d="100"/>
          <a:sy n="142" d="100"/>
        </p:scale>
        <p:origin x="186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15300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  <p:sldLayoutId id="214748377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JVET-O0223</a:t>
            </a:r>
          </a:p>
          <a:p>
            <a:pPr>
              <a:spcBef>
                <a:spcPts val="750"/>
              </a:spcBef>
            </a:pPr>
            <a:r>
              <a:rPr lang="en-US" sz="2600" b="0" dirty="0">
                <a:solidFill>
                  <a:schemeClr val="bg1"/>
                </a:solidFill>
              </a:rPr>
              <a:t>Non-CE7 / AHG15</a:t>
            </a:r>
            <a:br>
              <a:rPr lang="en-US" sz="2600" b="0" dirty="0">
                <a:solidFill>
                  <a:schemeClr val="bg1"/>
                </a:solidFill>
              </a:rPr>
            </a:br>
            <a:r>
              <a:rPr lang="en-US" sz="2600" b="0" dirty="0">
                <a:solidFill>
                  <a:schemeClr val="bg1"/>
                </a:solidFill>
              </a:rPr>
              <a:t>Quantization matrices with single identifier, and prediction from larger ones</a:t>
            </a: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Contents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FFC794-8748-444E-BD00-D1570A74E697}"/>
              </a:ext>
            </a:extLst>
          </p:cNvPr>
          <p:cNvSpPr txBox="1">
            <a:spLocks/>
          </p:cNvSpPr>
          <p:nvPr/>
        </p:nvSpPr>
        <p:spPr>
          <a:xfrm>
            <a:off x="505622" y="928686"/>
            <a:ext cx="8193083" cy="2096901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Changes to Quantization Matrix indexing and prediction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Syntax simplification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Specification text reduction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Bit count reduction</a:t>
            </a:r>
          </a:p>
        </p:txBody>
      </p:sp>
    </p:spTree>
    <p:extLst>
      <p:ext uri="{BB962C8B-B14F-4D97-AF65-F5344CB8AC3E}">
        <p14:creationId xmlns:p14="http://schemas.microsoft.com/office/powerpoint/2010/main" val="358472007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QM indexing &amp; prediction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B01DBBC-FA24-40D0-9CB7-7043D14E2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069" y="1104983"/>
            <a:ext cx="3930520" cy="3484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63241FC-6C50-4F62-8C72-53154B6D4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0865" y="1199281"/>
            <a:ext cx="3330441" cy="339044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45FB7CF-B0F4-4BB5-8AFA-B6244B402E0C}"/>
              </a:ext>
            </a:extLst>
          </p:cNvPr>
          <p:cNvSpPr txBox="1"/>
          <p:nvPr/>
        </p:nvSpPr>
        <p:spPr>
          <a:xfrm>
            <a:off x="285246" y="553770"/>
            <a:ext cx="870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noProof="1">
                <a:solidFill>
                  <a:srgbClr val="0070C0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Current</a:t>
            </a:r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8CAE4E69-2E37-409D-8B90-CBCC3C2C62E9}"/>
              </a:ext>
            </a:extLst>
          </p:cNvPr>
          <p:cNvSpPr/>
          <p:nvPr/>
        </p:nvSpPr>
        <p:spPr>
          <a:xfrm>
            <a:off x="769342" y="845382"/>
            <a:ext cx="571499" cy="242046"/>
          </a:xfrm>
          <a:custGeom>
            <a:avLst/>
            <a:gdLst>
              <a:gd name="connsiteX0" fmla="*/ 0 w 995082"/>
              <a:gd name="connsiteY0" fmla="*/ 0 h 712694"/>
              <a:gd name="connsiteX1" fmla="*/ 719418 w 995082"/>
              <a:gd name="connsiteY1" fmla="*/ 275665 h 712694"/>
              <a:gd name="connsiteX2" fmla="*/ 995082 w 995082"/>
              <a:gd name="connsiteY2" fmla="*/ 712694 h 712694"/>
              <a:gd name="connsiteX0" fmla="*/ 0 w 995082"/>
              <a:gd name="connsiteY0" fmla="*/ 0 h 712694"/>
              <a:gd name="connsiteX1" fmla="*/ 524435 w 995082"/>
              <a:gd name="connsiteY1" fmla="*/ 107577 h 712694"/>
              <a:gd name="connsiteX2" fmla="*/ 995082 w 995082"/>
              <a:gd name="connsiteY2" fmla="*/ 712694 h 712694"/>
              <a:gd name="connsiteX0" fmla="*/ 0 w 1095935"/>
              <a:gd name="connsiteY0" fmla="*/ 0 h 181535"/>
              <a:gd name="connsiteX1" fmla="*/ 524435 w 1095935"/>
              <a:gd name="connsiteY1" fmla="*/ 107577 h 181535"/>
              <a:gd name="connsiteX2" fmla="*/ 1095935 w 1095935"/>
              <a:gd name="connsiteY2" fmla="*/ 181535 h 181535"/>
              <a:gd name="connsiteX0" fmla="*/ 0 w 1095935"/>
              <a:gd name="connsiteY0" fmla="*/ 0 h 181535"/>
              <a:gd name="connsiteX1" fmla="*/ 1095935 w 1095935"/>
              <a:gd name="connsiteY1" fmla="*/ 181535 h 181535"/>
              <a:gd name="connsiteX0" fmla="*/ 0 w 1095935"/>
              <a:gd name="connsiteY0" fmla="*/ 255 h 181790"/>
              <a:gd name="connsiteX1" fmla="*/ 1095935 w 1095935"/>
              <a:gd name="connsiteY1" fmla="*/ 181790 h 181790"/>
              <a:gd name="connsiteX0" fmla="*/ 0 w 1095935"/>
              <a:gd name="connsiteY0" fmla="*/ 798 h 182333"/>
              <a:gd name="connsiteX1" fmla="*/ 1095935 w 1095935"/>
              <a:gd name="connsiteY1" fmla="*/ 182333 h 182333"/>
              <a:gd name="connsiteX0" fmla="*/ 0 w 544605"/>
              <a:gd name="connsiteY0" fmla="*/ 158 h 356504"/>
              <a:gd name="connsiteX1" fmla="*/ 544605 w 544605"/>
              <a:gd name="connsiteY1" fmla="*/ 356504 h 356504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71499"/>
              <a:gd name="connsiteY0" fmla="*/ 0 h 242046"/>
              <a:gd name="connsiteX1" fmla="*/ 571499 w 571499"/>
              <a:gd name="connsiteY1" fmla="*/ 242046 h 242046"/>
              <a:gd name="connsiteX0" fmla="*/ 0 w 571499"/>
              <a:gd name="connsiteY0" fmla="*/ 0 h 242046"/>
              <a:gd name="connsiteX1" fmla="*/ 571499 w 571499"/>
              <a:gd name="connsiteY1" fmla="*/ 242046 h 24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499" h="242046">
                <a:moveTo>
                  <a:pt x="0" y="0"/>
                </a:moveTo>
                <a:cubicBezTo>
                  <a:pt x="177054" y="127747"/>
                  <a:pt x="454957" y="67234"/>
                  <a:pt x="571499" y="242046"/>
                </a:cubicBezTo>
              </a:path>
            </a:pathLst>
          </a:custGeom>
          <a:noFill/>
          <a:ln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996756-28A2-4DD9-A71F-4C751856C8A4}"/>
              </a:ext>
            </a:extLst>
          </p:cNvPr>
          <p:cNvSpPr txBox="1"/>
          <p:nvPr/>
        </p:nvSpPr>
        <p:spPr>
          <a:xfrm>
            <a:off x="7882844" y="538052"/>
            <a:ext cx="97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noProof="1">
                <a:solidFill>
                  <a:srgbClr val="0070C0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Proposed</a:t>
            </a:r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5EA4515D-F70C-4F8F-855F-CE1F0A38DD6E}"/>
              </a:ext>
            </a:extLst>
          </p:cNvPr>
          <p:cNvSpPr/>
          <p:nvPr/>
        </p:nvSpPr>
        <p:spPr>
          <a:xfrm flipH="1">
            <a:off x="7697359" y="830439"/>
            <a:ext cx="571499" cy="242046"/>
          </a:xfrm>
          <a:custGeom>
            <a:avLst/>
            <a:gdLst>
              <a:gd name="connsiteX0" fmla="*/ 0 w 995082"/>
              <a:gd name="connsiteY0" fmla="*/ 0 h 712694"/>
              <a:gd name="connsiteX1" fmla="*/ 719418 w 995082"/>
              <a:gd name="connsiteY1" fmla="*/ 275665 h 712694"/>
              <a:gd name="connsiteX2" fmla="*/ 995082 w 995082"/>
              <a:gd name="connsiteY2" fmla="*/ 712694 h 712694"/>
              <a:gd name="connsiteX0" fmla="*/ 0 w 995082"/>
              <a:gd name="connsiteY0" fmla="*/ 0 h 712694"/>
              <a:gd name="connsiteX1" fmla="*/ 524435 w 995082"/>
              <a:gd name="connsiteY1" fmla="*/ 107577 h 712694"/>
              <a:gd name="connsiteX2" fmla="*/ 995082 w 995082"/>
              <a:gd name="connsiteY2" fmla="*/ 712694 h 712694"/>
              <a:gd name="connsiteX0" fmla="*/ 0 w 1095935"/>
              <a:gd name="connsiteY0" fmla="*/ 0 h 181535"/>
              <a:gd name="connsiteX1" fmla="*/ 524435 w 1095935"/>
              <a:gd name="connsiteY1" fmla="*/ 107577 h 181535"/>
              <a:gd name="connsiteX2" fmla="*/ 1095935 w 1095935"/>
              <a:gd name="connsiteY2" fmla="*/ 181535 h 181535"/>
              <a:gd name="connsiteX0" fmla="*/ 0 w 1095935"/>
              <a:gd name="connsiteY0" fmla="*/ 0 h 181535"/>
              <a:gd name="connsiteX1" fmla="*/ 1095935 w 1095935"/>
              <a:gd name="connsiteY1" fmla="*/ 181535 h 181535"/>
              <a:gd name="connsiteX0" fmla="*/ 0 w 1095935"/>
              <a:gd name="connsiteY0" fmla="*/ 255 h 181790"/>
              <a:gd name="connsiteX1" fmla="*/ 1095935 w 1095935"/>
              <a:gd name="connsiteY1" fmla="*/ 181790 h 181790"/>
              <a:gd name="connsiteX0" fmla="*/ 0 w 1095935"/>
              <a:gd name="connsiteY0" fmla="*/ 798 h 182333"/>
              <a:gd name="connsiteX1" fmla="*/ 1095935 w 1095935"/>
              <a:gd name="connsiteY1" fmla="*/ 182333 h 182333"/>
              <a:gd name="connsiteX0" fmla="*/ 0 w 544605"/>
              <a:gd name="connsiteY0" fmla="*/ 158 h 356504"/>
              <a:gd name="connsiteX1" fmla="*/ 544605 w 544605"/>
              <a:gd name="connsiteY1" fmla="*/ 356504 h 356504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71499"/>
              <a:gd name="connsiteY0" fmla="*/ 0 h 242046"/>
              <a:gd name="connsiteX1" fmla="*/ 571499 w 571499"/>
              <a:gd name="connsiteY1" fmla="*/ 242046 h 242046"/>
              <a:gd name="connsiteX0" fmla="*/ 0 w 571499"/>
              <a:gd name="connsiteY0" fmla="*/ 0 h 242046"/>
              <a:gd name="connsiteX1" fmla="*/ 571499 w 571499"/>
              <a:gd name="connsiteY1" fmla="*/ 242046 h 24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499" h="242046">
                <a:moveTo>
                  <a:pt x="0" y="0"/>
                </a:moveTo>
                <a:cubicBezTo>
                  <a:pt x="177054" y="127747"/>
                  <a:pt x="454957" y="67234"/>
                  <a:pt x="571499" y="242046"/>
                </a:cubicBezTo>
              </a:path>
            </a:pathLst>
          </a:custGeom>
          <a:noFill/>
          <a:ln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8DE4AF6-8760-44A2-A85A-23C26D2D39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847" y="4494479"/>
            <a:ext cx="1114433" cy="9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9649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Simpler syntax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5FB7CF-B0F4-4BB5-8AFA-B6244B402E0C}"/>
              </a:ext>
            </a:extLst>
          </p:cNvPr>
          <p:cNvSpPr txBox="1"/>
          <p:nvPr/>
        </p:nvSpPr>
        <p:spPr>
          <a:xfrm>
            <a:off x="412693" y="273359"/>
            <a:ext cx="870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noProof="1">
                <a:solidFill>
                  <a:srgbClr val="0070C0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Current</a:t>
            </a:r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8CAE4E69-2E37-409D-8B90-CBCC3C2C62E9}"/>
              </a:ext>
            </a:extLst>
          </p:cNvPr>
          <p:cNvSpPr/>
          <p:nvPr/>
        </p:nvSpPr>
        <p:spPr>
          <a:xfrm>
            <a:off x="896789" y="564971"/>
            <a:ext cx="571499" cy="242046"/>
          </a:xfrm>
          <a:custGeom>
            <a:avLst/>
            <a:gdLst>
              <a:gd name="connsiteX0" fmla="*/ 0 w 995082"/>
              <a:gd name="connsiteY0" fmla="*/ 0 h 712694"/>
              <a:gd name="connsiteX1" fmla="*/ 719418 w 995082"/>
              <a:gd name="connsiteY1" fmla="*/ 275665 h 712694"/>
              <a:gd name="connsiteX2" fmla="*/ 995082 w 995082"/>
              <a:gd name="connsiteY2" fmla="*/ 712694 h 712694"/>
              <a:gd name="connsiteX0" fmla="*/ 0 w 995082"/>
              <a:gd name="connsiteY0" fmla="*/ 0 h 712694"/>
              <a:gd name="connsiteX1" fmla="*/ 524435 w 995082"/>
              <a:gd name="connsiteY1" fmla="*/ 107577 h 712694"/>
              <a:gd name="connsiteX2" fmla="*/ 995082 w 995082"/>
              <a:gd name="connsiteY2" fmla="*/ 712694 h 712694"/>
              <a:gd name="connsiteX0" fmla="*/ 0 w 1095935"/>
              <a:gd name="connsiteY0" fmla="*/ 0 h 181535"/>
              <a:gd name="connsiteX1" fmla="*/ 524435 w 1095935"/>
              <a:gd name="connsiteY1" fmla="*/ 107577 h 181535"/>
              <a:gd name="connsiteX2" fmla="*/ 1095935 w 1095935"/>
              <a:gd name="connsiteY2" fmla="*/ 181535 h 181535"/>
              <a:gd name="connsiteX0" fmla="*/ 0 w 1095935"/>
              <a:gd name="connsiteY0" fmla="*/ 0 h 181535"/>
              <a:gd name="connsiteX1" fmla="*/ 1095935 w 1095935"/>
              <a:gd name="connsiteY1" fmla="*/ 181535 h 181535"/>
              <a:gd name="connsiteX0" fmla="*/ 0 w 1095935"/>
              <a:gd name="connsiteY0" fmla="*/ 255 h 181790"/>
              <a:gd name="connsiteX1" fmla="*/ 1095935 w 1095935"/>
              <a:gd name="connsiteY1" fmla="*/ 181790 h 181790"/>
              <a:gd name="connsiteX0" fmla="*/ 0 w 1095935"/>
              <a:gd name="connsiteY0" fmla="*/ 798 h 182333"/>
              <a:gd name="connsiteX1" fmla="*/ 1095935 w 1095935"/>
              <a:gd name="connsiteY1" fmla="*/ 182333 h 182333"/>
              <a:gd name="connsiteX0" fmla="*/ 0 w 544605"/>
              <a:gd name="connsiteY0" fmla="*/ 158 h 356504"/>
              <a:gd name="connsiteX1" fmla="*/ 544605 w 544605"/>
              <a:gd name="connsiteY1" fmla="*/ 356504 h 356504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71499"/>
              <a:gd name="connsiteY0" fmla="*/ 0 h 242046"/>
              <a:gd name="connsiteX1" fmla="*/ 571499 w 571499"/>
              <a:gd name="connsiteY1" fmla="*/ 242046 h 242046"/>
              <a:gd name="connsiteX0" fmla="*/ 0 w 571499"/>
              <a:gd name="connsiteY0" fmla="*/ 0 h 242046"/>
              <a:gd name="connsiteX1" fmla="*/ 571499 w 571499"/>
              <a:gd name="connsiteY1" fmla="*/ 242046 h 24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499" h="242046">
                <a:moveTo>
                  <a:pt x="0" y="0"/>
                </a:moveTo>
                <a:cubicBezTo>
                  <a:pt x="177054" y="127747"/>
                  <a:pt x="454957" y="67234"/>
                  <a:pt x="571499" y="242046"/>
                </a:cubicBezTo>
              </a:path>
            </a:pathLst>
          </a:custGeom>
          <a:noFill/>
          <a:ln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996756-28A2-4DD9-A71F-4C751856C8A4}"/>
              </a:ext>
            </a:extLst>
          </p:cNvPr>
          <p:cNvSpPr txBox="1"/>
          <p:nvPr/>
        </p:nvSpPr>
        <p:spPr>
          <a:xfrm>
            <a:off x="7585266" y="584785"/>
            <a:ext cx="975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noProof="1">
                <a:solidFill>
                  <a:srgbClr val="0070C0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Proposed</a:t>
            </a:r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5EA4515D-F70C-4F8F-855F-CE1F0A38DD6E}"/>
              </a:ext>
            </a:extLst>
          </p:cNvPr>
          <p:cNvSpPr/>
          <p:nvPr/>
        </p:nvSpPr>
        <p:spPr>
          <a:xfrm flipH="1">
            <a:off x="7399781" y="877172"/>
            <a:ext cx="571499" cy="242046"/>
          </a:xfrm>
          <a:custGeom>
            <a:avLst/>
            <a:gdLst>
              <a:gd name="connsiteX0" fmla="*/ 0 w 995082"/>
              <a:gd name="connsiteY0" fmla="*/ 0 h 712694"/>
              <a:gd name="connsiteX1" fmla="*/ 719418 w 995082"/>
              <a:gd name="connsiteY1" fmla="*/ 275665 h 712694"/>
              <a:gd name="connsiteX2" fmla="*/ 995082 w 995082"/>
              <a:gd name="connsiteY2" fmla="*/ 712694 h 712694"/>
              <a:gd name="connsiteX0" fmla="*/ 0 w 995082"/>
              <a:gd name="connsiteY0" fmla="*/ 0 h 712694"/>
              <a:gd name="connsiteX1" fmla="*/ 524435 w 995082"/>
              <a:gd name="connsiteY1" fmla="*/ 107577 h 712694"/>
              <a:gd name="connsiteX2" fmla="*/ 995082 w 995082"/>
              <a:gd name="connsiteY2" fmla="*/ 712694 h 712694"/>
              <a:gd name="connsiteX0" fmla="*/ 0 w 1095935"/>
              <a:gd name="connsiteY0" fmla="*/ 0 h 181535"/>
              <a:gd name="connsiteX1" fmla="*/ 524435 w 1095935"/>
              <a:gd name="connsiteY1" fmla="*/ 107577 h 181535"/>
              <a:gd name="connsiteX2" fmla="*/ 1095935 w 1095935"/>
              <a:gd name="connsiteY2" fmla="*/ 181535 h 181535"/>
              <a:gd name="connsiteX0" fmla="*/ 0 w 1095935"/>
              <a:gd name="connsiteY0" fmla="*/ 0 h 181535"/>
              <a:gd name="connsiteX1" fmla="*/ 1095935 w 1095935"/>
              <a:gd name="connsiteY1" fmla="*/ 181535 h 181535"/>
              <a:gd name="connsiteX0" fmla="*/ 0 w 1095935"/>
              <a:gd name="connsiteY0" fmla="*/ 255 h 181790"/>
              <a:gd name="connsiteX1" fmla="*/ 1095935 w 1095935"/>
              <a:gd name="connsiteY1" fmla="*/ 181790 h 181790"/>
              <a:gd name="connsiteX0" fmla="*/ 0 w 1095935"/>
              <a:gd name="connsiteY0" fmla="*/ 798 h 182333"/>
              <a:gd name="connsiteX1" fmla="*/ 1095935 w 1095935"/>
              <a:gd name="connsiteY1" fmla="*/ 182333 h 182333"/>
              <a:gd name="connsiteX0" fmla="*/ 0 w 544605"/>
              <a:gd name="connsiteY0" fmla="*/ 158 h 356504"/>
              <a:gd name="connsiteX1" fmla="*/ 544605 w 544605"/>
              <a:gd name="connsiteY1" fmla="*/ 356504 h 356504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44605"/>
              <a:gd name="connsiteY0" fmla="*/ 0 h 356346"/>
              <a:gd name="connsiteX1" fmla="*/ 544605 w 544605"/>
              <a:gd name="connsiteY1" fmla="*/ 356346 h 356346"/>
              <a:gd name="connsiteX0" fmla="*/ 0 w 571499"/>
              <a:gd name="connsiteY0" fmla="*/ 0 h 242046"/>
              <a:gd name="connsiteX1" fmla="*/ 571499 w 571499"/>
              <a:gd name="connsiteY1" fmla="*/ 242046 h 242046"/>
              <a:gd name="connsiteX0" fmla="*/ 0 w 571499"/>
              <a:gd name="connsiteY0" fmla="*/ 0 h 242046"/>
              <a:gd name="connsiteX1" fmla="*/ 571499 w 571499"/>
              <a:gd name="connsiteY1" fmla="*/ 242046 h 24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499" h="242046">
                <a:moveTo>
                  <a:pt x="0" y="0"/>
                </a:moveTo>
                <a:cubicBezTo>
                  <a:pt x="177054" y="127747"/>
                  <a:pt x="454957" y="67234"/>
                  <a:pt x="571499" y="242046"/>
                </a:cubicBezTo>
              </a:path>
            </a:pathLst>
          </a:custGeom>
          <a:noFill/>
          <a:ln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556F98C-3470-4CCC-8A39-64EC2561C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6" y="858290"/>
            <a:ext cx="4000000" cy="3802667"/>
          </a:xfrm>
          <a:prstGeom prst="rect">
            <a:avLst/>
          </a:prstGeom>
        </p:spPr>
      </p:pic>
      <p:pic>
        <p:nvPicPr>
          <p:cNvPr id="17" name="Image 1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01E675E7-9EF1-49AB-83E2-1192C3F40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419" y="1337429"/>
            <a:ext cx="3989333" cy="26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619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Less text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29BD3FCF-BC40-4B25-9C2C-4D9DECE87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165923"/>
              </p:ext>
            </p:extLst>
          </p:nvPr>
        </p:nvGraphicFramePr>
        <p:xfrm>
          <a:off x="2494336" y="1861478"/>
          <a:ext cx="4215654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5218">
                  <a:extLst>
                    <a:ext uri="{9D8B030D-6E8A-4147-A177-3AD203B41FA5}">
                      <a16:colId xmlns:a16="http://schemas.microsoft.com/office/drawing/2014/main" val="401510752"/>
                    </a:ext>
                  </a:extLst>
                </a:gridCol>
                <a:gridCol w="1405218">
                  <a:extLst>
                    <a:ext uri="{9D8B030D-6E8A-4147-A177-3AD203B41FA5}">
                      <a16:colId xmlns:a16="http://schemas.microsoft.com/office/drawing/2014/main" val="3954301229"/>
                    </a:ext>
                  </a:extLst>
                </a:gridCol>
                <a:gridCol w="1405218">
                  <a:extLst>
                    <a:ext uri="{9D8B030D-6E8A-4147-A177-3AD203B41FA5}">
                      <a16:colId xmlns:a16="http://schemas.microsoft.com/office/drawing/2014/main" val="221868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Current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Proposed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529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Pages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07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Paragraphs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502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102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31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Lines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609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165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180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2660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1353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18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Characters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10854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6804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77603"/>
                  </a:ext>
                </a:extLst>
              </a:tr>
            </a:tbl>
          </a:graphicData>
        </a:graphic>
      </p:graphicFrame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111AD94-1C00-44F2-93DF-80B29CE50A37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631786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Text to support QMs is approximately cut by half </a:t>
            </a:r>
          </a:p>
        </p:txBody>
      </p:sp>
    </p:spTree>
    <p:extLst>
      <p:ext uri="{BB962C8B-B14F-4D97-AF65-F5344CB8AC3E}">
        <p14:creationId xmlns:p14="http://schemas.microsoft.com/office/powerpoint/2010/main" val="348227130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AA1E2F4B-AE37-B542-9F4A-65F31D6DCE27}"/>
              </a:ext>
            </a:extLst>
          </p:cNvPr>
          <p:cNvSpPr txBox="1">
            <a:spLocks/>
          </p:cNvSpPr>
          <p:nvPr/>
        </p:nvSpPr>
        <p:spPr>
          <a:xfrm>
            <a:off x="285246" y="226504"/>
            <a:ext cx="8573506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b="1" dirty="0">
                <a:latin typeface="Century Gothic" panose="020B0502020202020204" pitchFamily="34" charset="0"/>
              </a:rPr>
              <a:t>Less bits</a:t>
            </a:r>
            <a:endParaRPr lang="en-US" sz="1600" b="1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34DF38B-C21C-604A-A660-E4A97A0CE40A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05C4F-5313-B74C-99E5-938714BA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D4F25695-9DF3-478E-815B-E232C3948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103080"/>
              </p:ext>
            </p:extLst>
          </p:nvPr>
        </p:nvGraphicFramePr>
        <p:xfrm>
          <a:off x="2793533" y="2764390"/>
          <a:ext cx="361725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329">
                  <a:extLst>
                    <a:ext uri="{9D8B030D-6E8A-4147-A177-3AD203B41FA5}">
                      <a16:colId xmlns:a16="http://schemas.microsoft.com/office/drawing/2014/main" val="401510752"/>
                    </a:ext>
                  </a:extLst>
                </a:gridCol>
                <a:gridCol w="997965">
                  <a:extLst>
                    <a:ext uri="{9D8B030D-6E8A-4147-A177-3AD203B41FA5}">
                      <a16:colId xmlns:a16="http://schemas.microsoft.com/office/drawing/2014/main" val="3954301229"/>
                    </a:ext>
                  </a:extLst>
                </a:gridCol>
                <a:gridCol w="924965">
                  <a:extLst>
                    <a:ext uri="{9D8B030D-6E8A-4147-A177-3AD203B41FA5}">
                      <a16:colId xmlns:a16="http://schemas.microsoft.com/office/drawing/2014/main" val="221868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Current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Proposed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529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QMs every picture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+7.0%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+3.7%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07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noProof="1"/>
                        <a:t>QMs every I-period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+0.14%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1"/>
                        <a:t>+0.07%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31442"/>
                  </a:ext>
                </a:extLst>
              </a:tr>
            </a:tbl>
          </a:graphicData>
        </a:graphic>
      </p:graphicFrame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FFC794-8748-444E-BD00-D1570A74E697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1397654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Test set of QMs inspired from HEVC CEs + popular standards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Bit count of </a:t>
            </a:r>
            <a:r>
              <a:rPr lang="en-GB" sz="2000" dirty="0" err="1">
                <a:latin typeface="Century Gothic" panose="020B0502020202020204" pitchFamily="34" charset="0"/>
              </a:rPr>
              <a:t>scaling_list_data</a:t>
            </a:r>
            <a:r>
              <a:rPr lang="en-GB" sz="2000" dirty="0">
                <a:latin typeface="Century Gothic" panose="020B0502020202020204" pitchFamily="34" charset="0"/>
              </a:rPr>
              <a:t>: -48% vs current, -34% vs HEVC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Comparison with CTC bitrates: gain is significant</a:t>
            </a:r>
          </a:p>
        </p:txBody>
      </p:sp>
    </p:spTree>
    <p:extLst>
      <p:ext uri="{BB962C8B-B14F-4D97-AF65-F5344CB8AC3E}">
        <p14:creationId xmlns:p14="http://schemas.microsoft.com/office/powerpoint/2010/main" val="7417964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12056</TotalTime>
  <Words>175</Words>
  <Application>Microsoft Office PowerPoint</Application>
  <PresentationFormat>Affichage à l'écran (16:9)</PresentationFormat>
  <Paragraphs>55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Permanent Marker</vt:lpstr>
      <vt:lpstr>Intro Section Slides</vt:lpstr>
      <vt:lpstr>1_Interior Slides - blue green bottom bar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Philippe de Lagrange</cp:lastModifiedBy>
  <cp:revision>1062</cp:revision>
  <cp:lastPrinted>2018-02-07T16:54:36Z</cp:lastPrinted>
  <dcterms:created xsi:type="dcterms:W3CDTF">2015-05-07T16:31:13Z</dcterms:created>
  <dcterms:modified xsi:type="dcterms:W3CDTF">2019-07-04T18:39:43Z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