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3"/>
  </p:notesMasterIdLst>
  <p:handoutMasterIdLst>
    <p:handoutMasterId r:id="rId14"/>
  </p:handoutMasterIdLst>
  <p:sldIdLst>
    <p:sldId id="256" r:id="rId2"/>
    <p:sldId id="555" r:id="rId3"/>
    <p:sldId id="560" r:id="rId4"/>
    <p:sldId id="556" r:id="rId5"/>
    <p:sldId id="557" r:id="rId6"/>
    <p:sldId id="558" r:id="rId7"/>
    <p:sldId id="561" r:id="rId8"/>
    <p:sldId id="559" r:id="rId9"/>
    <p:sldId id="283" r:id="rId10"/>
    <p:sldId id="562" r:id="rId11"/>
    <p:sldId id="563" r:id="rId12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CCFFFF"/>
    <a:srgbClr val="CCFFCC"/>
    <a:srgbClr val="FFCCFF"/>
    <a:srgbClr val="006600"/>
    <a:srgbClr val="663300"/>
    <a:srgbClr val="FF5050"/>
    <a:srgbClr val="728E3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19" autoAdjust="0"/>
    <p:restoredTop sz="87098" autoAdjust="0"/>
  </p:normalViewPr>
  <p:slideViewPr>
    <p:cSldViewPr>
      <p:cViewPr>
        <p:scale>
          <a:sx n="150" d="100"/>
          <a:sy n="150" d="100"/>
        </p:scale>
        <p:origin x="672" y="-552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1" d="100"/>
          <a:sy n="121" d="100"/>
        </p:scale>
        <p:origin x="4962" y="102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81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6727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38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682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555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229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4682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961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3871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8042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07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8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3352800" y="4929344"/>
            <a:ext cx="5791201" cy="226662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kern="0" dirty="0"/>
              <a:t>JVET-O0204 - AHG8: On Adaptive Resolution Change (ARC) High-Level Syntax (HLS)</a:t>
            </a:r>
            <a:r>
              <a:rPr lang="fr-FR" sz="800" kern="0" dirty="0"/>
              <a:t>  </a:t>
            </a:r>
            <a:r>
              <a:rPr lang="en-US" sz="800" kern="0" dirty="0"/>
              <a:t>|    </a:t>
            </a:r>
            <a:fld id="{95F343B4-3827-46CB-BBEB-8360B6C13ADE}" type="slidenum">
              <a:rPr lang="en-US" sz="8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8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Document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Document1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0" dirty="0"/>
              <a:t>AHG8: On Adaptive Resolution Change (ARC) High-Level Syntax (HLS)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3" y="3429000"/>
            <a:ext cx="7010398" cy="1075292"/>
          </a:xfrm>
        </p:spPr>
        <p:txBody>
          <a:bodyPr>
            <a:normAutofit/>
          </a:bodyPr>
          <a:lstStyle/>
          <a:p>
            <a:r>
              <a:rPr lang="en-US" sz="2800" dirty="0"/>
              <a:t>J. Samuelsson, S. Deshpande, A. Segall</a:t>
            </a:r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42268"/>
            <a:ext cx="8267701" cy="3650794"/>
          </a:xfrm>
        </p:spPr>
        <p:txBody>
          <a:bodyPr/>
          <a:lstStyle/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With </a:t>
            </a:r>
            <a:r>
              <a:rPr lang="en-US" sz="1800" dirty="0" err="1"/>
              <a:t>MinCbSizeY</a:t>
            </a:r>
            <a:r>
              <a:rPr lang="en-US" sz="1800" dirty="0"/>
              <a:t> equal to 8 all coded resolutions must be integer multiples of 8.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7E1FB0-21BD-43D6-A215-6153B6C591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1540599"/>
            <a:ext cx="4359371" cy="24541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C89B3C-BD3C-4455-A0FB-14C470F67C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344" y="2524833"/>
            <a:ext cx="2218638" cy="124899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0A81FA8-A448-49CC-B896-8860C7EF092D}"/>
              </a:ext>
            </a:extLst>
          </p:cNvPr>
          <p:cNvSpPr/>
          <p:nvPr/>
        </p:nvSpPr>
        <p:spPr bwMode="auto">
          <a:xfrm>
            <a:off x="723344" y="3773827"/>
            <a:ext cx="2218637" cy="46406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2AE00441-6EEC-40B0-AAF9-6DAF922A15CA}"/>
              </a:ext>
            </a:extLst>
          </p:cNvPr>
          <p:cNvSpPr/>
          <p:nvPr/>
        </p:nvSpPr>
        <p:spPr bwMode="auto">
          <a:xfrm>
            <a:off x="4267200" y="1540599"/>
            <a:ext cx="152400" cy="2454131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0" name="Left Brace 9">
            <a:extLst>
              <a:ext uri="{FF2B5EF4-FFF2-40B4-BE49-F238E27FC236}">
                <a16:creationId xmlns:a16="http://schemas.microsoft.com/office/drawing/2014/main" id="{0780AF55-A9CF-4F5D-B4F4-73BFE617695D}"/>
              </a:ext>
            </a:extLst>
          </p:cNvPr>
          <p:cNvSpPr/>
          <p:nvPr/>
        </p:nvSpPr>
        <p:spPr bwMode="auto">
          <a:xfrm rot="16200000">
            <a:off x="6497686" y="1938997"/>
            <a:ext cx="228600" cy="4333974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1" name="Left Brace 10">
            <a:extLst>
              <a:ext uri="{FF2B5EF4-FFF2-40B4-BE49-F238E27FC236}">
                <a16:creationId xmlns:a16="http://schemas.microsoft.com/office/drawing/2014/main" id="{D5F162A7-430E-47DF-B76E-812A6C434B15}"/>
              </a:ext>
            </a:extLst>
          </p:cNvPr>
          <p:cNvSpPr/>
          <p:nvPr/>
        </p:nvSpPr>
        <p:spPr bwMode="auto">
          <a:xfrm>
            <a:off x="570945" y="2524834"/>
            <a:ext cx="152398" cy="1248992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0F1532B6-C850-4DC6-BAAB-32C31A5C6301}"/>
              </a:ext>
            </a:extLst>
          </p:cNvPr>
          <p:cNvSpPr/>
          <p:nvPr/>
        </p:nvSpPr>
        <p:spPr bwMode="auto">
          <a:xfrm>
            <a:off x="2941981" y="2524833"/>
            <a:ext cx="152400" cy="1295400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3" name="Left Brace 12">
            <a:extLst>
              <a:ext uri="{FF2B5EF4-FFF2-40B4-BE49-F238E27FC236}">
                <a16:creationId xmlns:a16="http://schemas.microsoft.com/office/drawing/2014/main" id="{EA58CEFD-78EF-4E67-BE26-17239DBC90B3}"/>
              </a:ext>
            </a:extLst>
          </p:cNvPr>
          <p:cNvSpPr/>
          <p:nvPr/>
        </p:nvSpPr>
        <p:spPr bwMode="auto">
          <a:xfrm rot="16200000">
            <a:off x="1755699" y="2786353"/>
            <a:ext cx="153923" cy="2218637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40529FA-B12D-4C71-8BCF-38A6045B9344}"/>
              </a:ext>
            </a:extLst>
          </p:cNvPr>
          <p:cNvSpPr txBox="1"/>
          <p:nvPr/>
        </p:nvSpPr>
        <p:spPr>
          <a:xfrm>
            <a:off x="6285614" y="4201232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1920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9D41E0-2395-44A3-A55F-6E63616FB9FE}"/>
              </a:ext>
            </a:extLst>
          </p:cNvPr>
          <p:cNvSpPr txBox="1"/>
          <p:nvPr/>
        </p:nvSpPr>
        <p:spPr>
          <a:xfrm>
            <a:off x="3606802" y="2582998"/>
            <a:ext cx="685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1080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F43A8CD-E385-4772-B7A6-E1556F6EA9D4}"/>
              </a:ext>
            </a:extLst>
          </p:cNvPr>
          <p:cNvSpPr txBox="1"/>
          <p:nvPr/>
        </p:nvSpPr>
        <p:spPr>
          <a:xfrm>
            <a:off x="18614" y="2952330"/>
            <a:ext cx="685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540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9A711E9-4F6F-47B1-B2F1-D6551FE6977A}"/>
              </a:ext>
            </a:extLst>
          </p:cNvPr>
          <p:cNvSpPr txBox="1"/>
          <p:nvPr/>
        </p:nvSpPr>
        <p:spPr>
          <a:xfrm>
            <a:off x="3162303" y="2977826"/>
            <a:ext cx="685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544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6A761BC-35F0-4BB0-AB32-E8CE05BEA62F}"/>
              </a:ext>
            </a:extLst>
          </p:cNvPr>
          <p:cNvSpPr txBox="1"/>
          <p:nvPr/>
        </p:nvSpPr>
        <p:spPr>
          <a:xfrm>
            <a:off x="1564799" y="4016566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960</a:t>
            </a:r>
          </a:p>
        </p:txBody>
      </p:sp>
    </p:spTree>
    <p:extLst>
      <p:ext uri="{BB962C8B-B14F-4D97-AF65-F5344CB8AC3E}">
        <p14:creationId xmlns:p14="http://schemas.microsoft.com/office/powerpoint/2010/main" val="2147910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42268"/>
            <a:ext cx="8267701" cy="3650794"/>
          </a:xfrm>
        </p:spPr>
        <p:txBody>
          <a:bodyPr/>
          <a:lstStyle/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With </a:t>
            </a:r>
            <a:r>
              <a:rPr lang="en-US" sz="1800" dirty="0" err="1"/>
              <a:t>MinCbSizeY</a:t>
            </a:r>
            <a:r>
              <a:rPr lang="en-US" sz="1800" dirty="0"/>
              <a:t> equal to 8 all coded resolutions must be integer multiples of 8.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7E1FB0-21BD-43D6-A215-6153B6C591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1540599"/>
            <a:ext cx="4359371" cy="24541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C89B3C-BD3C-4455-A0FB-14C470F67C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344" y="2524833"/>
            <a:ext cx="2218638" cy="124899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0A81FA8-A448-49CC-B896-8860C7EF092D}"/>
              </a:ext>
            </a:extLst>
          </p:cNvPr>
          <p:cNvSpPr/>
          <p:nvPr/>
        </p:nvSpPr>
        <p:spPr bwMode="auto">
          <a:xfrm>
            <a:off x="723344" y="3773827"/>
            <a:ext cx="2218637" cy="46406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9" name="Left Brace 8">
            <a:extLst>
              <a:ext uri="{FF2B5EF4-FFF2-40B4-BE49-F238E27FC236}">
                <a16:creationId xmlns:a16="http://schemas.microsoft.com/office/drawing/2014/main" id="{2AE00441-6EEC-40B0-AAF9-6DAF922A15CA}"/>
              </a:ext>
            </a:extLst>
          </p:cNvPr>
          <p:cNvSpPr/>
          <p:nvPr/>
        </p:nvSpPr>
        <p:spPr bwMode="auto">
          <a:xfrm>
            <a:off x="4267200" y="1540599"/>
            <a:ext cx="152400" cy="2454131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0" name="Left Brace 9">
            <a:extLst>
              <a:ext uri="{FF2B5EF4-FFF2-40B4-BE49-F238E27FC236}">
                <a16:creationId xmlns:a16="http://schemas.microsoft.com/office/drawing/2014/main" id="{0780AF55-A9CF-4F5D-B4F4-73BFE617695D}"/>
              </a:ext>
            </a:extLst>
          </p:cNvPr>
          <p:cNvSpPr/>
          <p:nvPr/>
        </p:nvSpPr>
        <p:spPr bwMode="auto">
          <a:xfrm rot="16200000">
            <a:off x="6497686" y="1938997"/>
            <a:ext cx="228600" cy="4333974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1" name="Left Brace 10">
            <a:extLst>
              <a:ext uri="{FF2B5EF4-FFF2-40B4-BE49-F238E27FC236}">
                <a16:creationId xmlns:a16="http://schemas.microsoft.com/office/drawing/2014/main" id="{D5F162A7-430E-47DF-B76E-812A6C434B15}"/>
              </a:ext>
            </a:extLst>
          </p:cNvPr>
          <p:cNvSpPr/>
          <p:nvPr/>
        </p:nvSpPr>
        <p:spPr bwMode="auto">
          <a:xfrm>
            <a:off x="570945" y="2524834"/>
            <a:ext cx="152398" cy="1248992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2" name="Right Brace 11">
            <a:extLst>
              <a:ext uri="{FF2B5EF4-FFF2-40B4-BE49-F238E27FC236}">
                <a16:creationId xmlns:a16="http://schemas.microsoft.com/office/drawing/2014/main" id="{0F1532B6-C850-4DC6-BAAB-32C31A5C6301}"/>
              </a:ext>
            </a:extLst>
          </p:cNvPr>
          <p:cNvSpPr/>
          <p:nvPr/>
        </p:nvSpPr>
        <p:spPr bwMode="auto">
          <a:xfrm>
            <a:off x="2941981" y="2524833"/>
            <a:ext cx="152400" cy="1295400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3" name="Left Brace 12">
            <a:extLst>
              <a:ext uri="{FF2B5EF4-FFF2-40B4-BE49-F238E27FC236}">
                <a16:creationId xmlns:a16="http://schemas.microsoft.com/office/drawing/2014/main" id="{EA58CEFD-78EF-4E67-BE26-17239DBC90B3}"/>
              </a:ext>
            </a:extLst>
          </p:cNvPr>
          <p:cNvSpPr/>
          <p:nvPr/>
        </p:nvSpPr>
        <p:spPr bwMode="auto">
          <a:xfrm rot="16200000">
            <a:off x="1755699" y="2786353"/>
            <a:ext cx="153923" cy="2218637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40529FA-B12D-4C71-8BCF-38A6045B9344}"/>
              </a:ext>
            </a:extLst>
          </p:cNvPr>
          <p:cNvSpPr txBox="1"/>
          <p:nvPr/>
        </p:nvSpPr>
        <p:spPr>
          <a:xfrm>
            <a:off x="6285614" y="4201232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1920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9D41E0-2395-44A3-A55F-6E63616FB9FE}"/>
              </a:ext>
            </a:extLst>
          </p:cNvPr>
          <p:cNvSpPr txBox="1"/>
          <p:nvPr/>
        </p:nvSpPr>
        <p:spPr>
          <a:xfrm>
            <a:off x="3606802" y="2582998"/>
            <a:ext cx="685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1080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F43A8CD-E385-4772-B7A6-E1556F6EA9D4}"/>
              </a:ext>
            </a:extLst>
          </p:cNvPr>
          <p:cNvSpPr txBox="1"/>
          <p:nvPr/>
        </p:nvSpPr>
        <p:spPr>
          <a:xfrm>
            <a:off x="18614" y="2952330"/>
            <a:ext cx="685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540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9A711E9-4F6F-47B1-B2F1-D6551FE6977A}"/>
              </a:ext>
            </a:extLst>
          </p:cNvPr>
          <p:cNvSpPr txBox="1"/>
          <p:nvPr/>
        </p:nvSpPr>
        <p:spPr>
          <a:xfrm>
            <a:off x="3162303" y="2977826"/>
            <a:ext cx="685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544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6A761BC-35F0-4BB0-AB32-E8CE05BEA62F}"/>
              </a:ext>
            </a:extLst>
          </p:cNvPr>
          <p:cNvSpPr txBox="1"/>
          <p:nvPr/>
        </p:nvSpPr>
        <p:spPr>
          <a:xfrm>
            <a:off x="1564799" y="4016566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960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FBEA4E3-10F5-44A8-A1CE-ECAE16C4F18E}"/>
              </a:ext>
            </a:extLst>
          </p:cNvPr>
          <p:cNvSpPr/>
          <p:nvPr/>
        </p:nvSpPr>
        <p:spPr bwMode="auto">
          <a:xfrm>
            <a:off x="997369" y="3597832"/>
            <a:ext cx="220878" cy="22087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182C990-BB98-4DEE-986F-04E35869DD6F}"/>
              </a:ext>
            </a:extLst>
          </p:cNvPr>
          <p:cNvSpPr/>
          <p:nvPr/>
        </p:nvSpPr>
        <p:spPr bwMode="auto">
          <a:xfrm>
            <a:off x="4953000" y="3550597"/>
            <a:ext cx="446458" cy="44645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DC74F0-E481-4EB4-BEE6-4F04CD896D46}"/>
              </a:ext>
            </a:extLst>
          </p:cNvPr>
          <p:cNvSpPr txBox="1"/>
          <p:nvPr/>
        </p:nvSpPr>
        <p:spPr>
          <a:xfrm>
            <a:off x="570945" y="1657350"/>
            <a:ext cx="2336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Actual scaling factor 2x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AD98793-7309-4F08-896E-E3D11CC49370}"/>
              </a:ext>
            </a:extLst>
          </p:cNvPr>
          <p:cNvSpPr txBox="1"/>
          <p:nvPr/>
        </p:nvSpPr>
        <p:spPr>
          <a:xfrm>
            <a:off x="2336773" y="4394344"/>
            <a:ext cx="2882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Derived scaling factor 1.985x</a:t>
            </a:r>
          </a:p>
        </p:txBody>
      </p:sp>
    </p:spTree>
    <p:extLst>
      <p:ext uri="{BB962C8B-B14F-4D97-AF65-F5344CB8AC3E}">
        <p14:creationId xmlns:p14="http://schemas.microsoft.com/office/powerpoint/2010/main" val="1447905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Introduce </a:t>
            </a:r>
            <a:r>
              <a:rPr lang="en-US" sz="1800" dirty="0" err="1"/>
              <a:t>PicSizeUnit</a:t>
            </a:r>
            <a:r>
              <a:rPr lang="en-US" sz="1800" dirty="0"/>
              <a:t> to be used as unit for </a:t>
            </a:r>
            <a:r>
              <a:rPr lang="en-US" sz="1800" dirty="0" err="1"/>
              <a:t>signalling</a:t>
            </a:r>
            <a:r>
              <a:rPr lang="en-US" sz="1800" dirty="0"/>
              <a:t> all syntax elements that express picture width and height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Introduce conformance window for “reduced resolution pictures”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Use output resolution for calculating scaling factor between current picture and reference pictures</a:t>
            </a: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summary</a:t>
            </a:r>
          </a:p>
        </p:txBody>
      </p:sp>
    </p:spTree>
    <p:extLst>
      <p:ext uri="{BB962C8B-B14F-4D97-AF65-F5344CB8AC3E}">
        <p14:creationId xmlns:p14="http://schemas.microsoft.com/office/powerpoint/2010/main" val="97030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ClrTx/>
              <a:buSzPct val="100000"/>
              <a:buFont typeface="+mj-lt"/>
              <a:buAutoNum type="alphaUcPeriod"/>
            </a:pPr>
            <a:r>
              <a:rPr lang="en-US" sz="1800" dirty="0"/>
              <a:t>Allow the same flexibility for signaling width and height of reduced picture resolution as for full picture resolutions.</a:t>
            </a:r>
          </a:p>
          <a:p>
            <a:pPr marL="342900" indent="-342900">
              <a:buClrTx/>
              <a:buSzPct val="100000"/>
              <a:buFont typeface="+mj-lt"/>
              <a:buAutoNum type="alphaUcPeriod"/>
            </a:pPr>
            <a:r>
              <a:rPr lang="en-US" sz="1800" dirty="0"/>
              <a:t>Minimize signaling overhead, both when ARC is used and when it is not used.</a:t>
            </a:r>
          </a:p>
          <a:p>
            <a:pPr marL="342900" indent="-342900">
              <a:buClrTx/>
              <a:buSzPct val="100000"/>
              <a:buFont typeface="+mj-lt"/>
              <a:buAutoNum type="alphaUcPeriod"/>
            </a:pPr>
            <a:r>
              <a:rPr lang="en-US" sz="1800" dirty="0"/>
              <a:t>The exact width and height of different reduced resolution pictures should not have to be decided at the start of the CVS.</a:t>
            </a: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goals</a:t>
            </a:r>
          </a:p>
        </p:txBody>
      </p:sp>
    </p:spTree>
    <p:extLst>
      <p:ext uri="{BB962C8B-B14F-4D97-AF65-F5344CB8AC3E}">
        <p14:creationId xmlns:p14="http://schemas.microsoft.com/office/powerpoint/2010/main" val="3122353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SPS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7342167-6A1E-469B-9C9B-81BD1EC42D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8879577"/>
              </p:ext>
            </p:extLst>
          </p:nvPr>
        </p:nvGraphicFramePr>
        <p:xfrm>
          <a:off x="1597025" y="971550"/>
          <a:ext cx="5949950" cy="215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Document" r:id="rId4" imgW="5949456" imgH="2155002" progId="Word.Document.12">
                  <p:embed/>
                </p:oleObj>
              </mc:Choice>
              <mc:Fallback>
                <p:oleObj name="Document" r:id="rId4" imgW="5949456" imgH="21550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7025" y="971550"/>
                        <a:ext cx="5949950" cy="215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9CA8AC57-0724-4F22-94C0-7FBF9580F68B}"/>
              </a:ext>
            </a:extLst>
          </p:cNvPr>
          <p:cNvSpPr/>
          <p:nvPr/>
        </p:nvSpPr>
        <p:spPr>
          <a:xfrm>
            <a:off x="1676400" y="3333750"/>
            <a:ext cx="4572000" cy="559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The variable </a:t>
            </a:r>
            <a:r>
              <a:rPr lang="en-US" sz="11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PicSizeUnit</a:t>
            </a:r>
            <a:r>
              <a:rPr lang="en-US" sz="11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derived as follows: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04190" hangingPunct="0">
              <a:spcBef>
                <a:spcPts val="965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sz="11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PicSizeUnit</a:t>
            </a:r>
            <a:r>
              <a:rPr lang="en-GB" sz="1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1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 ( pic_size_unit_minus1 + 1 ) </a:t>
            </a:r>
            <a:endParaRPr lang="en-US" sz="1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889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PPS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DFB51BB-3A8B-439D-BEEE-B8171AFE43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421659"/>
              </p:ext>
            </p:extLst>
          </p:nvPr>
        </p:nvGraphicFramePr>
        <p:xfrm>
          <a:off x="1597025" y="801688"/>
          <a:ext cx="5949950" cy="353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Document" r:id="rId4" imgW="5949456" imgH="3548546" progId="Word.Document.12">
                  <p:embed/>
                </p:oleObj>
              </mc:Choice>
              <mc:Fallback>
                <p:oleObj name="Document" r:id="rId4" imgW="5949456" imgH="35485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97025" y="801688"/>
                        <a:ext cx="5949950" cy="3538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9965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Scale factor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F2627B3-5F97-4241-B2B0-7AB9EC18DE89}"/>
              </a:ext>
            </a:extLst>
          </p:cNvPr>
          <p:cNvSpPr/>
          <p:nvPr/>
        </p:nvSpPr>
        <p:spPr>
          <a:xfrm>
            <a:off x="1219200" y="971550"/>
            <a:ext cx="7163682" cy="1426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The variables </a:t>
            </a:r>
            <a:r>
              <a:rPr lang="en-US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PicOutputWidthL</a:t>
            </a:r>
            <a:r>
              <a:rPr lang="en-US" sz="14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US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PicOutputHeightL</a:t>
            </a:r>
            <a:r>
              <a:rPr lang="en-US" sz="14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are derived as follows:</a:t>
            </a: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04190" hangingPunct="0">
              <a:spcBef>
                <a:spcPts val="965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PicOutputWidthL</a:t>
            </a:r>
            <a:r>
              <a:rPr lang="en-GB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 </a:t>
            </a:r>
            <a:r>
              <a:rPr lang="en-CA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pic_width_in_pic_size_units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* </a:t>
            </a:r>
            <a:r>
              <a:rPr lang="en-CA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PicSizeUnit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− </a:t>
            </a:r>
            <a:b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		</a:t>
            </a:r>
            <a:r>
              <a:rPr lang="en-CA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SubWidthC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* ( </a:t>
            </a:r>
            <a:r>
              <a:rPr lang="en-CA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pps_conf_win_right_offset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+ </a:t>
            </a:r>
            <a:r>
              <a:rPr lang="en-CA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pps_conf_win_left_offset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)</a:t>
            </a:r>
            <a:endParaRPr lang="en-US" sz="1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04190" hangingPunct="0">
              <a:spcBef>
                <a:spcPts val="965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CA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PicOutputHeightL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CA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pic_height_in_pic_size_units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* </a:t>
            </a:r>
            <a:r>
              <a:rPr lang="en-CA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PicSizeUnit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−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	</a:t>
            </a:r>
            <a:b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</a:b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	</a:t>
            </a:r>
            <a:r>
              <a:rPr lang="en-CA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SubHeightC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* ( </a:t>
            </a:r>
            <a:r>
              <a:rPr lang="en-CA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pps_conf_win_bottom_offset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+ </a:t>
            </a:r>
            <a:r>
              <a:rPr lang="en-CA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pps_conf_win_top_offset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 )</a:t>
            </a:r>
            <a:endParaRPr lang="en-US" sz="11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C469DBF-B1FA-4989-9795-7CAE9120B910}"/>
              </a:ext>
            </a:extLst>
          </p:cNvPr>
          <p:cNvSpPr/>
          <p:nvPr/>
        </p:nvSpPr>
        <p:spPr>
          <a:xfrm>
            <a:off x="1219200" y="2787842"/>
            <a:ext cx="6096000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965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US" sz="14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The variables </a:t>
            </a:r>
            <a:r>
              <a:rPr lang="en-GB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HoriScaleFp</a:t>
            </a:r>
            <a:r>
              <a:rPr lang="en-US" sz="14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GB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VertScaleFp</a:t>
            </a:r>
            <a:r>
              <a:rPr lang="en-GB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14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are derived as follows:</a:t>
            </a:r>
          </a:p>
          <a:p>
            <a:pPr marL="504190" hangingPunct="0">
              <a:spcBef>
                <a:spcPts val="965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HoriScaleFp</a:t>
            </a:r>
            <a:r>
              <a:rPr lang="en-GB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= ( </a:t>
            </a:r>
            <a:r>
              <a:rPr lang="en-CA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RefPicOutputWidthL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&lt;&lt; 14 ) / </a:t>
            </a:r>
            <a:r>
              <a:rPr lang="en-CA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PicOutputWidthL</a:t>
            </a:r>
            <a:endParaRPr lang="en-US" sz="1100" dirty="0"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04190" hangingPunct="0">
              <a:spcBef>
                <a:spcPts val="965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VertScaleFp</a:t>
            </a:r>
            <a:r>
              <a:rPr lang="en-GB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 ( </a:t>
            </a:r>
            <a:r>
              <a:rPr lang="en-CA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RefPicOutputHeightL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&lt;&lt; 14 ) / </a:t>
            </a:r>
            <a:r>
              <a:rPr lang="en-CA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PicOutputHeightL</a:t>
            </a:r>
            <a:endParaRPr lang="en-US" sz="1100" dirty="0">
              <a:highlight>
                <a:srgbClr val="FF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hangingPunct="0">
              <a:spcBef>
                <a:spcPts val="965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where </a:t>
            </a:r>
            <a:r>
              <a:rPr lang="en-CA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RefPicOutputWidthL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and </a:t>
            </a:r>
            <a:r>
              <a:rPr lang="en-CA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RefPicOutputHeightL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are the </a:t>
            </a:r>
            <a:r>
              <a:rPr lang="en-CA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PicOutputWidthL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and the </a:t>
            </a:r>
            <a:r>
              <a:rPr lang="en-CA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PicOutputHeightL</a:t>
            </a:r>
            <a:r>
              <a:rPr lang="en-CA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of the picture used for reference, respectively.</a:t>
            </a:r>
          </a:p>
        </p:txBody>
      </p:sp>
    </p:spTree>
    <p:extLst>
      <p:ext uri="{BB962C8B-B14F-4D97-AF65-F5344CB8AC3E}">
        <p14:creationId xmlns:p14="http://schemas.microsoft.com/office/powerpoint/2010/main" val="2826585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b="1" dirty="0"/>
              <a:t>Cost: </a:t>
            </a:r>
            <a:r>
              <a:rPr lang="en-US" sz="1800" dirty="0"/>
              <a:t>1 bit in the PPS</a:t>
            </a:r>
          </a:p>
          <a:p>
            <a:pPr marL="0" indent="0">
              <a:buNone/>
            </a:pPr>
            <a:endParaRPr lang="en-US" sz="1800" b="1" dirty="0"/>
          </a:p>
          <a:p>
            <a:pPr marL="0" indent="0">
              <a:buNone/>
            </a:pPr>
            <a:r>
              <a:rPr lang="en-US" sz="1800" b="1" dirty="0"/>
              <a:t>Gain: </a:t>
            </a:r>
            <a:r>
              <a:rPr lang="en-US" sz="1800" dirty="0" err="1"/>
              <a:t>PicSizeUnit</a:t>
            </a:r>
            <a:r>
              <a:rPr lang="en-US" sz="1800" dirty="0"/>
              <a:t> will generally make it possible to reduce the number of bits for </a:t>
            </a:r>
            <a:r>
              <a:rPr lang="en-US" sz="1800" dirty="0" err="1"/>
              <a:t>signalling</a:t>
            </a:r>
            <a:r>
              <a:rPr lang="en-US" sz="1800" dirty="0"/>
              <a:t> width and height. Example 3840x2160 can be </a:t>
            </a:r>
            <a:r>
              <a:rPr lang="en-US" sz="1800" dirty="0" err="1"/>
              <a:t>signalled</a:t>
            </a:r>
            <a:r>
              <a:rPr lang="en-US" sz="1800" dirty="0"/>
              <a:t> with 15 + 9 + 7 = 31 bits instead of 23 + 23 = 46 bits</a:t>
            </a:r>
          </a:p>
          <a:p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on non-ARC use cases</a:t>
            </a:r>
          </a:p>
        </p:txBody>
      </p:sp>
    </p:spTree>
    <p:extLst>
      <p:ext uri="{BB962C8B-B14F-4D97-AF65-F5344CB8AC3E}">
        <p14:creationId xmlns:p14="http://schemas.microsoft.com/office/powerpoint/2010/main" val="198381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Introduce </a:t>
            </a:r>
            <a:r>
              <a:rPr lang="en-US" sz="1800" dirty="0" err="1"/>
              <a:t>PicSizeUnit</a:t>
            </a:r>
            <a:r>
              <a:rPr lang="en-US" sz="1800" dirty="0"/>
              <a:t> to be used as unit for </a:t>
            </a:r>
            <a:r>
              <a:rPr lang="en-US" sz="1800" dirty="0" err="1"/>
              <a:t>signalling</a:t>
            </a:r>
            <a:r>
              <a:rPr lang="en-US" sz="1800" dirty="0"/>
              <a:t> all syntax elements that express picture width and height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Introduce conformance window for “reduced resolution pictures”</a:t>
            </a:r>
          </a:p>
          <a:p>
            <a:pPr marL="342900" indent="-342900">
              <a:buClrTx/>
              <a:buSzPct val="100000"/>
              <a:buFont typeface="+mj-lt"/>
              <a:buAutoNum type="arabicPeriod"/>
            </a:pPr>
            <a:r>
              <a:rPr lang="en-US" sz="1800" dirty="0"/>
              <a:t>Use output resolution for calculating scaling factor between current picture and reference pictures</a:t>
            </a: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summary</a:t>
            </a:r>
          </a:p>
        </p:txBody>
      </p:sp>
    </p:spTree>
    <p:extLst>
      <p:ext uri="{BB962C8B-B14F-4D97-AF65-F5344CB8AC3E}">
        <p14:creationId xmlns:p14="http://schemas.microsoft.com/office/powerpoint/2010/main" val="3287290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30541</TotalTime>
  <Words>382</Words>
  <Application>Microsoft Office PowerPoint</Application>
  <PresentationFormat>On-screen Show (16:9)</PresentationFormat>
  <Paragraphs>59</Paragraphs>
  <Slides>11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Document</vt:lpstr>
      <vt:lpstr>Microsoft Word Document</vt:lpstr>
      <vt:lpstr>AHG8: On Adaptive Resolution Change (ARC) High-Level Syntax (HLS)</vt:lpstr>
      <vt:lpstr>Proposal summary</vt:lpstr>
      <vt:lpstr>Design goals</vt:lpstr>
      <vt:lpstr>SPS</vt:lpstr>
      <vt:lpstr>PPS</vt:lpstr>
      <vt:lpstr>Scale factor</vt:lpstr>
      <vt:lpstr>Impact on non-ARC use cases</vt:lpstr>
      <vt:lpstr>Proposal summary</vt:lpstr>
      <vt:lpstr>PowerPoint Presentation</vt:lpstr>
      <vt:lpstr>Example</vt:lpstr>
      <vt:lpstr>Example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Jonatan Samuelsson</cp:lastModifiedBy>
  <cp:revision>835</cp:revision>
  <cp:lastPrinted>2012-05-17T23:57:45Z</cp:lastPrinted>
  <dcterms:created xsi:type="dcterms:W3CDTF">2008-07-29T15:54:01Z</dcterms:created>
  <dcterms:modified xsi:type="dcterms:W3CDTF">2019-07-05T15:03:03Z</dcterms:modified>
</cp:coreProperties>
</file>