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66" r:id="rId2"/>
  </p:sldMasterIdLst>
  <p:notesMasterIdLst>
    <p:notesMasterId r:id="rId13"/>
  </p:notesMasterIdLst>
  <p:handoutMasterIdLst>
    <p:handoutMasterId r:id="rId14"/>
  </p:handoutMasterIdLst>
  <p:sldIdLst>
    <p:sldId id="680" r:id="rId3"/>
    <p:sldId id="681" r:id="rId4"/>
    <p:sldId id="682" r:id="rId5"/>
    <p:sldId id="1428" r:id="rId6"/>
    <p:sldId id="1429" r:id="rId7"/>
    <p:sldId id="1430" r:id="rId8"/>
    <p:sldId id="364" r:id="rId9"/>
    <p:sldId id="365" r:id="rId10"/>
    <p:sldId id="366" r:id="rId11"/>
    <p:sldId id="367" r:id="rId12"/>
  </p:sldIdLst>
  <p:sldSz cx="9144000" cy="6858000" type="screen4x3"/>
  <p:notesSz cx="10234613" cy="71040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680"/>
            <p14:sldId id="681"/>
            <p14:sldId id="682"/>
            <p14:sldId id="1428"/>
            <p14:sldId id="1429"/>
            <p14:sldId id="1430"/>
            <p14:sldId id="364"/>
            <p14:sldId id="365"/>
            <p14:sldId id="366"/>
            <p14:sldId id="3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FFFF00"/>
    <a:srgbClr val="99CCFF"/>
    <a:srgbClr val="E5F8FF"/>
    <a:srgbClr val="FFFFCC"/>
    <a:srgbClr val="336699"/>
    <a:srgbClr val="FF7C8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49" autoAdjust="0"/>
    <p:restoredTop sz="93792" autoAdjust="0"/>
  </p:normalViewPr>
  <p:slideViewPr>
    <p:cSldViewPr snapToGrid="0">
      <p:cViewPr varScale="1">
        <p:scale>
          <a:sx n="80" d="100"/>
          <a:sy n="80" d="100"/>
        </p:scale>
        <p:origin x="200" y="15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2" d="100"/>
          <a:sy n="112" d="100"/>
        </p:scale>
        <p:origin x="216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6115" cy="355203"/>
          </a:xfrm>
          <a:prstGeom prst="rect">
            <a:avLst/>
          </a:prstGeom>
        </p:spPr>
        <p:txBody>
          <a:bodyPr vert="horz" lIns="95088" tIns="47544" rIns="95088" bIns="4754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796109" y="0"/>
            <a:ext cx="4436115" cy="355203"/>
          </a:xfrm>
          <a:prstGeom prst="rect">
            <a:avLst/>
          </a:prstGeom>
        </p:spPr>
        <p:txBody>
          <a:bodyPr vert="horz" lIns="95088" tIns="47544" rIns="95088" bIns="47544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2019. 7. 4.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747719"/>
            <a:ext cx="4436115" cy="355203"/>
          </a:xfrm>
          <a:prstGeom prst="rect">
            <a:avLst/>
          </a:prstGeom>
        </p:spPr>
        <p:txBody>
          <a:bodyPr vert="horz" lIns="95088" tIns="47544" rIns="95088" bIns="4754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796109" y="6747719"/>
            <a:ext cx="4436115" cy="355203"/>
          </a:xfrm>
          <a:prstGeom prst="rect">
            <a:avLst/>
          </a:prstGeom>
        </p:spPr>
        <p:txBody>
          <a:bodyPr vert="horz" lIns="95088" tIns="47544" rIns="95088" bIns="47544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435316" cy="354920"/>
          </a:xfrm>
          <a:prstGeom prst="rect">
            <a:avLst/>
          </a:prstGeom>
        </p:spPr>
        <p:txBody>
          <a:bodyPr vert="horz" lIns="94584" tIns="47293" rIns="94584" bIns="4729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796914" y="1"/>
            <a:ext cx="4435316" cy="354920"/>
          </a:xfrm>
          <a:prstGeom prst="rect">
            <a:avLst/>
          </a:prstGeom>
        </p:spPr>
        <p:txBody>
          <a:bodyPr vert="horz" lIns="94584" tIns="47293" rIns="94584" bIns="47293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2019. 7. 4.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31813"/>
            <a:ext cx="3551237" cy="26654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84" tIns="47293" rIns="94584" bIns="4729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22985" y="3374573"/>
            <a:ext cx="8188645" cy="3196545"/>
          </a:xfrm>
          <a:prstGeom prst="rect">
            <a:avLst/>
          </a:prstGeom>
        </p:spPr>
        <p:txBody>
          <a:bodyPr vert="horz" lIns="94584" tIns="47293" rIns="94584" bIns="47293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748010"/>
            <a:ext cx="4435316" cy="354919"/>
          </a:xfrm>
          <a:prstGeom prst="rect">
            <a:avLst/>
          </a:prstGeom>
        </p:spPr>
        <p:txBody>
          <a:bodyPr vert="horz" lIns="94584" tIns="47293" rIns="94584" bIns="4729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796914" y="6748010"/>
            <a:ext cx="4435316" cy="354919"/>
          </a:xfrm>
          <a:prstGeom prst="rect">
            <a:avLst/>
          </a:prstGeom>
        </p:spPr>
        <p:txBody>
          <a:bodyPr vert="horz" lIns="94584" tIns="47293" rIns="94584" bIns="47293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7590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0713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06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610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214" y="1710530"/>
            <a:ext cx="7886044" cy="2852471"/>
          </a:xfrm>
          <a:prstGeom prst="rect">
            <a:avLst/>
          </a:prstGeom>
        </p:spPr>
        <p:txBody>
          <a:bodyPr anchor="b"/>
          <a:lstStyle>
            <a:lvl1pPr>
              <a:defRPr sz="6003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214" y="4590000"/>
            <a:ext cx="7886044" cy="14992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1"/>
            </a:lvl1pPr>
            <a:lvl2pPr marL="457429" indent="0">
              <a:buNone/>
              <a:defRPr sz="2001"/>
            </a:lvl2pPr>
            <a:lvl3pPr marL="914857" indent="0">
              <a:buNone/>
              <a:defRPr sz="1801"/>
            </a:lvl3pPr>
            <a:lvl4pPr marL="1372286" indent="0">
              <a:buNone/>
              <a:defRPr sz="1601"/>
            </a:lvl4pPr>
            <a:lvl5pPr marL="1829714" indent="0">
              <a:buNone/>
              <a:defRPr sz="1601"/>
            </a:lvl5pPr>
            <a:lvl6pPr marL="2287143" indent="0">
              <a:buNone/>
              <a:defRPr sz="1601"/>
            </a:lvl6pPr>
            <a:lvl7pPr marL="2744572" indent="0">
              <a:buNone/>
              <a:defRPr sz="1601"/>
            </a:lvl7pPr>
            <a:lvl8pPr marL="3202000" indent="0">
              <a:buNone/>
              <a:defRPr sz="1601"/>
            </a:lvl8pPr>
            <a:lvl9pPr marL="3659429" indent="0">
              <a:buNone/>
              <a:defRPr sz="16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779370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pic>
        <p:nvPicPr>
          <p:cNvPr id="8" name="그림 35" descr="ui_3_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7587" y="6161088"/>
            <a:ext cx="2284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Object 2"/>
          <p:cNvGraphicFramePr>
            <a:graphicFrameLocks noChangeAspect="1"/>
          </p:cNvGraphicFramePr>
          <p:nvPr userDrawn="1"/>
        </p:nvGraphicFramePr>
        <p:xfrm>
          <a:off x="2133600" y="2286000"/>
          <a:ext cx="70104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0" name="Image" r:id="rId4" imgW="7619048" imgH="1460317" progId="">
                  <p:embed/>
                </p:oleObj>
              </mc:Choice>
              <mc:Fallback>
                <p:oleObj name="Image" r:id="rId4" imgW="7619048" imgH="1460317" progId="">
                  <p:embed/>
                  <p:pic>
                    <p:nvPicPr>
                      <p:cNvPr id="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286000"/>
                        <a:ext cx="70104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24"/>
          <p:cNvSpPr>
            <a:spLocks noChangeArrowheads="1"/>
          </p:cNvSpPr>
          <p:nvPr userDrawn="1"/>
        </p:nvSpPr>
        <p:spPr bwMode="auto">
          <a:xfrm>
            <a:off x="0" y="4038600"/>
            <a:ext cx="9144000" cy="209550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3E8EDE9-2BA3-4975-8353-9D564071FE9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275113"/>
            <a:ext cx="2188768" cy="1765934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4F2FC2D7-6670-4E86-8E44-19CCBE383AF7}"/>
              </a:ext>
            </a:extLst>
          </p:cNvPr>
          <p:cNvSpPr/>
          <p:nvPr userDrawn="1"/>
        </p:nvSpPr>
        <p:spPr bwMode="auto">
          <a:xfrm>
            <a:off x="2133601" y="1933577"/>
            <a:ext cx="7010399" cy="352424"/>
          </a:xfrm>
          <a:prstGeom prst="rect">
            <a:avLst/>
          </a:prstGeom>
          <a:solidFill>
            <a:srgbClr val="00499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lackadder ITC" pitchFamily="82" charset="0"/>
              <a:ea typeface="굴림" pitchFamily="50" charset="-127"/>
              <a:cs typeface="+mn-cs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40C400B-0527-44D9-A55A-6B77F2679BFF}"/>
              </a:ext>
            </a:extLst>
          </p:cNvPr>
          <p:cNvSpPr/>
          <p:nvPr userDrawn="1"/>
        </p:nvSpPr>
        <p:spPr bwMode="auto">
          <a:xfrm>
            <a:off x="-1" y="1933576"/>
            <a:ext cx="2188767" cy="352424"/>
          </a:xfrm>
          <a:prstGeom prst="rect">
            <a:avLst/>
          </a:prstGeom>
          <a:solidFill>
            <a:srgbClr val="FF451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lackadder ITC" pitchFamily="82" charset="0"/>
              <a:ea typeface="굴림" pitchFamily="50" charset="-127"/>
              <a:cs typeface="+mn-cs"/>
            </a:endParaRPr>
          </a:p>
        </p:txBody>
      </p:sp>
      <p:pic>
        <p:nvPicPr>
          <p:cNvPr id="14" name="Picture 2" descr="E:\각종양식\연구원CI\ci_jpg\wordmark.jpg">
            <a:extLst>
              <a:ext uri="{FF2B5EF4-FFF2-40B4-BE49-F238E27FC236}">
                <a16:creationId xmlns:a16="http://schemas.microsoft.com/office/drawing/2014/main" id="{3A591982-EE35-8840-9E91-0C385E3DC8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646" y="6225973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49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2800" b="1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5062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2019. 7. 4.</a:t>
            </a:fld>
            <a:endParaRPr lang="ko-KR" altLang="en-US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>
            <a:extLst>
              <a:ext uri="{FF2B5EF4-FFF2-40B4-BE49-F238E27FC236}">
                <a16:creationId xmlns:a16="http://schemas.microsoft.com/office/drawing/2014/main" id="{F8963201-3226-1846-92D1-D77921322D8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037" y="6638842"/>
            <a:ext cx="1058004" cy="21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E8387-E846-44E3-8FA7-020855FFBDDD}" type="datetimeFigureOut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2019. 7. 4.</a:t>
            </a:fld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4DBEAA-373A-4879-AF69-E984611B7518}" type="slidenum">
              <a: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itchFamily="18" charset="0"/>
                <a:ea typeface="휴먼견출고딕" pitchFamily="18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200" b="0" i="0" u="none" strike="noStrike" kern="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imes New Roman" pitchFamily="18" charset="0"/>
              <a:ea typeface="휴먼견출고딕" pitchFamily="18" charset="-127"/>
              <a:cs typeface="+mn-cs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>
            <a:extLst>
              <a:ext uri="{FF2B5EF4-FFF2-40B4-BE49-F238E27FC236}">
                <a16:creationId xmlns:a16="http://schemas.microsoft.com/office/drawing/2014/main" id="{E4C3F40B-5203-884B-9044-DB256EC407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037" y="6638842"/>
            <a:ext cx="1058004" cy="21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278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file:////var/folders/rd/l4ps6gmd3bv8j0p4br0zgdfw0000gn/T/com.microsoft.Powerpoint/converted_emf.emf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2189349" y="2731048"/>
            <a:ext cx="6945284" cy="686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67500" tIns="35100" rIns="67500" bIns="3510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ko-KR" sz="40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Non-CE3: MIP Modifications</a:t>
            </a:r>
            <a:endParaRPr lang="ko-KR" altLang="en-US" sz="4000" b="1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81712" y="4849319"/>
            <a:ext cx="7642921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 algn="ctr"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2000" b="1" kern="0" dirty="0">
                <a:solidFill>
                  <a:srgbClr val="0058B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Yong-Uk Yoon, Do-Hyeon Park, Jae-Gon Kim (KAU)</a:t>
            </a:r>
          </a:p>
          <a:p>
            <a:pPr lvl="0" algn="ctr" latinLnBrk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sz="2000" b="1" kern="0" dirty="0" err="1">
                <a:solidFill>
                  <a:srgbClr val="0058B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Jinho</a:t>
            </a:r>
            <a:r>
              <a:rPr lang="en-US" altLang="ko-KR" sz="2000" b="1" kern="0" dirty="0">
                <a:solidFill>
                  <a:srgbClr val="0058B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Lee, </a:t>
            </a:r>
            <a:r>
              <a:rPr lang="en-US" altLang="ko-KR" sz="2000" b="1" kern="0" dirty="0" err="1">
                <a:solidFill>
                  <a:srgbClr val="0058B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Jungwon</a:t>
            </a:r>
            <a:r>
              <a:rPr lang="en-US" altLang="ko-KR" sz="2000" b="1" kern="0" dirty="0">
                <a:solidFill>
                  <a:srgbClr val="0058B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 Kang (ETRI)</a:t>
            </a:r>
            <a:endParaRPr lang="en-US" altLang="ko-KR" sz="1200" kern="0" dirty="0">
              <a:solidFill>
                <a:srgbClr val="0058B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8DD106-9691-4950-AD4B-9EAC71952F6D}"/>
              </a:ext>
            </a:extLst>
          </p:cNvPr>
          <p:cNvSpPr txBox="1"/>
          <p:nvPr/>
        </p:nvSpPr>
        <p:spPr>
          <a:xfrm>
            <a:off x="7086599" y="0"/>
            <a:ext cx="2057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ko-KR" sz="1600" b="1" dirty="0">
                <a:solidFill>
                  <a:srgbClr val="0070C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15</a:t>
            </a:r>
            <a:r>
              <a:rPr lang="en-US" altLang="ko-KR" sz="1600" b="1" baseline="30000" dirty="0">
                <a:solidFill>
                  <a:srgbClr val="0070C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th</a:t>
            </a:r>
            <a:r>
              <a:rPr lang="en-US" altLang="ko-KR" sz="1600" b="1" dirty="0">
                <a:solidFill>
                  <a:srgbClr val="0070C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 JVET meeting</a:t>
            </a:r>
            <a:endParaRPr lang="ko-KR" altLang="en-US" sz="1600" b="1" dirty="0">
              <a:solidFill>
                <a:srgbClr val="0070C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746" y="1942605"/>
            <a:ext cx="4966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ko-KR" sz="16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JVET-O0202</a:t>
            </a:r>
            <a:endParaRPr lang="ko-KR" altLang="en-US" sz="1600" b="1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DE3E3C-596F-1E4D-BD4D-FEFD315CF6F1}"/>
              </a:ext>
            </a:extLst>
          </p:cNvPr>
          <p:cNvPicPr>
            <a:picLocks noChangeAspect="1"/>
          </p:cNvPicPr>
          <p:nvPr/>
        </p:nvPicPr>
        <p:blipFill>
          <a:blip r:link="rId2"/>
          <a:stretch>
            <a:fillRect/>
          </a:stretch>
        </p:blipFill>
        <p:spPr>
          <a:xfrm>
            <a:off x="1270000" y="1270000"/>
            <a:ext cx="63500" cy="76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EA55ED-01CF-CA43-B831-05186A95F906}"/>
              </a:ext>
            </a:extLst>
          </p:cNvPr>
          <p:cNvPicPr>
            <a:picLocks noChangeAspect="1"/>
          </p:cNvPicPr>
          <p:nvPr/>
        </p:nvPicPr>
        <p:blipFill>
          <a:blip r:link="rId2"/>
          <a:stretch>
            <a:fillRect/>
          </a:stretch>
        </p:blipFill>
        <p:spPr>
          <a:xfrm>
            <a:off x="1270000" y="1270000"/>
            <a:ext cx="63500" cy="76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946F23E-C952-A945-A5D9-1979D2D10134}"/>
              </a:ext>
            </a:extLst>
          </p:cNvPr>
          <p:cNvPicPr>
            <a:picLocks noChangeAspect="1"/>
          </p:cNvPicPr>
          <p:nvPr/>
        </p:nvPicPr>
        <p:blipFill>
          <a:blip r:link="rId2"/>
          <a:stretch>
            <a:fillRect/>
          </a:stretch>
        </p:blipFill>
        <p:spPr>
          <a:xfrm>
            <a:off x="1270000" y="1270000"/>
            <a:ext cx="63500" cy="7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31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8DBF8A-787A-CE48-A390-90CBC52DF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V. Related contributions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736865F-F721-EC46-B167-1887E4961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Related contributions</a:t>
            </a:r>
          </a:p>
          <a:p>
            <a:pPr lvl="1"/>
            <a:r>
              <a:rPr lang="en-US" altLang="ko-KR" dirty="0"/>
              <a:t>Related to modification 1 </a:t>
            </a:r>
          </a:p>
          <a:p>
            <a:pPr lvl="2"/>
            <a:r>
              <a:rPr kumimoji="1" lang="en-US" altLang="ko-KR" dirty="0"/>
              <a:t>JVET-O0464</a:t>
            </a:r>
          </a:p>
          <a:p>
            <a:pPr lvl="1"/>
            <a:r>
              <a:rPr lang="en-US" altLang="ko-KR" dirty="0"/>
              <a:t>Related to modification 2</a:t>
            </a:r>
          </a:p>
          <a:p>
            <a:pPr lvl="2"/>
            <a:r>
              <a:rPr kumimoji="1" lang="en-US" altLang="ko-KR" dirty="0"/>
              <a:t>JVET-O0170/JVET-O0171/JVET-O0187/JVET-O0255/</a:t>
            </a:r>
            <a:br>
              <a:rPr kumimoji="1" lang="en-US" altLang="ko-KR" dirty="0"/>
            </a:br>
            <a:r>
              <a:rPr kumimoji="1" lang="en-US" altLang="ko-KR" dirty="0"/>
              <a:t>JVET-O0312/JVET-O0321/JVET-O0401/JVET-O0464/</a:t>
            </a:r>
            <a:br>
              <a:rPr kumimoji="1" lang="en-US" altLang="ko-KR" dirty="0"/>
            </a:br>
            <a:r>
              <a:rPr kumimoji="1" lang="en-US" altLang="ko-KR" dirty="0"/>
              <a:t>JVET-O0469/JVET-O0598</a:t>
            </a:r>
          </a:p>
          <a:p>
            <a:pPr lvl="1"/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2820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24735" y="455825"/>
            <a:ext cx="8019001" cy="7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en-US" altLang="ko-KR" sz="3200" dirty="0">
                <a:solidFill>
                  <a:srgbClr val="0070C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Contents</a:t>
            </a:r>
            <a:endParaRPr lang="ko-KR" altLang="en-US" sz="2400" dirty="0">
              <a:solidFill>
                <a:srgbClr val="0070C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983545" y="2204985"/>
            <a:ext cx="6301380" cy="340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b="1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Introduction</a:t>
            </a:r>
          </a:p>
          <a:p>
            <a:pPr>
              <a:spcBef>
                <a:spcPts val="600"/>
              </a:spcBef>
            </a:pPr>
            <a:r>
              <a:rPr lang="en-US" altLang="ko-KR" b="1" dirty="0">
                <a:solidFill>
                  <a:srgbClr val="00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Proposed Modifications</a:t>
            </a:r>
          </a:p>
          <a:p>
            <a:pPr lvl="1">
              <a:spcBef>
                <a:spcPts val="600"/>
              </a:spcBef>
            </a:pPr>
            <a:r>
              <a:rPr lang="en-US" altLang="ko-KR" b="1" dirty="0">
                <a:solidFill>
                  <a:srgbClr val="00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Change the positions deriving MIP-MPM candidates</a:t>
            </a:r>
          </a:p>
          <a:p>
            <a:pPr lvl="1">
              <a:spcBef>
                <a:spcPts val="600"/>
              </a:spcBef>
            </a:pPr>
            <a:r>
              <a:rPr lang="en-US" altLang="ko-KR" b="1" dirty="0">
                <a:solidFill>
                  <a:srgbClr val="00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Remove the inverse mapping table</a:t>
            </a:r>
          </a:p>
          <a:p>
            <a:pPr>
              <a:spcBef>
                <a:spcPts val="600"/>
              </a:spcBef>
            </a:pPr>
            <a:r>
              <a:rPr lang="en-US" altLang="ko-KR" b="1" dirty="0">
                <a:solidFill>
                  <a:srgbClr val="00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Experimental Results</a:t>
            </a:r>
          </a:p>
          <a:p>
            <a:pPr>
              <a:spcBef>
                <a:spcPts val="600"/>
              </a:spcBef>
            </a:pPr>
            <a:r>
              <a:rPr lang="en-US" altLang="ko-KR" b="1" dirty="0">
                <a:solidFill>
                  <a:srgbClr val="00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Conclusions</a:t>
            </a:r>
          </a:p>
          <a:p>
            <a:pPr>
              <a:spcBef>
                <a:spcPts val="600"/>
              </a:spcBef>
            </a:pPr>
            <a:r>
              <a:rPr lang="en-US" altLang="ko-KR" b="1" dirty="0">
                <a:solidFill>
                  <a:srgbClr val="0000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Related Contributions</a:t>
            </a:r>
          </a:p>
        </p:txBody>
      </p:sp>
    </p:spTree>
    <p:extLst>
      <p:ext uri="{BB962C8B-B14F-4D97-AF65-F5344CB8AC3E}">
        <p14:creationId xmlns:p14="http://schemas.microsoft.com/office/powerpoint/2010/main" val="407830646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24735" y="455825"/>
            <a:ext cx="8019001" cy="7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en-US" altLang="ko-KR" sz="3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I. Introduction</a:t>
            </a:r>
            <a:endParaRPr lang="ko-KR" altLang="en-US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6089" y="1523119"/>
            <a:ext cx="8554849" cy="510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ko-KR" dirty="0"/>
              <a:t>Matrix-weighted intra prediction (MIP)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At the last meeting, MIP was adopted as a new intra coding tool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If the MIP mode is applied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The index of the MIP mode is signaled using 3 MPMs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The positions of deriving MIP-MPM is different from the positions of deriving the regular MPM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MIP-MPM: from top-left corner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Regular MPM: from top-right and bottom-left corner</a:t>
            </a:r>
          </a:p>
        </p:txBody>
      </p:sp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CEF0907C-7DCD-1C47-989C-108BC4C8B1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513649"/>
              </p:ext>
            </p:extLst>
          </p:nvPr>
        </p:nvGraphicFramePr>
        <p:xfrm>
          <a:off x="2729939" y="4338946"/>
          <a:ext cx="4070016" cy="2061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Visio" r:id="rId4" imgW="4448114" imgH="2247849" progId="Visio.Drawing.15">
                  <p:embed/>
                </p:oleObj>
              </mc:Choice>
              <mc:Fallback>
                <p:oleObj name="Visio" r:id="rId4" imgW="4448114" imgH="2247849" progId="Visio.Drawing.15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CC302A0C-2728-4463-9515-EC8D61C40B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9939" y="4338946"/>
                        <a:ext cx="4070016" cy="20618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894322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24735" y="455825"/>
            <a:ext cx="8019001" cy="7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en-US" altLang="ko-KR" sz="3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Introduction</a:t>
            </a:r>
            <a:endParaRPr lang="ko-KR" altLang="en-US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6089" y="1523119"/>
            <a:ext cx="8554849" cy="510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1"/>
            <a:r>
              <a:rPr lang="en-US" altLang="ko-KR" dirty="0"/>
              <a:t>The derivation of the MPMs is harmonized with regular intra modes by performing mode mapping (regular intra modes ↔ MIP modes)</a:t>
            </a:r>
          </a:p>
          <a:p>
            <a:pPr lvl="2"/>
            <a:r>
              <a:rPr lang="en-US" altLang="ko-KR" dirty="0"/>
              <a:t>Based on the predefined mapping tables</a:t>
            </a:r>
          </a:p>
          <a:p>
            <a:pPr lvl="3"/>
            <a:r>
              <a:rPr lang="en-US" altLang="ko-KR" sz="1800" dirty="0"/>
              <a:t>The forward mapping table</a:t>
            </a:r>
          </a:p>
          <a:p>
            <a:pPr lvl="4"/>
            <a:r>
              <a:rPr lang="en-US" altLang="ko-KR" sz="1800" dirty="0"/>
              <a:t>Regular modes to MIP modes</a:t>
            </a:r>
          </a:p>
          <a:p>
            <a:pPr lvl="3"/>
            <a:r>
              <a:rPr lang="en-US" altLang="ko-KR" sz="1800" dirty="0"/>
              <a:t>The inverse mapping table</a:t>
            </a:r>
          </a:p>
          <a:p>
            <a:pPr lvl="4"/>
            <a:r>
              <a:rPr lang="en-US" altLang="ko-KR" sz="1800" dirty="0"/>
              <a:t>MIP modes to regular modes</a:t>
            </a:r>
          </a:p>
          <a:p>
            <a:pPr lvl="4"/>
            <a:r>
              <a:rPr lang="en-US" altLang="ko-KR" sz="1800" dirty="0"/>
              <a:t>Used for the derivation of regular MPM modes and a chroma DM mode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888920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24735" y="455825"/>
            <a:ext cx="8019001" cy="7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en-US" altLang="ko-KR" sz="3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II. Proposed Modification 1</a:t>
            </a:r>
            <a:endParaRPr lang="ko-KR" altLang="en-US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6089" y="1523119"/>
            <a:ext cx="8554849" cy="510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ko-KR" dirty="0"/>
              <a:t>Modification 1: Change the positions deriving MIP-MPM candidates</a:t>
            </a:r>
          </a:p>
          <a:p>
            <a:pPr lvl="1"/>
            <a:r>
              <a:rPr lang="en-US" altLang="ko-KR" dirty="0"/>
              <a:t>To keep the consistency of the reference positions deriving MPM</a:t>
            </a:r>
          </a:p>
          <a:p>
            <a:pPr lvl="2"/>
            <a:r>
              <a:rPr lang="en-US" altLang="ko-KR" dirty="0"/>
              <a:t>Change the positions of deriving MIP-MPM to the same positions which derive regular MPM</a:t>
            </a:r>
          </a:p>
          <a:p>
            <a:pPr lvl="3"/>
            <a:r>
              <a:rPr lang="en-US" altLang="ko-KR" dirty="0"/>
              <a:t>The top-left neighboring positions are changed to top-right and left-bottom neighboring positions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66697C7-0A0E-F84F-B8AE-F3A6DD73C9EA}"/>
              </a:ext>
            </a:extLst>
          </p:cNvPr>
          <p:cNvGrpSpPr/>
          <p:nvPr/>
        </p:nvGrpSpPr>
        <p:grpSpPr>
          <a:xfrm>
            <a:off x="2210381" y="3816404"/>
            <a:ext cx="4723238" cy="2397600"/>
            <a:chOff x="2210381" y="3354325"/>
            <a:chExt cx="4723238" cy="2397600"/>
          </a:xfrm>
        </p:grpSpPr>
        <p:pic>
          <p:nvPicPr>
            <p:cNvPr id="5" name="그림 5">
              <a:extLst>
                <a:ext uri="{FF2B5EF4-FFF2-40B4-BE49-F238E27FC236}">
                  <a16:creationId xmlns:a16="http://schemas.microsoft.com/office/drawing/2014/main" id="{00FF049C-B1C6-814C-AF5A-6A5FF5189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10381" y="3354325"/>
              <a:ext cx="4723238" cy="2397600"/>
            </a:xfrm>
            <a:prstGeom prst="rect">
              <a:avLst/>
            </a:prstGeom>
          </p:spPr>
        </p:pic>
        <p:sp>
          <p:nvSpPr>
            <p:cNvPr id="6" name="화살표: 오른쪽 6">
              <a:extLst>
                <a:ext uri="{FF2B5EF4-FFF2-40B4-BE49-F238E27FC236}">
                  <a16:creationId xmlns:a16="http://schemas.microsoft.com/office/drawing/2014/main" id="{A778203B-005E-8E45-A9D8-CD0F4D694EE3}"/>
                </a:ext>
              </a:extLst>
            </p:cNvPr>
            <p:cNvSpPr/>
            <p:nvPr/>
          </p:nvSpPr>
          <p:spPr bwMode="auto">
            <a:xfrm>
              <a:off x="4370664" y="4454554"/>
              <a:ext cx="570452" cy="192947"/>
            </a:xfrm>
            <a:prstGeom prst="rightArrow">
              <a:avLst/>
            </a:prstGeom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Blackadder ITC" pitchFamily="82" charset="0"/>
                <a:ea typeface="굴림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920780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24735" y="455825"/>
            <a:ext cx="8019001" cy="76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en-US" altLang="ko-KR" sz="3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Proposed Modification 2</a:t>
            </a:r>
            <a:endParaRPr lang="ko-KR" altLang="en-US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6089" y="1523119"/>
            <a:ext cx="8554849" cy="510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ko-KR" dirty="0"/>
              <a:t>Modification 2: Remove the inverse mapping table</a:t>
            </a:r>
          </a:p>
          <a:p>
            <a:pPr lvl="1"/>
            <a:r>
              <a:rPr lang="en-US" altLang="ko-KR" dirty="0"/>
              <a:t>To simplify the MPM-list derivation process</a:t>
            </a:r>
          </a:p>
          <a:p>
            <a:pPr lvl="2"/>
            <a:r>
              <a:rPr lang="en-US" altLang="ko-KR" dirty="0"/>
              <a:t>Remove the inverse mapping table by mapping the modes that require MIP mode to regular intra mode conversion to planar mode</a:t>
            </a:r>
          </a:p>
          <a:p>
            <a:pPr lvl="2"/>
            <a:r>
              <a:rPr lang="en-US" altLang="ko-KR" dirty="0"/>
              <a:t>When deriving regular MPM or a chroma DM mode,</a:t>
            </a:r>
          </a:p>
          <a:p>
            <a:pPr lvl="3"/>
            <a:r>
              <a:rPr lang="en-US" altLang="ko-KR" sz="1800" dirty="0"/>
              <a:t>If the referenced block is a MIP mode</a:t>
            </a:r>
          </a:p>
          <a:p>
            <a:pPr marL="1371600" lvl="3" indent="0">
              <a:buNone/>
            </a:pPr>
            <a:r>
              <a:rPr lang="en-US" altLang="ko-KR" sz="1800" dirty="0"/>
              <a:t>→ The mode of the reference block is considered as </a:t>
            </a:r>
            <a:r>
              <a:rPr lang="en-US" altLang="ko-KR" sz="1800" i="1" dirty="0">
                <a:solidFill>
                  <a:srgbClr val="0070C0"/>
                </a:solidFill>
              </a:rPr>
              <a:t>planar mode</a:t>
            </a:r>
          </a:p>
        </p:txBody>
      </p:sp>
    </p:spTree>
    <p:extLst>
      <p:ext uri="{BB962C8B-B14F-4D97-AF65-F5344CB8AC3E}">
        <p14:creationId xmlns:p14="http://schemas.microsoft.com/office/powerpoint/2010/main" val="138319948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8DBF8A-787A-CE48-A390-90CBC52DF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III. Experimental Results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736865F-F721-EC46-B167-1887E4961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ko-KR" dirty="0"/>
              <a:t>Experimental results of modification 1</a:t>
            </a:r>
          </a:p>
          <a:p>
            <a:pPr lvl="1"/>
            <a:r>
              <a:rPr lang="en-US" altLang="ko-KR" dirty="0"/>
              <a:t>Change the positions deriving MIP-MPM candidates</a:t>
            </a:r>
            <a:endParaRPr kumimoji="1" lang="en-US" altLang="ko-KR" dirty="0"/>
          </a:p>
          <a:p>
            <a:pPr lvl="1"/>
            <a:r>
              <a:rPr kumimoji="1" lang="en-US" altLang="ko-KR" dirty="0"/>
              <a:t>Over VTM5.0 in CTC</a:t>
            </a:r>
          </a:p>
          <a:p>
            <a:pPr lvl="1"/>
            <a:r>
              <a:rPr lang="en-US" altLang="ko-KR" dirty="0"/>
              <a:t>AI: 0.00%/-0.05%/0.00% (Y/U/V) with</a:t>
            </a:r>
            <a:r>
              <a:rPr lang="ko-KR" altLang="en-US" dirty="0"/>
              <a:t> </a:t>
            </a:r>
            <a:r>
              <a:rPr lang="en-US" altLang="ko-KR" dirty="0"/>
              <a:t>101%/100% (</a:t>
            </a:r>
            <a:r>
              <a:rPr lang="en-US" altLang="ko-KR" dirty="0" err="1"/>
              <a:t>EncT</a:t>
            </a:r>
            <a:r>
              <a:rPr lang="en-US" altLang="ko-KR" dirty="0"/>
              <a:t>/</a:t>
            </a:r>
            <a:r>
              <a:rPr lang="en-US" altLang="ko-KR" dirty="0" err="1"/>
              <a:t>DecT</a:t>
            </a:r>
            <a:r>
              <a:rPr lang="en-US" altLang="ko-KR" dirty="0"/>
              <a:t>)</a:t>
            </a:r>
            <a:endParaRPr kumimoji="1" lang="en-US" altLang="ko-KR" dirty="0"/>
          </a:p>
          <a:p>
            <a:pPr lvl="1"/>
            <a:r>
              <a:rPr kumimoji="1" lang="en-US" altLang="ko-KR" dirty="0"/>
              <a:t>RA: -0.01%/-0.06%/-0.02% (Y/U/V) with 99%/100% </a:t>
            </a:r>
            <a:r>
              <a:rPr lang="en-US" altLang="ko-KR" dirty="0"/>
              <a:t>(</a:t>
            </a:r>
            <a:r>
              <a:rPr lang="en-US" altLang="ko-KR" dirty="0" err="1"/>
              <a:t>EncT</a:t>
            </a:r>
            <a:r>
              <a:rPr lang="en-US" altLang="ko-KR" dirty="0"/>
              <a:t>/</a:t>
            </a:r>
            <a:r>
              <a:rPr lang="en-US" altLang="ko-KR" dirty="0" err="1"/>
              <a:t>DecT</a:t>
            </a:r>
            <a:r>
              <a:rPr lang="en-US" altLang="ko-KR" dirty="0"/>
              <a:t>)</a:t>
            </a:r>
          </a:p>
          <a:p>
            <a:pPr lvl="1"/>
            <a:endParaRPr kumimoji="1" lang="en-US" altLang="ko-KR" dirty="0"/>
          </a:p>
          <a:p>
            <a:pPr lvl="1"/>
            <a:endParaRPr kumimoji="1"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A9CB8A04-1518-4405-B138-4639FE437CDA}"/>
              </a:ext>
            </a:extLst>
          </p:cNvPr>
          <p:cNvGraphicFramePr>
            <a:graphicFrameLocks noGrp="1"/>
          </p:cNvGraphicFramePr>
          <p:nvPr/>
        </p:nvGraphicFramePr>
        <p:xfrm>
          <a:off x="275458" y="3634740"/>
          <a:ext cx="4118789" cy="1699260"/>
        </p:xfrm>
        <a:graphic>
          <a:graphicData uri="http://schemas.openxmlformats.org/drawingml/2006/table">
            <a:tbl>
              <a:tblPr firstRow="1" firstCol="1" bandRow="1"/>
              <a:tblGrid>
                <a:gridCol w="979017">
                  <a:extLst>
                    <a:ext uri="{9D8B030D-6E8A-4147-A177-3AD203B41FA5}">
                      <a16:colId xmlns:a16="http://schemas.microsoft.com/office/drawing/2014/main" val="2644425343"/>
                    </a:ext>
                  </a:extLst>
                </a:gridCol>
                <a:gridCol w="627848">
                  <a:extLst>
                    <a:ext uri="{9D8B030D-6E8A-4147-A177-3AD203B41FA5}">
                      <a16:colId xmlns:a16="http://schemas.microsoft.com/office/drawing/2014/main" val="2626276874"/>
                    </a:ext>
                  </a:extLst>
                </a:gridCol>
                <a:gridCol w="627848">
                  <a:extLst>
                    <a:ext uri="{9D8B030D-6E8A-4147-A177-3AD203B41FA5}">
                      <a16:colId xmlns:a16="http://schemas.microsoft.com/office/drawing/2014/main" val="1970865894"/>
                    </a:ext>
                  </a:extLst>
                </a:gridCol>
                <a:gridCol w="628380">
                  <a:extLst>
                    <a:ext uri="{9D8B030D-6E8A-4147-A177-3AD203B41FA5}">
                      <a16:colId xmlns:a16="http://schemas.microsoft.com/office/drawing/2014/main" val="2339354041"/>
                    </a:ext>
                  </a:extLst>
                </a:gridCol>
                <a:gridCol w="627848">
                  <a:extLst>
                    <a:ext uri="{9D8B030D-6E8A-4147-A177-3AD203B41FA5}">
                      <a16:colId xmlns:a16="http://schemas.microsoft.com/office/drawing/2014/main" val="3903281759"/>
                    </a:ext>
                  </a:extLst>
                </a:gridCol>
                <a:gridCol w="627848">
                  <a:extLst>
                    <a:ext uri="{9D8B030D-6E8A-4147-A177-3AD203B41FA5}">
                      <a16:colId xmlns:a16="http://schemas.microsoft.com/office/drawing/2014/main" val="16730826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ko-KR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144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r>
                        <a:rPr lang="ko-KR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01093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354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323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98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541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197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187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9106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7441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853168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BD026EDF-4334-4D33-858B-58DDA3EFE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302647"/>
              </p:ext>
            </p:extLst>
          </p:nvPr>
        </p:nvGraphicFramePr>
        <p:xfrm>
          <a:off x="4587192" y="3634741"/>
          <a:ext cx="4099608" cy="1678857"/>
        </p:xfrm>
        <a:graphic>
          <a:graphicData uri="http://schemas.openxmlformats.org/drawingml/2006/table">
            <a:tbl>
              <a:tblPr firstRow="1" firstCol="1" bandRow="1"/>
              <a:tblGrid>
                <a:gridCol w="962153">
                  <a:extLst>
                    <a:ext uri="{9D8B030D-6E8A-4147-A177-3AD203B41FA5}">
                      <a16:colId xmlns:a16="http://schemas.microsoft.com/office/drawing/2014/main" val="2529999650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1855508646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309307930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564720157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3774512749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268692643"/>
                    </a:ext>
                  </a:extLst>
                </a:gridCol>
              </a:tblGrid>
              <a:tr h="1548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1111436"/>
                  </a:ext>
                </a:extLst>
              </a:tr>
              <a:tr h="103238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r>
                        <a:rPr lang="ko-KR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90930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081829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123919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518647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9004563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312288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83900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5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05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5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05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5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509636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0.44%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664769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1609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7449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8DBF8A-787A-CE48-A390-90CBC52DF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736865F-F721-EC46-B167-1887E4961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ko-KR" dirty="0"/>
              <a:t>Experimental results of modification 2</a:t>
            </a:r>
          </a:p>
          <a:p>
            <a:pPr lvl="1"/>
            <a:r>
              <a:rPr lang="en-US" altLang="ko-KR" dirty="0"/>
              <a:t>Remove the inverse mapping table</a:t>
            </a:r>
            <a:endParaRPr kumimoji="1" lang="en-US" altLang="ko-KR" dirty="0"/>
          </a:p>
          <a:p>
            <a:pPr lvl="1"/>
            <a:r>
              <a:rPr kumimoji="1" lang="en-US" altLang="ko-KR" dirty="0"/>
              <a:t>Over VTM5.0 in CTC</a:t>
            </a:r>
          </a:p>
          <a:p>
            <a:pPr lvl="1"/>
            <a:r>
              <a:rPr lang="en-US" altLang="ko-KR" dirty="0"/>
              <a:t>AI: 0.01%/-0.02%/0.04% (Y/U/V) with</a:t>
            </a:r>
            <a:r>
              <a:rPr lang="ko-KR" altLang="en-US" dirty="0"/>
              <a:t> </a:t>
            </a:r>
            <a:r>
              <a:rPr lang="en-US" altLang="ko-KR" dirty="0"/>
              <a:t>99%/100% (</a:t>
            </a:r>
            <a:r>
              <a:rPr lang="en-US" altLang="ko-KR" dirty="0" err="1"/>
              <a:t>EncT</a:t>
            </a:r>
            <a:r>
              <a:rPr lang="en-US" altLang="ko-KR" dirty="0"/>
              <a:t>/</a:t>
            </a:r>
            <a:r>
              <a:rPr lang="en-US" altLang="ko-KR" dirty="0" err="1"/>
              <a:t>DecT</a:t>
            </a:r>
            <a:r>
              <a:rPr lang="en-US" altLang="ko-KR" dirty="0"/>
              <a:t>)</a:t>
            </a:r>
          </a:p>
          <a:p>
            <a:pPr lvl="1"/>
            <a:r>
              <a:rPr lang="en-US" altLang="ko-KR" dirty="0"/>
              <a:t>RA:</a:t>
            </a:r>
            <a:r>
              <a:rPr lang="ko-KR" altLang="en-US" dirty="0"/>
              <a:t> </a:t>
            </a:r>
            <a:r>
              <a:rPr lang="en-US" altLang="ko-KR" dirty="0"/>
              <a:t>0.01%/0.09%/0.06% (Y/U/V) with 97%/99% (</a:t>
            </a:r>
            <a:r>
              <a:rPr lang="en-US" altLang="ko-KR" dirty="0" err="1"/>
              <a:t>EncT</a:t>
            </a:r>
            <a:r>
              <a:rPr lang="en-US" altLang="ko-KR" dirty="0"/>
              <a:t>/</a:t>
            </a:r>
            <a:r>
              <a:rPr lang="en-US" altLang="ko-KR" dirty="0" err="1"/>
              <a:t>DecT</a:t>
            </a:r>
            <a:r>
              <a:rPr lang="en-US" altLang="ko-KR" dirty="0"/>
              <a:t>)</a:t>
            </a:r>
            <a:endParaRPr kumimoji="1" lang="ko-KR" altLang="en-US" dirty="0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5FC45C24-74BD-47AC-8832-5641E746D5B7}"/>
              </a:ext>
            </a:extLst>
          </p:cNvPr>
          <p:cNvGraphicFramePr>
            <a:graphicFrameLocks noGrp="1"/>
          </p:cNvGraphicFramePr>
          <p:nvPr/>
        </p:nvGraphicFramePr>
        <p:xfrm>
          <a:off x="260266" y="3429000"/>
          <a:ext cx="4118789" cy="1699260"/>
        </p:xfrm>
        <a:graphic>
          <a:graphicData uri="http://schemas.openxmlformats.org/drawingml/2006/table">
            <a:tbl>
              <a:tblPr firstRow="1" firstCol="1" bandRow="1"/>
              <a:tblGrid>
                <a:gridCol w="979017">
                  <a:extLst>
                    <a:ext uri="{9D8B030D-6E8A-4147-A177-3AD203B41FA5}">
                      <a16:colId xmlns:a16="http://schemas.microsoft.com/office/drawing/2014/main" val="2644425343"/>
                    </a:ext>
                  </a:extLst>
                </a:gridCol>
                <a:gridCol w="627848">
                  <a:extLst>
                    <a:ext uri="{9D8B030D-6E8A-4147-A177-3AD203B41FA5}">
                      <a16:colId xmlns:a16="http://schemas.microsoft.com/office/drawing/2014/main" val="2626276874"/>
                    </a:ext>
                  </a:extLst>
                </a:gridCol>
                <a:gridCol w="627848">
                  <a:extLst>
                    <a:ext uri="{9D8B030D-6E8A-4147-A177-3AD203B41FA5}">
                      <a16:colId xmlns:a16="http://schemas.microsoft.com/office/drawing/2014/main" val="1970865894"/>
                    </a:ext>
                  </a:extLst>
                </a:gridCol>
                <a:gridCol w="628380">
                  <a:extLst>
                    <a:ext uri="{9D8B030D-6E8A-4147-A177-3AD203B41FA5}">
                      <a16:colId xmlns:a16="http://schemas.microsoft.com/office/drawing/2014/main" val="2339354041"/>
                    </a:ext>
                  </a:extLst>
                </a:gridCol>
                <a:gridCol w="627848">
                  <a:extLst>
                    <a:ext uri="{9D8B030D-6E8A-4147-A177-3AD203B41FA5}">
                      <a16:colId xmlns:a16="http://schemas.microsoft.com/office/drawing/2014/main" val="3903281759"/>
                    </a:ext>
                  </a:extLst>
                </a:gridCol>
                <a:gridCol w="627848">
                  <a:extLst>
                    <a:ext uri="{9D8B030D-6E8A-4147-A177-3AD203B41FA5}">
                      <a16:colId xmlns:a16="http://schemas.microsoft.com/office/drawing/2014/main" val="16730826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ko-KR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144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r>
                        <a:rPr lang="ko-KR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01093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ko-KR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354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323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98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541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197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187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9106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7441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853168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FE61D706-85A1-4D4D-A41A-4AAC47173F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712658"/>
              </p:ext>
            </p:extLst>
          </p:nvPr>
        </p:nvGraphicFramePr>
        <p:xfrm>
          <a:off x="4587192" y="3449403"/>
          <a:ext cx="4099608" cy="1678857"/>
        </p:xfrm>
        <a:graphic>
          <a:graphicData uri="http://schemas.openxmlformats.org/drawingml/2006/table">
            <a:tbl>
              <a:tblPr firstRow="1" firstCol="1" bandRow="1"/>
              <a:tblGrid>
                <a:gridCol w="962153">
                  <a:extLst>
                    <a:ext uri="{9D8B030D-6E8A-4147-A177-3AD203B41FA5}">
                      <a16:colId xmlns:a16="http://schemas.microsoft.com/office/drawing/2014/main" val="2529999650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1855508646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309307930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564720157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3774512749"/>
                    </a:ext>
                  </a:extLst>
                </a:gridCol>
                <a:gridCol w="627491">
                  <a:extLst>
                    <a:ext uri="{9D8B030D-6E8A-4147-A177-3AD203B41FA5}">
                      <a16:colId xmlns:a16="http://schemas.microsoft.com/office/drawing/2014/main" val="268692643"/>
                    </a:ext>
                  </a:extLst>
                </a:gridCol>
              </a:tblGrid>
              <a:tr h="1548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1111436"/>
                  </a:ext>
                </a:extLst>
              </a:tr>
              <a:tr h="103238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  <a:r>
                        <a:rPr lang="ko-KR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90930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081829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123919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518647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9004563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312288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83900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509636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664769"/>
                  </a:ext>
                </a:extLst>
              </a:tr>
              <a:tr h="5917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5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1768" marR="517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1609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959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8DBF8A-787A-CE48-A390-90CBC52DF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IV. Conclusions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736865F-F721-EC46-B167-1887E4961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MIP modifications</a:t>
            </a:r>
          </a:p>
          <a:p>
            <a:pPr lvl="1"/>
            <a:r>
              <a:rPr lang="en-US" altLang="ko-KR" dirty="0"/>
              <a:t>Two modifications are proposed</a:t>
            </a:r>
          </a:p>
          <a:p>
            <a:pPr lvl="2"/>
            <a:r>
              <a:rPr lang="en-US" altLang="ko-KR" dirty="0"/>
              <a:t>Change the positions deriving MIP-MPM candidates</a:t>
            </a:r>
          </a:p>
          <a:p>
            <a:pPr lvl="2"/>
            <a:r>
              <a:rPr lang="en-US" altLang="ko-KR" dirty="0"/>
              <a:t>Remove the inverse mapping table</a:t>
            </a:r>
          </a:p>
          <a:p>
            <a:pPr lvl="1"/>
            <a:r>
              <a:rPr lang="en-US" altLang="ko-KR" dirty="0"/>
              <a:t>Each modification shows almost unchanged coding performances  </a:t>
            </a:r>
          </a:p>
          <a:p>
            <a:pPr lvl="2"/>
            <a:r>
              <a:rPr lang="en-US" altLang="ko-KR" dirty="0"/>
              <a:t>Modification 1</a:t>
            </a:r>
          </a:p>
          <a:p>
            <a:pPr lvl="3"/>
            <a:r>
              <a:rPr lang="en-US" altLang="ko-KR" dirty="0"/>
              <a:t>AI: 0.00%/-0.05%/0.00% (Y/U/V) </a:t>
            </a:r>
          </a:p>
          <a:p>
            <a:pPr lvl="3"/>
            <a:r>
              <a:rPr lang="en-US" altLang="ko-KR" dirty="0"/>
              <a:t>RA: -0.01%/-0.06%/-0.02% (Y/U/V)</a:t>
            </a:r>
          </a:p>
          <a:p>
            <a:pPr lvl="2"/>
            <a:r>
              <a:rPr lang="en-US" altLang="ko-KR" dirty="0"/>
              <a:t>Modification 2</a:t>
            </a:r>
          </a:p>
          <a:p>
            <a:pPr lvl="3"/>
            <a:r>
              <a:rPr lang="en-US" altLang="ko-KR" dirty="0"/>
              <a:t>AI: 0.01%/-0.02%/0.04% (Y/U/V)</a:t>
            </a:r>
          </a:p>
          <a:p>
            <a:pPr lvl="3"/>
            <a:r>
              <a:rPr kumimoji="1" lang="en-US" altLang="ko-KR" dirty="0"/>
              <a:t>RA: 0.01%/0.09%/0.06% (Y/U/V)</a:t>
            </a:r>
          </a:p>
          <a:p>
            <a:r>
              <a:rPr kumimoji="1" lang="en-US" altLang="ko-KR" dirty="0"/>
              <a:t>Suggest to adopt the proposed modifications to VTM6.0</a:t>
            </a:r>
          </a:p>
          <a:p>
            <a:r>
              <a:rPr kumimoji="1" lang="en-US" altLang="ko-KR" dirty="0"/>
              <a:t>Thanks “MediaTek” for cross-checking (JVET-O1024)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12010686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spDef>
    <a:ln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990</Words>
  <Application>Microsoft Macintosh PowerPoint</Application>
  <PresentationFormat>On-screen Show (4:3)</PresentationFormat>
  <Paragraphs>295</Paragraphs>
  <Slides>10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굴림</vt:lpstr>
      <vt:lpstr>맑은 고딕</vt:lpstr>
      <vt:lpstr>Malgun Gothic Semilight</vt:lpstr>
      <vt:lpstr>Arial</vt:lpstr>
      <vt:lpstr>Blackadder ITC</vt:lpstr>
      <vt:lpstr>Symbol</vt:lpstr>
      <vt:lpstr>Tahoma</vt:lpstr>
      <vt:lpstr>Times New Roman</vt:lpstr>
      <vt:lpstr>Wingdings</vt:lpstr>
      <vt:lpstr>1_모자이크</vt:lpstr>
      <vt:lpstr>2_모자이크</vt:lpstr>
      <vt:lpstr>Image</vt:lpstr>
      <vt:lpstr>Visio</vt:lpstr>
      <vt:lpstr>PowerPoint Presentation</vt:lpstr>
      <vt:lpstr>Contents</vt:lpstr>
      <vt:lpstr>I. Introduction</vt:lpstr>
      <vt:lpstr>Introduction</vt:lpstr>
      <vt:lpstr>II. Proposed Modification 1</vt:lpstr>
      <vt:lpstr>Proposed Modification 2</vt:lpstr>
      <vt:lpstr>III. Experimental Results</vt:lpstr>
      <vt:lpstr>Experimental Results</vt:lpstr>
      <vt:lpstr>IV. Conclusions</vt:lpstr>
      <vt:lpstr>V. Related contributions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2016-12-12T04:22:20Z</dcterms:created>
  <dcterms:modified xsi:type="dcterms:W3CDTF">2019-07-04T11:30:56Z</dcterms:modified>
</cp:coreProperties>
</file>