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5"/>
  </p:notesMasterIdLst>
  <p:handoutMasterIdLst>
    <p:handoutMasterId r:id="rId16"/>
  </p:handoutMasterIdLst>
  <p:sldIdLst>
    <p:sldId id="396" r:id="rId4"/>
    <p:sldId id="559" r:id="rId5"/>
    <p:sldId id="560" r:id="rId6"/>
    <p:sldId id="561" r:id="rId7"/>
    <p:sldId id="562" r:id="rId8"/>
    <p:sldId id="563" r:id="rId9"/>
    <p:sldId id="564" r:id="rId10"/>
    <p:sldId id="565" r:id="rId11"/>
    <p:sldId id="566" r:id="rId12"/>
    <p:sldId id="558" r:id="rId13"/>
    <p:sldId id="260" r:id="rId14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62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1044" y="4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2019/7/6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2019/7/6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40258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495967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31048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367838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029951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505353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913169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965625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2019/7/6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48218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JVET-O0188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JVET-O0188</a:t>
            </a:r>
            <a:endParaRPr lang="en-US" altLang="zh-CN" sz="1000" b="0" dirty="0" smtClean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Non-CE5: Non-linear ALF simplifications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392996" y="3657059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Victor Stepin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Elena Alshina </a:t>
            </a:r>
            <a:endParaRPr lang="en-US" altLang="zh-CN" sz="1200" dirty="0">
              <a:solidFill>
                <a:schemeClr val="tx1"/>
              </a:solidFill>
              <a:latin typeface="Arial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4664" y="756602"/>
            <a:ext cx="60486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This contribution proposes three aspects for simplification of non-linear </a:t>
            </a:r>
            <a:r>
              <a:rPr lang="en-CA" sz="1400" dirty="0" smtClean="0"/>
              <a:t>part of ALF: </a:t>
            </a:r>
          </a:p>
          <a:p>
            <a:pPr marL="342900" indent="-342900">
              <a:buAutoNum type="arabicPeriod"/>
            </a:pPr>
            <a:r>
              <a:rPr lang="en-CA" sz="1400" dirty="0" smtClean="0"/>
              <a:t>Fix clipping </a:t>
            </a:r>
            <a:r>
              <a:rPr lang="en-CA" sz="1400" dirty="0"/>
              <a:t>level formula </a:t>
            </a:r>
            <a:r>
              <a:rPr lang="en-CA" sz="1400" dirty="0" smtClean="0"/>
              <a:t>to ensure clipped differences are in 11 bit range</a:t>
            </a:r>
          </a:p>
          <a:p>
            <a:pPr marL="342900" indent="-342900">
              <a:buAutoNum type="arabicPeriod"/>
            </a:pPr>
            <a:r>
              <a:rPr lang="en-CA" sz="1400" dirty="0" smtClean="0"/>
              <a:t>Apply </a:t>
            </a:r>
            <a:r>
              <a:rPr lang="en-CA" sz="1400" dirty="0"/>
              <a:t>secondary clipping to ensure sum of clipped </a:t>
            </a:r>
            <a:r>
              <a:rPr lang="en-CA" sz="1400" dirty="0" smtClean="0"/>
              <a:t>differences is </a:t>
            </a:r>
            <a:r>
              <a:rPr lang="en-CA" sz="1400" dirty="0"/>
              <a:t>still in 11 bit </a:t>
            </a:r>
            <a:r>
              <a:rPr lang="en-CA" sz="1400" dirty="0" smtClean="0"/>
              <a:t>range</a:t>
            </a:r>
          </a:p>
          <a:p>
            <a:pPr marL="342900" indent="-342900">
              <a:buAutoNum type="arabicPeriod"/>
            </a:pPr>
            <a:r>
              <a:rPr lang="en-CA" sz="1400" dirty="0" smtClean="0"/>
              <a:t>Use </a:t>
            </a:r>
            <a:r>
              <a:rPr lang="en-CA" sz="1400" dirty="0"/>
              <a:t>same formula for luma and </a:t>
            </a:r>
            <a:r>
              <a:rPr lang="en-CA" sz="1400" dirty="0" err="1"/>
              <a:t>chroma</a:t>
            </a:r>
            <a:r>
              <a:rPr lang="en-CA" sz="1400" dirty="0"/>
              <a:t> clipping value calculation. </a:t>
            </a:r>
            <a:endParaRPr lang="en-CA" sz="1400" dirty="0" smtClean="0"/>
          </a:p>
          <a:p>
            <a:endParaRPr lang="en-CA" sz="1400" dirty="0" smtClean="0"/>
          </a:p>
          <a:p>
            <a:r>
              <a:rPr lang="en-CA" sz="1400" dirty="0" smtClean="0"/>
              <a:t>The </a:t>
            </a:r>
            <a:r>
              <a:rPr lang="en-CA" sz="1400" dirty="0"/>
              <a:t>proposed </a:t>
            </a:r>
            <a:r>
              <a:rPr lang="en-CA" sz="1400" dirty="0" smtClean="0"/>
              <a:t>modifications allow </a:t>
            </a:r>
            <a:r>
              <a:rPr lang="en-CA" sz="1400" dirty="0"/>
              <a:t>to </a:t>
            </a:r>
            <a:r>
              <a:rPr lang="en-CA" sz="1400" dirty="0" smtClean="0"/>
              <a:t>reduce of filtering multiplication </a:t>
            </a:r>
            <a:r>
              <a:rPr lang="en-CA" sz="1400" dirty="0"/>
              <a:t>bit depth from 8x(BitDepth+3) to 8x(BitDepth+1) for each of </a:t>
            </a:r>
            <a:r>
              <a:rPr lang="en-CA" sz="1400"/>
              <a:t>12 </a:t>
            </a:r>
            <a:r>
              <a:rPr lang="en-CA" sz="1400" smtClean="0"/>
              <a:t>multiplications </a:t>
            </a:r>
            <a:r>
              <a:rPr lang="en-CA" sz="1400" dirty="0" smtClean="0"/>
              <a:t>that saves HW square area.</a:t>
            </a:r>
            <a:endParaRPr lang="en-US" sz="14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Conclusion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84784" y="3939902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Thanks HHI for cross-check!</a:t>
            </a:r>
          </a:p>
        </p:txBody>
      </p:sp>
    </p:spTree>
    <p:extLst>
      <p:ext uri="{BB962C8B-B14F-4D97-AF65-F5344CB8AC3E}">
        <p14:creationId xmlns:p14="http://schemas.microsoft.com/office/powerpoint/2010/main" val="19102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Introduction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5"/>
              <p:cNvSpPr txBox="1"/>
              <p:nvPr/>
            </p:nvSpPr>
            <p:spPr>
              <a:xfrm>
                <a:off x="1772816" y="2621091"/>
                <a:ext cx="3924300" cy="27241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𝐿𝑖𝑚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=</m:t>
                      </m:r>
                      <m:sSup>
                        <m:sSup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sSup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2</m:t>
                          </m:r>
                        </m:e>
                        <m:sup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𝐵𝑖𝑡𝐷𝑒𝑝𝑡h𝐿𝑢𝑚𝑎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∗</m:t>
                          </m:r>
                          <m:f>
                            <m:f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4−</m:t>
                                  </m:r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𝐼𝑑𝑥</m:t>
                                  </m:r>
                                  <m:d>
                                    <m:dPr>
                                      <m:ctrlP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num>
                            <m:den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4</m:t>
                              </m:r>
                            </m:den>
                          </m:f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 </m:t>
                          </m:r>
                        </m:sup>
                      </m:sSup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,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𝑓𝑜𝑟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𝑙𝑢𝑚𝑎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𝑓𝑖𝑙𝑡𝑒𝑟𝑖𝑛𝑔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4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816" y="2621091"/>
                <a:ext cx="3924300" cy="272415"/>
              </a:xfrm>
              <a:prstGeom prst="rect">
                <a:avLst/>
              </a:prstGeom>
              <a:blipFill rotWithShape="0">
                <a:blip r:embed="rId3"/>
                <a:stretch>
                  <a:fillRect b="-23404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12"/>
              <p:cNvSpPr txBox="1"/>
              <p:nvPr/>
            </p:nvSpPr>
            <p:spPr>
              <a:xfrm>
                <a:off x="1384300" y="3182382"/>
                <a:ext cx="4908550" cy="28206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marL="0" marR="0" algn="ctr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𝐿𝑖𝑚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=</m:t>
                      </m:r>
                      <m:sSup>
                        <m:sSup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sSup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2</m:t>
                          </m:r>
                        </m:e>
                        <m:sup>
                          <m:d>
                            <m:d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𝐵𝑖𝑡𝐷𝑒𝑝𝑡h𝐶h𝑟𝑜𝑚𝑎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−8</m:t>
                              </m:r>
                            </m:e>
                          </m:d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+8∗</m:t>
                          </m:r>
                          <m:f>
                            <m:f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3−</m:t>
                                  </m:r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𝐼𝑑𝑥</m:t>
                                  </m:r>
                                  <m:d>
                                    <m:dPr>
                                      <m:ctrlP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𝑖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,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num>
                            <m:den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,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𝑓𝑜𝑟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𝑐h𝑟𝑜𝑚𝑎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𝑓𝑖𝑙𝑡𝑒𝑟𝑖𝑛𝑔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5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300" y="3182382"/>
                <a:ext cx="4908550" cy="282065"/>
              </a:xfrm>
              <a:prstGeom prst="rect">
                <a:avLst/>
              </a:prstGeom>
              <a:blipFill rotWithShape="0">
                <a:blip r:embed="rId4"/>
                <a:stretch>
                  <a:fillRect b="-20833"/>
                </a:stretch>
              </a:blipFill>
              <a:ln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6"/>
              <p:cNvSpPr txBox="1"/>
              <p:nvPr/>
            </p:nvSpPr>
            <p:spPr>
              <a:xfrm>
                <a:off x="2552700" y="3664982"/>
                <a:ext cx="1987550" cy="17843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𝐼𝑑𝑥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=0,1,2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𝑜𝑟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3</m:t>
                      </m:r>
                    </m:oMath>
                  </m:oMathPara>
                </a14:m>
                <a:endParaRPr lang="en-US" sz="120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6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2700" y="3664982"/>
                <a:ext cx="1987550" cy="178435"/>
              </a:xfrm>
              <a:prstGeom prst="rect">
                <a:avLst/>
              </a:prstGeom>
              <a:blipFill rotWithShape="0">
                <a:blip r:embed="rId5"/>
                <a:stretch>
                  <a:fillRect b="-413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980728" y="843558"/>
            <a:ext cx="354571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zh-CN" sz="1200" dirty="0">
              <a:latin typeface="Times New Roman" panose="02020603050405020304" pitchFamily="18" charset="0"/>
              <a:ea typeface="SimSun" panose="02010600030101010101" pitchFamily="2" charset="-122"/>
              <a:cs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200" dirty="0" smtClean="0">
                <a:latin typeface="Times New Roman" panose="02020603050405020304" pitchFamily="18" charset="0"/>
                <a:ea typeface="SimSun" panose="02010600030101010101" pitchFamily="2" charset="-122"/>
                <a:cs typeface="SimSun" panose="02010600030101010101" pitchFamily="2" charset="-122"/>
              </a:rPr>
              <a:t>Current 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SimSun" panose="02010600030101010101" pitchFamily="2" charset="-122"/>
              </a:rPr>
              <a:t>ALF filtering process is performed as follows: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等线"/>
              <a:cs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-171400" y="1425486"/>
                <a:ext cx="7258685" cy="749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2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sSup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𝑂</m:t>
                          </m:r>
                        </m:e>
                        <m:sup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𝑥</m:t>
                          </m:r>
                          <m:r>
                            <a:rPr lang="en-US" sz="1200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𝑦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=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𝐼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𝑥</m:t>
                          </m:r>
                          <m:r>
                            <a:rPr lang="en-US" sz="1200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𝑦</m:t>
                          </m:r>
                        </m:e>
                      </m:d>
                      <m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+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</m:ctrlPr>
                            </m:d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𝑖</m:t>
                              </m:r>
                              <m:r>
                                <a:rPr lang="en-US" sz="12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,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𝑗</m:t>
                              </m:r>
                              <m:r>
                                <a:rPr lang="en-US" sz="12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)≠(0,0</m:t>
                              </m:r>
                            </m:e>
                          </m:d>
                        </m:sub>
                        <m:sup/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𝑤</m:t>
                          </m:r>
                          <m:d>
                            <m:d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</m:ctrlPr>
                            </m:d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𝑖</m:t>
                              </m:r>
                              <m:r>
                                <a:rPr lang="en-US" sz="12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,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 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𝑗</m:t>
                              </m:r>
                            </m:e>
                          </m:d>
                          <m:r>
                            <a:rPr lang="en-US" sz="1200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×</m:t>
                          </m:r>
                          <m:d>
                            <m:dPr>
                              <m:begChr m:val="{"/>
                              <m:endChr m:val="}"/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</m:ctrlPr>
                            </m:d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𝐶𝑙𝑖𝑝</m:t>
                              </m:r>
                              <m:r>
                                <a:rPr lang="en-US" sz="12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3</m:t>
                              </m:r>
                              <m:d>
                                <m:dPr>
                                  <m:ctrlPr>
                                    <a:rPr lang="en-US" sz="1200" b="0" i="1" kern="12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b="0" i="1" kern="12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−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∆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𝑥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𝑦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+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𝐶𝑙𝑖𝑝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3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−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,∆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𝑥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𝑦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71400" y="1425486"/>
                <a:ext cx="7258685" cy="749885"/>
              </a:xfrm>
              <a:prstGeom prst="rect">
                <a:avLst/>
              </a:prstGeom>
              <a:blipFill rotWithShape="0">
                <a:blip r:embed="rId6"/>
                <a:stretch>
                  <a:fillRect l="-252" t="-59350" b="-114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685633" y="3939902"/>
                <a:ext cx="5544616" cy="8370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Maximum clipping value at </a:t>
                </a:r>
                <a:r>
                  <a:rPr lang="en-US" sz="1200" dirty="0" err="1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idx</a:t>
                </a:r>
                <a:r>
                  <a:rPr lang="en-US" sz="1200" dirty="0" smtClean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=0 is </a:t>
                </a:r>
                <a:r>
                  <a:rPr lang="en-US" sz="1200" i="1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Lim(</a:t>
                </a:r>
                <a:r>
                  <a:rPr lang="en-US" sz="1200" i="1" dirty="0" err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i,j</a:t>
                </a:r>
                <a:r>
                  <a:rPr lang="en-US" sz="1200" i="1" dirty="0">
                    <a:latin typeface="Times New Roman" panose="02020603050405020304" pitchFamily="18" charset="0"/>
                    <a:ea typeface="SimSun" panose="02010600030101010101" pitchFamily="2" charset="-122"/>
                  </a:rPr>
                  <a:t>)=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12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𝑏𝑖𝑡𝐷𝑒𝑝𝑡h</m:t>
                        </m:r>
                      </m:sup>
                    </m:sSup>
                    <m:r>
                      <a:rPr lang="en-US" sz="12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200" i="1"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pPr>
                      <m:e>
                        <m:r>
                          <a:rPr lang="en-US" sz="12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1200" i="1"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sup>
                    </m:sSup>
                    <m:r>
                      <a:rPr lang="en-US" sz="1200" i="1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=1024</m:t>
                    </m:r>
                    <m:r>
                      <a:rPr lang="en-US" sz="1200" b="0" i="1" smtClean="0"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endParaRPr lang="en-US" sz="1200" i="1" dirty="0" smtClean="0">
                  <a:latin typeface="Cambria Math" panose="020405030504060302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that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requires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 11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bit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,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and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 12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bit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after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Clip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3 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with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negative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 </m:t>
                    </m:r>
                    <m:r>
                      <m:rPr>
                        <m:nor/>
                      </m:rPr>
                      <a:rPr lang="en-US" sz="1200" b="0" i="0" dirty="0" smtClean="0">
                        <a:latin typeface="Times New Roman" panose="02020603050405020304" pitchFamily="18" charset="0"/>
                        <a:ea typeface="SimSun" panose="02010600030101010101" pitchFamily="2" charset="-122"/>
                      </a:rPr>
                      <m:t>Lim</m:t>
                    </m:r>
                  </m:oMath>
                </a14:m>
                <a:r>
                  <a:rPr lang="en-US" sz="1200" b="0" dirty="0" smtClean="0">
                    <a:ea typeface="SimSun" panose="02010600030101010101" pitchFamily="2" charset="-122"/>
                  </a:rPr>
                  <a:t>,</a:t>
                </a:r>
              </a:p>
              <a:p>
                <a:pPr algn="ctr"/>
                <a:r>
                  <a:rPr lang="en-US" sz="1200" dirty="0" smtClean="0">
                    <a:ea typeface="SimSun" panose="02010600030101010101" pitchFamily="2" charset="-122"/>
                  </a:rPr>
                  <a:t>after sum of clipped differences bit depth is 13,</a:t>
                </a:r>
                <a:endParaRPr lang="ru-RU" sz="1200" b="0" dirty="0" smtClean="0">
                  <a:ea typeface="SimSun" panose="02010600030101010101" pitchFamily="2" charset="-122"/>
                </a:endParaRPr>
              </a:p>
              <a:p>
                <a:pPr algn="ctr"/>
                <a:r>
                  <a:rPr lang="en-US" sz="1200" i="1" dirty="0" smtClean="0"/>
                  <a:t>w</a:t>
                </a:r>
                <a:r>
                  <a:rPr lang="en-US" sz="1200" dirty="0" smtClean="0"/>
                  <a:t> is 8bit</a:t>
                </a:r>
                <a:endParaRPr lang="en-US" sz="12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633" y="3939902"/>
                <a:ext cx="5544616" cy="837024"/>
              </a:xfrm>
              <a:prstGeom prst="rect">
                <a:avLst/>
              </a:prstGeom>
              <a:blipFill rotWithShape="0">
                <a:blip r:embed="rId7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4"/>
              <p:cNvSpPr txBox="1">
                <a:spLocks/>
              </p:cNvSpPr>
              <p:nvPr/>
            </p:nvSpPr>
            <p:spPr>
              <a:xfrm>
                <a:off x="2275889" y="2187114"/>
                <a:ext cx="2364105" cy="1784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∆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𝑥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𝑦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=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𝐼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𝑥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+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𝑦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+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−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𝐼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𝑥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,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𝑦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)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2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5889" y="2187114"/>
                <a:ext cx="2364105" cy="178435"/>
              </a:xfrm>
              <a:prstGeom prst="rect">
                <a:avLst/>
              </a:prstGeom>
              <a:blipFill rotWithShape="0">
                <a:blip r:embed="rId8"/>
                <a:stretch>
                  <a:fillRect l="-2320" r="-3351" b="-482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682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Proposal: Aspect 1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980728" y="990858"/>
            <a:ext cx="45672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zh-CN" sz="1200" dirty="0">
              <a:latin typeface="Times New Roman" panose="02020603050405020304" pitchFamily="18" charset="0"/>
              <a:ea typeface="SimSun" panose="02010600030101010101" pitchFamily="2" charset="-122"/>
              <a:cs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200" dirty="0" smtClean="0">
                <a:latin typeface="Times New Roman" panose="02020603050405020304" pitchFamily="18" charset="0"/>
                <a:ea typeface="SimSun" panose="02010600030101010101" pitchFamily="2" charset="-122"/>
                <a:cs typeface="SimSun" panose="02010600030101010101" pitchFamily="2" charset="-122"/>
              </a:rPr>
              <a:t>Modify clipping formula to keep maximum value within 10 bit range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SimSun" panose="02010600030101010101" pitchFamily="2" charset="-122"/>
              </a:rPr>
              <a:t>: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等线"/>
              <a:cs typeface="SimSun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5"/>
              <p:cNvSpPr txBox="1"/>
              <p:nvPr/>
            </p:nvSpPr>
            <p:spPr>
              <a:xfrm>
                <a:off x="1628800" y="1695118"/>
                <a:ext cx="3924300" cy="2724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𝐿𝑖𝑚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=</m:t>
                      </m:r>
                      <m:sSup>
                        <m:sSup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sSup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2</m:t>
                          </m:r>
                        </m:e>
                        <m:sup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𝐵𝑖𝑡𝐷𝑒𝑝𝑡h𝐿𝑢𝑚𝑎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∗</m:t>
                          </m:r>
                          <m:f>
                            <m:f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4−</m:t>
                                  </m:r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𝐼𝑑𝑥</m:t>
                                  </m:r>
                                  <m:d>
                                    <m:dPr>
                                      <m:ctrlP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num>
                            <m:den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4</m:t>
                              </m:r>
                            </m:den>
                          </m:f>
                        </m:sup>
                      </m:sSup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−1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,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𝑓𝑜𝑟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𝑙𝑢𝑚𝑎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𝑓𝑖𝑙𝑡𝑒𝑟𝑖𝑛𝑔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8800" y="1695118"/>
                <a:ext cx="3924300" cy="272415"/>
              </a:xfrm>
              <a:prstGeom prst="rect">
                <a:avLst/>
              </a:prstGeom>
              <a:blipFill rotWithShape="0">
                <a:blip r:embed="rId3"/>
                <a:stretch>
                  <a:fillRect l="-1398" t="-2222" r="-1708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2"/>
              <p:cNvSpPr txBox="1"/>
              <p:nvPr/>
            </p:nvSpPr>
            <p:spPr>
              <a:xfrm>
                <a:off x="1052736" y="2076251"/>
                <a:ext cx="4797425" cy="2736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algn="ctr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𝐿𝑖𝑚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=</m:t>
                      </m:r>
                      <m:sSup>
                        <m:sSup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sSup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2</m:t>
                          </m:r>
                        </m:e>
                        <m:sup>
                          <m:d>
                            <m:d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</m:ctrlPr>
                            </m:d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𝐵𝑖𝑡𝐷𝑒𝑝𝑡h𝐶h𝑟𝑜𝑚𝑎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−8</m:t>
                              </m:r>
                            </m:e>
                          </m:d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+8∗</m:t>
                          </m:r>
                          <m:f>
                            <m:f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3−</m:t>
                                  </m:r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𝐼𝑑𝑥</m:t>
                                  </m:r>
                                  <m:d>
                                    <m:dPr>
                                      <m:ctrlP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𝑖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,</m:t>
                                      </m:r>
                                      <m:r>
                                        <a:rPr lang="en-US" sz="12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num>
                            <m:den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−1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,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𝑓𝑜𝑟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𝑐h𝑟𝑜𝑚𝑎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𝑓𝑖𝑙𝑡𝑒𝑟𝑖𝑛𝑔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2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2736" y="2076251"/>
                <a:ext cx="4797425" cy="273685"/>
              </a:xfrm>
              <a:prstGeom prst="rect">
                <a:avLst/>
              </a:prstGeom>
              <a:blipFill rotWithShape="0">
                <a:blip r:embed="rId4"/>
                <a:stretch>
                  <a:fillRect t="-2273" b="-29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075978" y="2780511"/>
            <a:ext cx="50405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This modification saves 1 bit of </a:t>
            </a:r>
            <a:r>
              <a:rPr lang="en-US" sz="1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bit </a:t>
            </a: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depth.</a:t>
            </a:r>
            <a:endParaRPr lang="en-US" sz="1100" dirty="0">
              <a:effectLst/>
              <a:latin typeface="Times New Roman" panose="02020603050405020304" pitchFamily="18" charset="0"/>
              <a:ea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01381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Proposal: Aspect 2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94927" y="861990"/>
            <a:ext cx="601099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zh-CN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1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Add secondary clipping to ensure the sum of clipped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differences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still in 11 bit 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>
                <a:spLocks/>
              </p:cNvSpPr>
              <p:nvPr/>
            </p:nvSpPr>
            <p:spPr>
              <a:xfrm>
                <a:off x="44624" y="1418099"/>
                <a:ext cx="7200800" cy="9604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2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sSup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𝑂</m:t>
                          </m:r>
                        </m:e>
                        <m:sup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𝑥</m:t>
                          </m:r>
                          <m:r>
                            <a:rPr lang="en-US" sz="1200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𝑦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=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𝐼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𝑥</m:t>
                          </m:r>
                          <m:r>
                            <a:rPr lang="en-US" sz="1200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  <m:t>𝑦</m:t>
                          </m:r>
                        </m:e>
                      </m:d>
                      <m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Mangal"/>
                        </a:rPr>
                        <m:t>+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Mangal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</m:ctrlPr>
                            </m:d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𝑖</m:t>
                              </m:r>
                              <m:r>
                                <a:rPr lang="en-US" sz="12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,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𝑗</m:t>
                              </m:r>
                              <m:r>
                                <a:rPr lang="en-US" sz="12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)≠(0,0</m:t>
                              </m:r>
                            </m:e>
                          </m:d>
                        </m:sub>
                        <m:sup/>
                        <m:e>
                          <m:eqArr>
                            <m:eqArrPr>
                              <m:ctrlP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</m:ctrlPr>
                            </m:eqArrPr>
                            <m:e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Mangal"/>
                                </a:rPr>
                                <m:t>𝑤</m:t>
                              </m:r>
                              <m:d>
                                <m:dPr>
                                  <m:ctrlP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𝑖</m:t>
                                  </m:r>
                                  <m:r>
                                    <a:rPr lang="en-US" sz="1200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,</m:t>
                                  </m:r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 </m:t>
                                  </m:r>
                                  <m:r>
                                    <a:rPr lang="en-US" sz="12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Mangal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US" sz="1200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×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𝐶𝑙𝑖𝑝</m:t>
                              </m:r>
                              <m:r>
                                <a:rPr lang="en-US" sz="12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3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{</m:t>
                              </m:r>
                              <m:r>
                                <a:rPr lang="en-US" sz="12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−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𝑇h𝑟</m:t>
                              </m:r>
                              <m:r>
                                <a:rPr lang="en-US" sz="1200" b="0" i="1" smtClean="0">
                                  <a:solidFill>
                                    <a:srgbClr val="000000"/>
                                  </a:solidFill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,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𝑇h𝑟</m:t>
                              </m:r>
                              <m:r>
                                <a:rPr lang="en-US" sz="1200" b="0" i="1" smtClean="0">
                                  <a:solidFill>
                                    <a:srgbClr val="000000"/>
                                  </a:solidFill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, [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𝐶𝑙𝑖𝑝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3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−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,∆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𝑥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𝑦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e>
                            <m:e>
                              <m:r>
                                <a:rPr lang="en-US" sz="1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                                                       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+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𝐶𝑙𝑖𝑝</m:t>
                              </m:r>
                              <m:r>
                                <a:rPr lang="en-US" sz="1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3</m:t>
                              </m:r>
                              <m:d>
                                <m:dPr>
                                  <m:ctrlP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</m:ctrlPr>
                                </m:dPr>
                                <m:e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−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</m:t>
                                  </m:r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𝐿𝑖𝑚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  <m:r>
                                    <a:rPr lang="en-US" sz="1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Mangal"/>
                                    </a:rPr>
                                    <m:t>,∆</m:t>
                                  </m:r>
                                  <m:d>
                                    <m:dPr>
                                      <m:ctrlP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𝑥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𝑦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𝑖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,</m:t>
                                      </m:r>
                                      <m:r>
                                        <a:rPr lang="en-US" sz="12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Mangal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  <m:r>
                                <a:rPr lang="en-US" sz="12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]</m:t>
                              </m:r>
                              <m:r>
                                <a:rPr lang="en-US" sz="12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Mangal"/>
                                </a:rPr>
                                <m:t>}</m:t>
                              </m:r>
                            </m:e>
                          </m:eqArr>
                        </m:e>
                      </m:nary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 dirty="0">
                    <a:effectLst/>
                    <a:latin typeface="SimSun" panose="02010600030101010101" pitchFamily="2" charset="-122"/>
                    <a:ea typeface="SimSun" panose="02010600030101010101" pitchFamily="2" charset="-122"/>
                    <a:cs typeface="SimSun" panose="02010600030101010101" pitchFamily="2" charset="-122"/>
                  </a:rPr>
                  <a:t> 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24" y="1418099"/>
                <a:ext cx="7200800" cy="960456"/>
              </a:xfrm>
              <a:prstGeom prst="rect">
                <a:avLst/>
              </a:prstGeom>
              <a:blipFill rotWithShape="0">
                <a:blip r:embed="rId3"/>
                <a:stretch>
                  <a:fillRect t="-43949" b="-70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4"/>
              <p:cNvSpPr txBox="1">
                <a:spLocks/>
              </p:cNvSpPr>
              <p:nvPr/>
            </p:nvSpPr>
            <p:spPr>
              <a:xfrm>
                <a:off x="2246947" y="2329721"/>
                <a:ext cx="2364105" cy="1784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∆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𝑥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𝑦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=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𝐼</m:t>
                      </m:r>
                      <m:d>
                        <m:dPr>
                          <m:ctrlP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</m:ctrlPr>
                        </m:dPr>
                        <m:e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𝑥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+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𝑖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,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𝑦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+</m:t>
                          </m:r>
                          <m:r>
                            <a:rPr lang="en-US" sz="12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Mangal"/>
                            </a:rPr>
                            <m:t>𝑗</m:t>
                          </m:r>
                        </m:e>
                      </m:d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−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𝐼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(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𝑥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,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𝑦</m:t>
                      </m:r>
                      <m:r>
                        <a:rPr lang="en-US" sz="12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Mangal"/>
                        </a:rPr>
                        <m:t>)</m:t>
                      </m:r>
                    </m:oMath>
                  </m:oMathPara>
                </a14:m>
                <a:endParaRPr lang="en-US" sz="1200" dirty="0">
                  <a:effectLst/>
                  <a:latin typeface="SimSun" panose="02010600030101010101" pitchFamily="2" charset="-122"/>
                  <a:ea typeface="SimSun" panose="02010600030101010101" pitchFamily="2" charset="-122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1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6947" y="2329721"/>
                <a:ext cx="2364105" cy="178435"/>
              </a:xfrm>
              <a:prstGeom prst="rect">
                <a:avLst/>
              </a:prstGeom>
              <a:blipFill rotWithShape="0">
                <a:blip r:embed="rId4"/>
                <a:stretch>
                  <a:fillRect l="-2326" r="-3359" b="-51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628800" y="2834283"/>
                <a:ext cx="3429000" cy="66441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hangingPunct="0">
                  <a:lnSpc>
                    <a:spcPct val="150000"/>
                  </a:lnSpc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𝑇h𝑟</m:t>
                      </m:r>
                      <m:r>
                        <a:rPr lang="en-US" sz="1200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pPr>
                        <m:e>
                          <m:r>
                            <a:rPr lang="en-US" sz="12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2</m:t>
                          </m:r>
                        </m:e>
                        <m:sup>
                          <m:r>
                            <a:rPr lang="en-US" sz="12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𝐵𝑖𝑡𝐷𝑒𝑝𝑡h𝐿𝑢𝑚𝑎</m:t>
                          </m:r>
                        </m:sup>
                      </m:sSup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−1 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𝑓𝑜𝑟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 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𝑙𝑢𝑚𝑎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 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𝑓𝑖𝑙𝑡𝑒𝑟𝑖𝑛𝑔</m:t>
                      </m:r>
                    </m:oMath>
                  </m:oMathPara>
                </a14:m>
                <a:endParaRPr lang="en-US" sz="1200" dirty="0">
                  <a:effectLst/>
                  <a:latin typeface="Times New Roman" panose="02020603050405020304" pitchFamily="18" charset="0"/>
                  <a:ea typeface="等线"/>
                </a:endParaRPr>
              </a:p>
              <a:p>
                <a:pPr hangingPunct="0">
                  <a:lnSpc>
                    <a:spcPct val="150000"/>
                  </a:lnSpc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𝑇h𝑟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=</m:t>
                      </m:r>
                      <m:sSup>
                        <m:sSupPr>
                          <m:ctrlPr>
                            <a:rPr lang="en-US" sz="12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</m:ctrlPr>
                        </m:sSupPr>
                        <m:e>
                          <m:r>
                            <a:rPr lang="en-US" sz="12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2</m:t>
                          </m:r>
                        </m:e>
                        <m:sup>
                          <m:r>
                            <a:rPr lang="en-US" sz="1200" i="1"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</a:rPr>
                            <m:t>𝐵𝑖𝑡𝐷𝑒𝑝𝑡h𝐶h𝑟𝑜𝑚𝑎</m:t>
                          </m:r>
                        </m:sup>
                      </m:sSup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−1 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𝑓𝑜𝑟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 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𝑐h𝑟𝑜𝑚𝑎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 </m:t>
                      </m:r>
                      <m:r>
                        <a:rPr lang="en-US" sz="1200" i="1"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</a:rPr>
                        <m:t>𝑓𝑖𝑙𝑡𝑒𝑟𝑖𝑛𝑔</m:t>
                      </m:r>
                    </m:oMath>
                  </m:oMathPara>
                </a14:m>
                <a:endParaRPr lang="en-US" sz="1200" dirty="0">
                  <a:effectLst/>
                  <a:latin typeface="Times New Roman" panose="02020603050405020304" pitchFamily="18" charset="0"/>
                  <a:ea typeface="等线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8800" y="2834283"/>
                <a:ext cx="3429000" cy="66441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457200" y="3734911"/>
            <a:ext cx="58864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This modification additionally saves 1 bit of filtering multiplication bit depth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Proposal: Aspect 3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94927" y="861990"/>
            <a:ext cx="601099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altLang="zh-CN" sz="12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12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Use </a:t>
            </a:r>
            <a:r>
              <a:rPr lang="en-US" altLang="zh-CN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same formula for luma and </a:t>
            </a:r>
            <a:r>
              <a:rPr lang="en-US" altLang="zh-CN" sz="12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chroma</a:t>
            </a:r>
            <a:r>
              <a:rPr lang="en-US" altLang="zh-CN" sz="12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clipping value calculation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等线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5"/>
              <p:cNvSpPr txBox="1"/>
              <p:nvPr/>
            </p:nvSpPr>
            <p:spPr>
              <a:xfrm>
                <a:off x="1340768" y="1578723"/>
                <a:ext cx="3924300" cy="3409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𝐿𝑖𝑚</m:t>
                      </m:r>
                      <m:d>
                        <m:dPr>
                          <m:ctrlP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dPr>
                        <m:e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𝑖</m:t>
                          </m:r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,</m:t>
                          </m:r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𝑗</m:t>
                          </m:r>
                        </m:e>
                      </m:d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=</m:t>
                      </m:r>
                      <m:sSup>
                        <m:sSupPr>
                          <m:ctrlP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sSupPr>
                        <m:e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2</m:t>
                          </m:r>
                        </m:e>
                        <m:sup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𝐵𝑖𝑡𝐷𝑒𝑝𝑡h𝐿𝑢𝑚𝑎</m:t>
                          </m:r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∗</m:t>
                          </m:r>
                          <m:f>
                            <m:fPr>
                              <m:ctrlPr>
                                <a:rPr lang="en-US" sz="11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1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sz="11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4−</m:t>
                                  </m:r>
                                  <m:r>
                                    <a:rPr lang="en-US" sz="11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𝐼𝑑𝑥</m:t>
                                  </m:r>
                                  <m:d>
                                    <m:dPr>
                                      <m:ctrlP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𝑖</m:t>
                                      </m:r>
                                      <m: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,</m:t>
                                      </m:r>
                                      <m: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num>
                            <m:den>
                              <m:r>
                                <a:rPr lang="en-US" sz="11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4</m:t>
                              </m:r>
                            </m:den>
                          </m:f>
                        </m:sup>
                      </m:sSup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−1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, 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𝑓𝑜𝑟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𝑙𝑢𝑚𝑎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𝑓𝑖𝑙𝑡𝑒𝑟𝑖𝑛𝑔</m:t>
                      </m:r>
                    </m:oMath>
                  </m:oMathPara>
                </a14:m>
                <a:endParaRPr lang="en-US" sz="1100">
                  <a:effectLst/>
                  <a:latin typeface="Times New Roman" panose="02020603050405020304" pitchFamily="18" charset="0"/>
                  <a:ea typeface="等线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768" y="1578723"/>
                <a:ext cx="3924300" cy="340995"/>
              </a:xfrm>
              <a:prstGeom prst="rect">
                <a:avLst/>
              </a:prstGeom>
              <a:blipFill rotWithShape="0">
                <a:blip r:embed="rId3"/>
                <a:stretch>
                  <a:fillRect t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5"/>
              <p:cNvSpPr txBox="1"/>
              <p:nvPr/>
            </p:nvSpPr>
            <p:spPr>
              <a:xfrm>
                <a:off x="1340768" y="2115933"/>
                <a:ext cx="3924300" cy="3409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𝐿𝑖𝑚</m:t>
                      </m:r>
                      <m:d>
                        <m:dPr>
                          <m:ctrlP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dPr>
                        <m:e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𝑖</m:t>
                          </m:r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,</m:t>
                          </m:r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𝑗</m:t>
                          </m:r>
                        </m:e>
                      </m:d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=</m:t>
                      </m:r>
                      <m:sSup>
                        <m:sSupPr>
                          <m:ctrlP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</m:ctrlPr>
                        </m:sSupPr>
                        <m:e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2</m:t>
                          </m:r>
                        </m:e>
                        <m:sup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𝐵𝑖𝑡𝐷𝑒𝑝𝑡h𝐶h𝑟𝑜𝑚𝑎</m:t>
                          </m:r>
                          <m:r>
                            <a:rPr lang="en-US" sz="1100" i="1" kern="1200">
                              <a:solidFill>
                                <a:srgbClr val="000000"/>
                              </a:solidFill>
                              <a:effectLst/>
                              <a:highlight>
                                <a:srgbClr val="FFFF00"/>
                              </a:highlight>
                              <a:latin typeface="Cambria Math" panose="02040503050406030204" pitchFamily="18" charset="0"/>
                              <a:ea typeface="SimSun" panose="02010600030101010101" pitchFamily="2" charset="-122"/>
                              <a:cs typeface="SimSun" panose="02010600030101010101" pitchFamily="2" charset="-122"/>
                            </a:rPr>
                            <m:t>∗</m:t>
                          </m:r>
                          <m:f>
                            <m:fPr>
                              <m:ctrlPr>
                                <a:rPr lang="en-US" sz="1100" i="1" kern="1200">
                                  <a:solidFill>
                                    <a:srgbClr val="00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1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</m:ctrlPr>
                                </m:dPr>
                                <m:e>
                                  <m:r>
                                    <a:rPr lang="en-US" sz="11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4−</m:t>
                                  </m:r>
                                  <m:r>
                                    <a:rPr lang="en-US" sz="11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highlight>
                                        <a:srgbClr val="FFFF00"/>
                                      </a:highlight>
                                      <a:latin typeface="Cambria Math" panose="02040503050406030204" pitchFamily="18" charset="0"/>
                                      <a:ea typeface="SimSun" panose="02010600030101010101" pitchFamily="2" charset="-122"/>
                                      <a:cs typeface="SimSun" panose="02010600030101010101" pitchFamily="2" charset="-122"/>
                                    </a:rPr>
                                    <m:t>𝐼𝑑𝑥</m:t>
                                  </m:r>
                                  <m:d>
                                    <m:dPr>
                                      <m:ctrlP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highlight>
                                            <a:srgbClr val="FFFF00"/>
                                          </a:highlight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highlight>
                                            <a:srgbClr val="FFFF00"/>
                                          </a:highlight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𝑖</m:t>
                                      </m:r>
                                      <m: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highlight>
                                            <a:srgbClr val="FFFF00"/>
                                          </a:highlight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,</m:t>
                                      </m:r>
                                      <m:r>
                                        <a:rPr lang="en-US" sz="1100" i="1" kern="1200"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highlight>
                                            <a:srgbClr val="FFFF00"/>
                                          </a:highlight>
                                          <a:latin typeface="Cambria Math" panose="02040503050406030204" pitchFamily="18" charset="0"/>
                                          <a:ea typeface="SimSun" panose="02010600030101010101" pitchFamily="2" charset="-122"/>
                                          <a:cs typeface="SimSun" panose="02010600030101010101" pitchFamily="2" charset="-122"/>
                                        </a:rPr>
                                        <m:t>𝑗</m:t>
                                      </m:r>
                                    </m:e>
                                  </m:d>
                                </m:e>
                              </m:d>
                            </m:num>
                            <m:den>
                              <m:r>
                                <a:rPr lang="en-US" sz="1100" i="1" kern="1200">
                                  <a:solidFill>
                                    <a:srgbClr val="000000"/>
                                  </a:solidFill>
                                  <a:effectLst/>
                                  <a:highlight>
                                    <a:srgbClr val="FFFF00"/>
                                  </a:highlight>
                                  <a:latin typeface="Cambria Math" panose="02040503050406030204" pitchFamily="18" charset="0"/>
                                  <a:ea typeface="SimSun" panose="02010600030101010101" pitchFamily="2" charset="-122"/>
                                  <a:cs typeface="SimSun" panose="02010600030101010101" pitchFamily="2" charset="-122"/>
                                </a:rPr>
                                <m:t>4</m:t>
                              </m:r>
                            </m:den>
                          </m:f>
                        </m:sup>
                      </m:sSup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−1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, 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𝑓𝑜𝑟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𝑐h𝑟𝑜𝑚𝑎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 </m:t>
                      </m:r>
                      <m:r>
                        <a:rPr lang="en-US" sz="11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SimSun" panose="02010600030101010101" pitchFamily="2" charset="-122"/>
                          <a:cs typeface="SimSun" panose="02010600030101010101" pitchFamily="2" charset="-122"/>
                        </a:rPr>
                        <m:t>𝑓𝑖𝑙𝑡𝑒𝑟𝑖𝑛𝑔</m:t>
                      </m:r>
                    </m:oMath>
                  </m:oMathPara>
                </a14:m>
                <a:endParaRPr lang="en-US" sz="1100">
                  <a:effectLst/>
                  <a:latin typeface="Times New Roman" panose="02020603050405020304" pitchFamily="18" charset="0"/>
                  <a:ea typeface="等线"/>
                  <a:cs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2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0768" y="2115933"/>
                <a:ext cx="3924300" cy="340995"/>
              </a:xfrm>
              <a:prstGeom prst="rect">
                <a:avLst/>
              </a:prstGeom>
              <a:blipFill rotWithShape="0">
                <a:blip r:embed="rId4"/>
                <a:stretch>
                  <a:fillRect l="-621" t="-67857" r="-776" b="-339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457200" y="2715766"/>
            <a:ext cx="5904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It bring additional </a:t>
            </a:r>
            <a:r>
              <a:rPr lang="en-US" sz="12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simplification of implementation and spec.</a:t>
            </a:r>
            <a:endParaRPr lang="en-US" sz="1100" dirty="0">
              <a:effectLst/>
              <a:latin typeface="Times New Roman" panose="02020603050405020304" pitchFamily="18" charset="0"/>
              <a:ea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414922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Simulation results: Aspect 1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408004"/>
              </p:ext>
            </p:extLst>
          </p:nvPr>
        </p:nvGraphicFramePr>
        <p:xfrm>
          <a:off x="116633" y="771550"/>
          <a:ext cx="3312370" cy="3466320"/>
        </p:xfrm>
        <a:graphic>
          <a:graphicData uri="http://schemas.openxmlformats.org/drawingml/2006/table">
            <a:tbl>
              <a:tblPr firstRow="1" firstCol="1" bandRow="1"/>
              <a:tblGrid>
                <a:gridCol w="578785"/>
                <a:gridCol w="546717"/>
                <a:gridCol w="546717"/>
                <a:gridCol w="546717"/>
                <a:gridCol w="546717"/>
                <a:gridCol w="546717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Intra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</a:t>
                      </a:r>
                      <a:r>
                        <a:rPr lang="en-GB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Access Main 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597484"/>
              </p:ext>
            </p:extLst>
          </p:nvPr>
        </p:nvGraphicFramePr>
        <p:xfrm>
          <a:off x="3429000" y="771550"/>
          <a:ext cx="3384377" cy="3466320"/>
        </p:xfrm>
        <a:graphic>
          <a:graphicData uri="http://schemas.openxmlformats.org/drawingml/2006/table">
            <a:tbl>
              <a:tblPr firstRow="1" firstCol="1" bandRow="1"/>
              <a:tblGrid>
                <a:gridCol w="591367"/>
                <a:gridCol w="558602"/>
                <a:gridCol w="558602"/>
                <a:gridCol w="558602"/>
                <a:gridCol w="558602"/>
                <a:gridCol w="558602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-0.45%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388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Simulation results: Aspect 1 and 2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131333"/>
              </p:ext>
            </p:extLst>
          </p:nvPr>
        </p:nvGraphicFramePr>
        <p:xfrm>
          <a:off x="3475608" y="771550"/>
          <a:ext cx="3280617" cy="3466320"/>
        </p:xfrm>
        <a:graphic>
          <a:graphicData uri="http://schemas.openxmlformats.org/drawingml/2006/table">
            <a:tbl>
              <a:tblPr firstRow="1" firstCol="1" bandRow="1"/>
              <a:tblGrid>
                <a:gridCol w="775247"/>
                <a:gridCol w="501074"/>
                <a:gridCol w="501074"/>
                <a:gridCol w="501074"/>
                <a:gridCol w="501074"/>
                <a:gridCol w="501074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-0.08%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677509"/>
              </p:ext>
            </p:extLst>
          </p:nvPr>
        </p:nvGraphicFramePr>
        <p:xfrm>
          <a:off x="44624" y="771550"/>
          <a:ext cx="3428217" cy="3466320"/>
        </p:xfrm>
        <a:graphic>
          <a:graphicData uri="http://schemas.openxmlformats.org/drawingml/2006/table">
            <a:tbl>
              <a:tblPr firstRow="1" firstCol="1" bandRow="1"/>
              <a:tblGrid>
                <a:gridCol w="599027"/>
                <a:gridCol w="565838"/>
                <a:gridCol w="565838"/>
                <a:gridCol w="565838"/>
                <a:gridCol w="565838"/>
                <a:gridCol w="565838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73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Simulation results: Aspect 1, 2 and 3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132246"/>
              </p:ext>
            </p:extLst>
          </p:nvPr>
        </p:nvGraphicFramePr>
        <p:xfrm>
          <a:off x="116632" y="771550"/>
          <a:ext cx="3384375" cy="3466320"/>
        </p:xfrm>
        <a:graphic>
          <a:graphicData uri="http://schemas.openxmlformats.org/drawingml/2006/table">
            <a:tbl>
              <a:tblPr firstRow="1" firstCol="1" bandRow="1"/>
              <a:tblGrid>
                <a:gridCol w="646555"/>
                <a:gridCol w="547564"/>
                <a:gridCol w="547564"/>
                <a:gridCol w="547564"/>
                <a:gridCol w="547564"/>
                <a:gridCol w="547564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022096"/>
              </p:ext>
            </p:extLst>
          </p:nvPr>
        </p:nvGraphicFramePr>
        <p:xfrm>
          <a:off x="3501008" y="771550"/>
          <a:ext cx="3312369" cy="3466320"/>
        </p:xfrm>
        <a:graphic>
          <a:graphicData uri="http://schemas.openxmlformats.org/drawingml/2006/table">
            <a:tbl>
              <a:tblPr firstRow="1" firstCol="1" bandRow="1"/>
              <a:tblGrid>
                <a:gridCol w="680769"/>
                <a:gridCol w="526320"/>
                <a:gridCol w="526320"/>
                <a:gridCol w="526320"/>
                <a:gridCol w="526320"/>
                <a:gridCol w="526320"/>
              </a:tblGrid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0.70%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840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0073" marR="6007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9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Additional results: Aspect 1, 2 and 3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542925"/>
            <a:ext cx="6858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706463" y="542925"/>
            <a:ext cx="64087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1400" dirty="0">
                <a:latin typeface="Times New Roman" panose="02020603050405020304" pitchFamily="18" charset="0"/>
                <a:ea typeface="等线"/>
              </a:rPr>
              <a:t>with </a:t>
            </a:r>
            <a:r>
              <a:rPr lang="en-US" sz="1400" dirty="0" smtClean="0">
                <a:latin typeface="Times New Roman" panose="02020603050405020304" pitchFamily="18" charset="0"/>
                <a:ea typeface="等线"/>
              </a:rPr>
              <a:t>truncated </a:t>
            </a:r>
            <a:r>
              <a:rPr lang="en-CA" sz="1400" dirty="0" smtClean="0">
                <a:latin typeface="Times New Roman" panose="02020603050405020304" pitchFamily="18" charset="0"/>
                <a:ea typeface="等线"/>
              </a:rPr>
              <a:t>unary coding </a:t>
            </a:r>
            <a:r>
              <a:rPr lang="en-CA" sz="1400" dirty="0">
                <a:latin typeface="Times New Roman" panose="02020603050405020304" pitchFamily="18" charset="0"/>
                <a:ea typeface="等线"/>
              </a:rPr>
              <a:t>of clipping level index as in JVET-O0047</a:t>
            </a:r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377085"/>
              </p:ext>
            </p:extLst>
          </p:nvPr>
        </p:nvGraphicFramePr>
        <p:xfrm>
          <a:off x="44624" y="915566"/>
          <a:ext cx="3478625" cy="3262311"/>
        </p:xfrm>
        <a:graphic>
          <a:graphicData uri="http://schemas.openxmlformats.org/drawingml/2006/table">
            <a:tbl>
              <a:tblPr firstRow="1" firstCol="1" bandRow="1"/>
              <a:tblGrid>
                <a:gridCol w="732970"/>
                <a:gridCol w="549131"/>
                <a:gridCol w="549131"/>
                <a:gridCol w="549131"/>
                <a:gridCol w="549131"/>
                <a:gridCol w="549131"/>
              </a:tblGrid>
              <a:tr h="141046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299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1046"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0.04%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-0.15%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-0.10%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0.28%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10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0.06%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9737" marR="5973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478196"/>
              </p:ext>
            </p:extLst>
          </p:nvPr>
        </p:nvGraphicFramePr>
        <p:xfrm>
          <a:off x="3527947" y="796752"/>
          <a:ext cx="3317353" cy="3375204"/>
        </p:xfrm>
        <a:graphic>
          <a:graphicData uri="http://schemas.openxmlformats.org/drawingml/2006/table">
            <a:tbl>
              <a:tblPr firstRow="1" firstCol="1" bandRow="1"/>
              <a:tblGrid>
                <a:gridCol w="783928"/>
                <a:gridCol w="506685"/>
                <a:gridCol w="506685"/>
                <a:gridCol w="506685"/>
                <a:gridCol w="506685"/>
                <a:gridCol w="506685"/>
              </a:tblGrid>
              <a:tr h="158508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268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</a:t>
                      </a:r>
                      <a:r>
                        <a:rPr lang="en-US" sz="8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VTM-5.0</a:t>
                      </a: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034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0.02%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-0.33%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508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Main10 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0.32%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0.23%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-0.22%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034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57683" marR="576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0.50%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/>
                        </a:rPr>
                        <a:t>101%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82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51073</TotalTime>
  <Words>1919</Words>
  <Application>Microsoft Office PowerPoint</Application>
  <PresentationFormat>Custom</PresentationFormat>
  <Paragraphs>942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8" baseType="lpstr">
      <vt:lpstr>微软雅黑</vt:lpstr>
      <vt:lpstr>ＭＳ Ｐゴシック</vt:lpstr>
      <vt:lpstr>SimSun</vt:lpstr>
      <vt:lpstr>SimSun</vt:lpstr>
      <vt:lpstr>Arial</vt:lpstr>
      <vt:lpstr>Calibri</vt:lpstr>
      <vt:lpstr>Cambria Math</vt:lpstr>
      <vt:lpstr>FrutigerNext LT Medium</vt:lpstr>
      <vt:lpstr>Mangal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Non-CE5: Non-linear ALF simplifications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v2</cp:lastModifiedBy>
  <cp:revision>1262</cp:revision>
  <dcterms:created xsi:type="dcterms:W3CDTF">2014-12-10T06:05:08Z</dcterms:created>
  <dcterms:modified xsi:type="dcterms:W3CDTF">2019-07-06T13:39:57Z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(3)r47+8h+b74e8OPshzyPadCJLcc78/L93yjcYXbjvE7YWEfDTMIZcYVftcYirhV+xT8HUkVXy
8+0+AhN7iLCxBnLaR1/inNIyWl2rrkQkU4UZAPAONYvcOC+ucVFAGLAQsW9D0zkWMiJTGcK8
utPbWvP7328JzBmPgwotTI3lJpv3973HSb1iRPUlah+8sYYThI7nHNBDk321roaiMz86+5h1
rBJsVg865a2HESPF9f</vt:lpwstr>
  </property>
  <property fmtid="{D5CDD505-2E9C-101B-9397-08002B2CF9AE}" pid="10" name="_2015_ms_pID_7253431">
    <vt:lpwstr>7XcYcdiY/xgkZV/64OLjS0L0tZXbReSMAqk2o+1cbXBtz0WKorguof
arzsGQqtLaC2oTlbX+rAYkajZU6INPmI2yROq9VA5N0WB5Fmac6YaQCETREk/cpAVKqP4+2b
XjitNLx92In96rKH4AdDkKU6jP+DaGD0cbgwUOhDBPtG/xb3BKGivqRpfQZIb28+f5VdwVBN
rlOuaoFLOhQl/aqwncEf8FQGlhjzZUXoHXzk</vt:lpwstr>
  </property>
  <property fmtid="{D5CDD505-2E9C-101B-9397-08002B2CF9AE}" pid="11" name="_2015_ms_pID_7253432">
    <vt:lpwstr>vA==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