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8"/>
  </p:notesMasterIdLst>
  <p:handoutMasterIdLst>
    <p:handoutMasterId r:id="rId19"/>
  </p:handoutMasterIdLst>
  <p:sldIdLst>
    <p:sldId id="396" r:id="rId4"/>
    <p:sldId id="544" r:id="rId5"/>
    <p:sldId id="561" r:id="rId6"/>
    <p:sldId id="562" r:id="rId7"/>
    <p:sldId id="563" r:id="rId8"/>
    <p:sldId id="568" r:id="rId9"/>
    <p:sldId id="564" r:id="rId10"/>
    <p:sldId id="555" r:id="rId11"/>
    <p:sldId id="559" r:id="rId12"/>
    <p:sldId id="565" r:id="rId13"/>
    <p:sldId id="566" r:id="rId14"/>
    <p:sldId id="567" r:id="rId15"/>
    <p:sldId id="558" r:id="rId16"/>
    <p:sldId id="260" r:id="rId17"/>
  </p:sldIdLst>
  <p:sldSz cx="6858000" cy="51435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380" userDrawn="1">
          <p15:clr>
            <a:srgbClr val="A4A3A4"/>
          </p15:clr>
        </p15:guide>
        <p15:guide id="9" pos="3963" userDrawn="1">
          <p15:clr>
            <a:srgbClr val="A4A3A4"/>
          </p15:clr>
        </p15:guide>
        <p15:guide id="10" pos="1956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51" userDrawn="1">
          <p15:clr>
            <a:srgbClr val="A4A3A4"/>
          </p15:clr>
        </p15:guide>
        <p15:guide id="13" pos="423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62" autoAdjust="0"/>
    <p:restoredTop sz="97087" autoAdjust="0"/>
  </p:normalViewPr>
  <p:slideViewPr>
    <p:cSldViewPr>
      <p:cViewPr varScale="1">
        <p:scale>
          <a:sx n="100" d="100"/>
          <a:sy n="100" d="100"/>
        </p:scale>
        <p:origin x="1044" y="48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380"/>
        <p:guide pos="3963"/>
        <p:guide pos="1956"/>
        <p:guide orient="horz" pos="78"/>
        <p:guide pos="51"/>
        <p:guide pos="4235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/>
              <a:t>Chroma Qp mapping function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1x1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xVal>
          <c:y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Sheet1!$B$2</c:f>
              <c:strCache>
                <c:ptCount val="1"/>
                <c:pt idx="0">
                  <c:v>current VVC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30"/>
              <c:layout>
                <c:manualLayout>
                  <c:x val="-2.7984165809802494E-2"/>
                  <c:y val="1.587381796748341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30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4"/>
              <c:layout>
                <c:manualLayout>
                  <c:x val="-1.9988677116005268E-2"/>
                  <c:y val="2.263391680883171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35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6"/>
              <c:layout>
                <c:manualLayout>
                  <c:x val="-1.5989412073202022E-2"/>
                  <c:y val="2.033972354051799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37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8"/>
              <c:layout>
                <c:manualLayout>
                  <c:x val="-1.3992073981203562E-2"/>
                  <c:y val="1.8112846663135746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39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0"/>
              <c:layout>
                <c:manualLayout>
                  <c:x val="-1.2768585077443906E-2"/>
                  <c:y val="1.954418901220733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/>
                      <a:t>41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6507099661969697E-2"/>
                      <c:h val="2.7178324287273257E-2"/>
                    </c:manualLayout>
                  </c15:layout>
                </c:ext>
              </c:extLst>
            </c:dLbl>
            <c:dLbl>
              <c:idx val="42"/>
              <c:layout>
                <c:manualLayout>
                  <c:x val="-5.6558802507440491E-3"/>
                  <c:y val="2.0437917717868379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43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xVal>
          <c:yVal>
            <c:numRef>
              <c:f>Sheet1!$B$3:$B$66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29</c:v>
                </c:pt>
                <c:pt idx="31">
                  <c:v>30</c:v>
                </c:pt>
                <c:pt idx="32">
                  <c:v>31</c:v>
                </c:pt>
                <c:pt idx="33">
                  <c:v>32</c:v>
                </c:pt>
                <c:pt idx="34">
                  <c:v>33</c:v>
                </c:pt>
                <c:pt idx="35">
                  <c:v>33</c:v>
                </c:pt>
                <c:pt idx="36">
                  <c:v>34</c:v>
                </c:pt>
                <c:pt idx="37">
                  <c:v>34</c:v>
                </c:pt>
                <c:pt idx="38">
                  <c:v>35</c:v>
                </c:pt>
                <c:pt idx="39">
                  <c:v>35</c:v>
                </c:pt>
                <c:pt idx="40">
                  <c:v>36</c:v>
                </c:pt>
                <c:pt idx="41">
                  <c:v>36</c:v>
                </c:pt>
                <c:pt idx="42">
                  <c:v>37</c:v>
                </c:pt>
                <c:pt idx="43">
                  <c:v>37</c:v>
                </c:pt>
                <c:pt idx="44">
                  <c:v>38</c:v>
                </c:pt>
                <c:pt idx="45">
                  <c:v>39</c:v>
                </c:pt>
                <c:pt idx="46">
                  <c:v>40</c:v>
                </c:pt>
                <c:pt idx="47">
                  <c:v>41</c:v>
                </c:pt>
                <c:pt idx="48">
                  <c:v>42</c:v>
                </c:pt>
                <c:pt idx="49">
                  <c:v>43</c:v>
                </c:pt>
                <c:pt idx="50">
                  <c:v>44</c:v>
                </c:pt>
                <c:pt idx="51">
                  <c:v>45</c:v>
                </c:pt>
                <c:pt idx="52">
                  <c:v>46</c:v>
                </c:pt>
                <c:pt idx="53">
                  <c:v>47</c:v>
                </c:pt>
                <c:pt idx="54">
                  <c:v>48</c:v>
                </c:pt>
                <c:pt idx="55">
                  <c:v>49</c:v>
                </c:pt>
                <c:pt idx="56">
                  <c:v>50</c:v>
                </c:pt>
                <c:pt idx="57">
                  <c:v>51</c:v>
                </c:pt>
                <c:pt idx="58">
                  <c:v>52</c:v>
                </c:pt>
                <c:pt idx="59">
                  <c:v>53</c:v>
                </c:pt>
                <c:pt idx="60">
                  <c:v>54</c:v>
                </c:pt>
                <c:pt idx="61">
                  <c:v>55</c:v>
                </c:pt>
                <c:pt idx="62">
                  <c:v>56</c:v>
                </c:pt>
                <c:pt idx="63">
                  <c:v>57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7165160"/>
        <c:axId val="277165552"/>
      </c:scatterChart>
      <c:valAx>
        <c:axId val="277165160"/>
        <c:scaling>
          <c:orientation val="minMax"/>
          <c:max val="65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CA" altLang="zh-CN" sz="1000" b="0" i="0" u="none" strike="noStrike" baseline="0">
                    <a:effectLst/>
                  </a:rPr>
                  <a:t>qPi</a:t>
                </a:r>
                <a:endParaRPr lang="en-US" altLang="zh-CN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7165552"/>
        <c:crosses val="autoZero"/>
        <c:crossBetween val="midCat"/>
        <c:majorUnit val="5"/>
        <c:minorUnit val="1"/>
      </c:valAx>
      <c:valAx>
        <c:axId val="277165552"/>
        <c:scaling>
          <c:orientation val="minMax"/>
          <c:max val="6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QPc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7165160"/>
        <c:crosses val="autoZero"/>
        <c:crossBetween val="midCat"/>
        <c:majorUnit val="5"/>
        <c:min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baseline="0">
                <a:effectLst/>
              </a:rPr>
              <a:t>Chroma Qp mapping function</a:t>
            </a:r>
            <a:endParaRPr lang="zh-CN" altLang="zh-CN" sz="120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1x1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xVal>
          <c:y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Sheet1!$B$2</c:f>
              <c:strCache>
                <c:ptCount val="1"/>
                <c:pt idx="0">
                  <c:v>current VVC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xVal>
          <c:yVal>
            <c:numRef>
              <c:f>Sheet1!$B$3:$B$66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29</c:v>
                </c:pt>
                <c:pt idx="31">
                  <c:v>30</c:v>
                </c:pt>
                <c:pt idx="32">
                  <c:v>31</c:v>
                </c:pt>
                <c:pt idx="33">
                  <c:v>32</c:v>
                </c:pt>
                <c:pt idx="34">
                  <c:v>33</c:v>
                </c:pt>
                <c:pt idx="35">
                  <c:v>33</c:v>
                </c:pt>
                <c:pt idx="36">
                  <c:v>34</c:v>
                </c:pt>
                <c:pt idx="37">
                  <c:v>34</c:v>
                </c:pt>
                <c:pt idx="38">
                  <c:v>35</c:v>
                </c:pt>
                <c:pt idx="39">
                  <c:v>35</c:v>
                </c:pt>
                <c:pt idx="40">
                  <c:v>36</c:v>
                </c:pt>
                <c:pt idx="41">
                  <c:v>36</c:v>
                </c:pt>
                <c:pt idx="42">
                  <c:v>37</c:v>
                </c:pt>
                <c:pt idx="43">
                  <c:v>37</c:v>
                </c:pt>
                <c:pt idx="44">
                  <c:v>38</c:v>
                </c:pt>
                <c:pt idx="45">
                  <c:v>39</c:v>
                </c:pt>
                <c:pt idx="46">
                  <c:v>40</c:v>
                </c:pt>
                <c:pt idx="47">
                  <c:v>41</c:v>
                </c:pt>
                <c:pt idx="48">
                  <c:v>42</c:v>
                </c:pt>
                <c:pt idx="49">
                  <c:v>43</c:v>
                </c:pt>
                <c:pt idx="50">
                  <c:v>44</c:v>
                </c:pt>
                <c:pt idx="51">
                  <c:v>45</c:v>
                </c:pt>
                <c:pt idx="52">
                  <c:v>46</c:v>
                </c:pt>
                <c:pt idx="53">
                  <c:v>47</c:v>
                </c:pt>
                <c:pt idx="54">
                  <c:v>48</c:v>
                </c:pt>
                <c:pt idx="55">
                  <c:v>49</c:v>
                </c:pt>
                <c:pt idx="56">
                  <c:v>50</c:v>
                </c:pt>
                <c:pt idx="57">
                  <c:v>51</c:v>
                </c:pt>
                <c:pt idx="58">
                  <c:v>52</c:v>
                </c:pt>
                <c:pt idx="59">
                  <c:v>53</c:v>
                </c:pt>
                <c:pt idx="60">
                  <c:v>54</c:v>
                </c:pt>
                <c:pt idx="61">
                  <c:v>55</c:v>
                </c:pt>
                <c:pt idx="62">
                  <c:v>56</c:v>
                </c:pt>
                <c:pt idx="63">
                  <c:v>57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Sheet1!$C$2</c:f>
              <c:strCache>
                <c:ptCount val="1"/>
                <c:pt idx="0">
                  <c:v>adjusted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35"/>
              <c:layout>
                <c:manualLayout>
                  <c:x val="-3.9548253583686653E-2"/>
                  <c:y val="-1.962857270296928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35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9"/>
              <c:layout>
                <c:manualLayout>
                  <c:x val="-4.226966821455018E-2"/>
                  <c:y val="-2.52110856879300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39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3"/>
              <c:layout>
                <c:manualLayout>
                  <c:x val="-3.4397671444915616E-2"/>
                  <c:y val="-1.3983044815553337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43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xVal>
            <c:numRef>
              <c:f>Sheet1!$A$3:$A$66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35</c:v>
                </c:pt>
                <c:pt idx="36">
                  <c:v>36</c:v>
                </c:pt>
                <c:pt idx="37">
                  <c:v>37</c:v>
                </c:pt>
                <c:pt idx="38">
                  <c:v>38</c:v>
                </c:pt>
                <c:pt idx="39">
                  <c:v>39</c:v>
                </c:pt>
                <c:pt idx="40">
                  <c:v>40</c:v>
                </c:pt>
                <c:pt idx="41">
                  <c:v>41</c:v>
                </c:pt>
                <c:pt idx="42">
                  <c:v>42</c:v>
                </c:pt>
                <c:pt idx="43">
                  <c:v>43</c:v>
                </c:pt>
                <c:pt idx="44">
                  <c:v>44</c:v>
                </c:pt>
                <c:pt idx="45">
                  <c:v>45</c:v>
                </c:pt>
                <c:pt idx="46">
                  <c:v>46</c:v>
                </c:pt>
                <c:pt idx="47">
                  <c:v>47</c:v>
                </c:pt>
                <c:pt idx="48">
                  <c:v>48</c:v>
                </c:pt>
                <c:pt idx="49">
                  <c:v>49</c:v>
                </c:pt>
                <c:pt idx="50">
                  <c:v>50</c:v>
                </c:pt>
                <c:pt idx="51">
                  <c:v>51</c:v>
                </c:pt>
                <c:pt idx="52">
                  <c:v>52</c:v>
                </c:pt>
                <c:pt idx="53">
                  <c:v>53</c:v>
                </c:pt>
                <c:pt idx="54">
                  <c:v>54</c:v>
                </c:pt>
                <c:pt idx="55">
                  <c:v>55</c:v>
                </c:pt>
                <c:pt idx="56">
                  <c:v>56</c:v>
                </c:pt>
                <c:pt idx="57">
                  <c:v>57</c:v>
                </c:pt>
                <c:pt idx="58">
                  <c:v>58</c:v>
                </c:pt>
                <c:pt idx="59">
                  <c:v>59</c:v>
                </c:pt>
                <c:pt idx="60">
                  <c:v>60</c:v>
                </c:pt>
                <c:pt idx="61">
                  <c:v>61</c:v>
                </c:pt>
                <c:pt idx="62">
                  <c:v>62</c:v>
                </c:pt>
                <c:pt idx="63">
                  <c:v>63</c:v>
                </c:pt>
              </c:numCache>
            </c:numRef>
          </c:xVal>
          <c:yVal>
            <c:numRef>
              <c:f>Sheet1!$C$3:$C$66</c:f>
              <c:numCache>
                <c:formatCode>General</c:formatCode>
                <c:ptCount val="64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  <c:pt idx="27">
                  <c:v>27</c:v>
                </c:pt>
                <c:pt idx="28">
                  <c:v>28</c:v>
                </c:pt>
                <c:pt idx="29">
                  <c:v>29</c:v>
                </c:pt>
                <c:pt idx="30">
                  <c:v>30</c:v>
                </c:pt>
                <c:pt idx="31">
                  <c:v>31</c:v>
                </c:pt>
                <c:pt idx="32">
                  <c:v>32</c:v>
                </c:pt>
                <c:pt idx="33">
                  <c:v>33</c:v>
                </c:pt>
                <c:pt idx="34">
                  <c:v>34</c:v>
                </c:pt>
                <c:pt idx="35">
                  <c:v>34</c:v>
                </c:pt>
                <c:pt idx="36">
                  <c:v>35</c:v>
                </c:pt>
                <c:pt idx="37">
                  <c:v>36</c:v>
                </c:pt>
                <c:pt idx="38">
                  <c:v>37</c:v>
                </c:pt>
                <c:pt idx="39">
                  <c:v>37</c:v>
                </c:pt>
                <c:pt idx="40">
                  <c:v>38</c:v>
                </c:pt>
                <c:pt idx="41">
                  <c:v>39</c:v>
                </c:pt>
                <c:pt idx="42">
                  <c:v>40</c:v>
                </c:pt>
                <c:pt idx="43">
                  <c:v>40</c:v>
                </c:pt>
                <c:pt idx="44">
                  <c:v>41</c:v>
                </c:pt>
                <c:pt idx="45">
                  <c:v>42</c:v>
                </c:pt>
                <c:pt idx="46">
                  <c:v>43</c:v>
                </c:pt>
                <c:pt idx="47">
                  <c:v>44</c:v>
                </c:pt>
                <c:pt idx="48">
                  <c:v>45</c:v>
                </c:pt>
                <c:pt idx="49">
                  <c:v>46</c:v>
                </c:pt>
                <c:pt idx="50">
                  <c:v>47</c:v>
                </c:pt>
                <c:pt idx="51">
                  <c:v>48</c:v>
                </c:pt>
                <c:pt idx="52">
                  <c:v>49</c:v>
                </c:pt>
                <c:pt idx="53">
                  <c:v>50</c:v>
                </c:pt>
                <c:pt idx="54">
                  <c:v>51</c:v>
                </c:pt>
                <c:pt idx="55">
                  <c:v>52</c:v>
                </c:pt>
                <c:pt idx="56">
                  <c:v>53</c:v>
                </c:pt>
                <c:pt idx="57">
                  <c:v>54</c:v>
                </c:pt>
                <c:pt idx="58">
                  <c:v>55</c:v>
                </c:pt>
                <c:pt idx="59">
                  <c:v>56</c:v>
                </c:pt>
                <c:pt idx="60">
                  <c:v>57</c:v>
                </c:pt>
                <c:pt idx="61">
                  <c:v>58</c:v>
                </c:pt>
                <c:pt idx="62">
                  <c:v>59</c:v>
                </c:pt>
                <c:pt idx="63">
                  <c:v>60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2215312"/>
        <c:axId val="322214136"/>
      </c:scatterChart>
      <c:valAx>
        <c:axId val="322215312"/>
        <c:scaling>
          <c:orientation val="minMax"/>
          <c:max val="65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CA" altLang="zh-CN" sz="1000" b="0" i="0" u="none" strike="noStrike" baseline="0">
                    <a:effectLst/>
                  </a:rPr>
                  <a:t>qPi</a:t>
                </a:r>
                <a:endParaRPr lang="en-US" altLang="zh-CN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2214136"/>
        <c:crosses val="autoZero"/>
        <c:crossBetween val="midCat"/>
        <c:majorUnit val="5"/>
      </c:valAx>
      <c:valAx>
        <c:axId val="322214136"/>
        <c:scaling>
          <c:orientation val="minMax"/>
          <c:max val="6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/>
                  <a:t>QPc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2215312"/>
        <c:crosses val="autoZero"/>
        <c:crossBetween val="midCat"/>
        <c:majorUnit val="5"/>
        <c:minorUnit val="1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2019/7/4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2019/7/4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1999584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2135036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8954263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9402585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14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9468325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40213175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3261950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117095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9897774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1176104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2365962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B8D8DD1A-EA63-4621-9886-AE3464D3AB8D}" type="datetime1">
              <a:rPr lang="zh-CN" altLang="en-US"/>
              <a:pPr/>
              <a:t>2019/7/4</a:t>
            </a:fld>
            <a:endParaRPr lang="en-US" altLang="zh-CN"/>
          </a:p>
        </p:txBody>
      </p:sp>
      <p:sp>
        <p:nvSpPr>
          <p:cNvPr id="1945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26F98F-7A10-4301-AA0C-C5DAAEB81CBD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194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  <p:extLst>
      <p:ext uri="{BB962C8B-B14F-4D97-AF65-F5344CB8AC3E}">
        <p14:creationId xmlns:p14="http://schemas.microsoft.com/office/powerpoint/2010/main" val="428491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512676" y="2715766"/>
            <a:ext cx="4698522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2999"/>
              </a:lnSpc>
              <a:defRPr sz="27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536778" y="3870553"/>
            <a:ext cx="3132348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9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3428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6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5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1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0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99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2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738" y="244087"/>
            <a:ext cx="5724525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738" y="1221590"/>
            <a:ext cx="5724525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 txBox="1">
            <a:spLocks/>
          </p:cNvSpPr>
          <p:nvPr userDrawn="1"/>
        </p:nvSpPr>
        <p:spPr bwMode="auto">
          <a:xfrm>
            <a:off x="2051754" y="4907764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788" b="0" dirty="0" smtClean="0">
                <a:solidFill>
                  <a:schemeClr val="tx1"/>
                </a:solidFill>
                <a:latin typeface="Arial"/>
              </a:rPr>
              <a:t>JVET-K0068</a:t>
            </a:r>
          </a:p>
        </p:txBody>
      </p:sp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47" r="2357"/>
          <a:stretch/>
        </p:blipFill>
        <p:spPr>
          <a:xfrm>
            <a:off x="0" y="-12613"/>
            <a:ext cx="6858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01208" y="4587974"/>
            <a:ext cx="1324994" cy="357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060380" y="4744607"/>
            <a:ext cx="2737247" cy="288035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JVET-O0186</a:t>
            </a:r>
            <a:endParaRPr lang="zh-CN" altLang="en-US" sz="10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34" y="4656492"/>
            <a:ext cx="1925746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 rotWithShape="1">
          <a:blip r:embed="rId6" cstate="print"/>
          <a:srcRect l="3982" r="9437"/>
          <a:stretch/>
        </p:blipFill>
        <p:spPr>
          <a:xfrm>
            <a:off x="0" y="1203607"/>
            <a:ext cx="6858000" cy="201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3" y="4847670"/>
            <a:ext cx="686618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51754" y="4891911"/>
            <a:ext cx="2737247" cy="293687"/>
          </a:xfrm>
          <a:prstGeom prst="rect">
            <a:avLst/>
          </a:prstGeom>
        </p:spPr>
        <p:txBody>
          <a:bodyPr lIns="68570" tIns="34286" rIns="68570" bIns="34286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JVET-O0186</a:t>
            </a:r>
            <a:endParaRPr lang="en-US" altLang="zh-CN" sz="1000" b="0" dirty="0" smtClean="0">
              <a:solidFill>
                <a:schemeClr val="tx1"/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7653" y="4901406"/>
            <a:ext cx="693682" cy="191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7"/>
            <a:ext cx="152281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5157192" y="4948014"/>
            <a:ext cx="54006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788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788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788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15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557106" indent="-214273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200"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05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9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3246" y="4773799"/>
            <a:ext cx="982956" cy="24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03018" y="901722"/>
            <a:ext cx="2665961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18967" y="1491631"/>
            <a:ext cx="3019215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132859" y="2845677"/>
            <a:ext cx="2830445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2868933" y="694843"/>
            <a:ext cx="113412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68578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3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342833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685669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028504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371338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257126" indent="-257126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1800" b="1">
          <a:solidFill>
            <a:schemeClr val="tx1"/>
          </a:solidFill>
          <a:latin typeface="+mn-lt"/>
          <a:ea typeface="+mn-ea"/>
          <a:cs typeface="+mn-cs"/>
        </a:defRPr>
      </a:lvl1pPr>
      <a:lvl2pPr marL="557106" indent="-21427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1500">
          <a:solidFill>
            <a:schemeClr val="tx1"/>
          </a:solidFill>
          <a:latin typeface="+mn-lt"/>
          <a:ea typeface="+mn-ea"/>
          <a:cs typeface="+mn-cs"/>
        </a:defRPr>
      </a:lvl2pPr>
      <a:lvl3pPr marL="857087" indent="-171418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199920" indent="-171418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  <a:ea typeface="+mn-ea"/>
          <a:cs typeface="+mn-cs"/>
        </a:defRPr>
      </a:lvl4pPr>
      <a:lvl5pPr marL="1542755" indent="-17141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1885589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6pPr>
      <a:lvl7pPr marL="2228423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7pPr>
      <a:lvl8pPr marL="2571258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8pPr>
      <a:lvl9pPr marL="2914094" indent="-17141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33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69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0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338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172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006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840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674" algn="l" defTabSz="68566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0" y="2720955"/>
            <a:ext cx="6741368" cy="1152128"/>
          </a:xfrm>
        </p:spPr>
        <p:txBody>
          <a:bodyPr/>
          <a:lstStyle/>
          <a:p>
            <a:pPr algn="ctr" fontAlgn="ctr"/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JVET-O0186</a:t>
            </a:r>
            <a:b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</a:br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AHG15</a:t>
            </a:r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: </a:t>
            </a:r>
            <a:r>
              <a:rPr lang="en-US" altLang="zh-CN" sz="2000" dirty="0" err="1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Signalling</a:t>
            </a:r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 of </a:t>
            </a:r>
            <a:r>
              <a:rPr lang="en-US" altLang="zh-CN" sz="2000" dirty="0" err="1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chroma</a:t>
            </a:r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 </a:t>
            </a:r>
            <a:r>
              <a:rPr lang="en-US" altLang="zh-CN" sz="2000" dirty="0" err="1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Qp</a:t>
            </a:r>
            <a:r>
              <a:rPr lang="en-US" altLang="zh-CN" sz="2000" dirty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 mapping </a:t>
            </a:r>
            <a:r>
              <a:rPr lang="en-US" altLang="zh-CN" sz="2000" dirty="0" smtClean="0">
                <a:solidFill>
                  <a:schemeClr val="tx2">
                    <a:lumMod val="75000"/>
                  </a:schemeClr>
                </a:solidFill>
                <a:latin typeface="Arial"/>
                <a:ea typeface="微软雅黑" panose="020B0503020204020204" pitchFamily="34" charset="-122"/>
              </a:rPr>
              <a:t>table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1"/>
          </p:nvPr>
        </p:nvSpPr>
        <p:spPr>
          <a:xfrm>
            <a:off x="3392996" y="3657059"/>
            <a:ext cx="3132348" cy="858907"/>
          </a:xfrm>
        </p:spPr>
        <p:txBody>
          <a:bodyPr/>
          <a:lstStyle/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Sergey Ikonin 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Roman Chernyak</a:t>
            </a:r>
          </a:p>
          <a:p>
            <a:pPr algn="r"/>
            <a:r>
              <a:rPr lang="en-US" altLang="zh-CN" sz="1200" dirty="0" smtClean="0">
                <a:solidFill>
                  <a:schemeClr val="tx1"/>
                </a:solidFill>
                <a:latin typeface="Arial"/>
                <a:ea typeface="微软雅黑" panose="020B0503020204020204" pitchFamily="34" charset="-122"/>
              </a:rPr>
              <a:t>Elena Alshina </a:t>
            </a:r>
            <a:endParaRPr lang="en-US" altLang="zh-CN" sz="1200" dirty="0">
              <a:solidFill>
                <a:schemeClr val="tx1"/>
              </a:solidFill>
              <a:latin typeface="Arial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>
                <a:solidFill>
                  <a:srgbClr val="C00000"/>
                </a:solidFill>
              </a:rPr>
              <a:t>Simulation results: over HM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125083"/>
              </p:ext>
            </p:extLst>
          </p:nvPr>
        </p:nvGraphicFramePr>
        <p:xfrm>
          <a:off x="429890" y="991300"/>
          <a:ext cx="5915024" cy="3102999"/>
        </p:xfrm>
        <a:graphic>
          <a:graphicData uri="http://schemas.openxmlformats.org/drawingml/2006/table">
            <a:tbl>
              <a:tblPr/>
              <a:tblGrid>
                <a:gridCol w="1068353"/>
                <a:gridCol w="462518"/>
                <a:gridCol w="462518"/>
                <a:gridCol w="659119"/>
                <a:gridCol w="493920"/>
                <a:gridCol w="690521"/>
                <a:gridCol w="471743"/>
                <a:gridCol w="681296"/>
                <a:gridCol w="462518"/>
                <a:gridCol w="462518"/>
              </a:tblGrid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Delta Over VTM-5.0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Proposal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VTM5.0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-25.95%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-26.41%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-27.21%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-25.94%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-21.75%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-23.44%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-22.51%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-23.43%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-22.47%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-7.41%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-25.48%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-28.30%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-25.58%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-23.94%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-28.23%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-24.69%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-27.13%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-24.69%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-21.24%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-17.86%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-19.42%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-21.22%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-17.49%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-36.47%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-36.30%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-36.19%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-38.05%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Delta Over VTM-5.0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Proposal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VTM5.0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-30.44%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-29.55%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-30.15%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-30.41%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-24.95%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-26.60%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-24.69%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-22.33%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-24.25%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-24.57%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-19.79%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-22.83%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-29.13%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-32.44%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-36.22%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-29.16%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-28.61%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-32.22%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-28.19%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-27.87%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-29.70%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-26.75%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-22.94%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-19.34%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-22.98%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-15.00%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-17.53%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-36.27%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-37.56%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-39.27%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-36.11%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-36.22%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52736" y="644129"/>
            <a:ext cx="6065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Delta: Proposal - VTM5.0              Proposal                      VTM5.0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90898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Subjective examples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80" y="580766"/>
            <a:ext cx="5939790" cy="32226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529562"/>
              </p:ext>
            </p:extLst>
          </p:nvPr>
        </p:nvGraphicFramePr>
        <p:xfrm>
          <a:off x="548680" y="3867894"/>
          <a:ext cx="5915025" cy="170808"/>
        </p:xfrm>
        <a:graphic>
          <a:graphicData uri="http://schemas.openxmlformats.org/drawingml/2006/table">
            <a:tbl>
              <a:tblPr firstRow="1" firstCol="1" bandRow="1"/>
              <a:tblGrid>
                <a:gridCol w="1971253"/>
                <a:gridCol w="1971886"/>
                <a:gridCol w="1971886"/>
              </a:tblGrid>
              <a:tr h="17080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a) source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323" marR="6832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b) VTM5.0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323" marR="6832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c) 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323" marR="6832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298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Subjective examples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529562"/>
              </p:ext>
            </p:extLst>
          </p:nvPr>
        </p:nvGraphicFramePr>
        <p:xfrm>
          <a:off x="548680" y="3867894"/>
          <a:ext cx="5915025" cy="170808"/>
        </p:xfrm>
        <a:graphic>
          <a:graphicData uri="http://schemas.openxmlformats.org/drawingml/2006/table">
            <a:tbl>
              <a:tblPr firstRow="1" firstCol="1" bandRow="1"/>
              <a:tblGrid>
                <a:gridCol w="1971253"/>
                <a:gridCol w="1971886"/>
                <a:gridCol w="1971886"/>
              </a:tblGrid>
              <a:tr h="17080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a) source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323" marR="6832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b) VTM5.0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323" marR="6832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10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c) test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323" marR="68323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1"/>
          <a:stretch/>
        </p:blipFill>
        <p:spPr bwMode="auto">
          <a:xfrm>
            <a:off x="620688" y="555526"/>
            <a:ext cx="5937250" cy="32365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247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36712" y="1995686"/>
            <a:ext cx="51957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dirty="0" smtClean="0"/>
          </a:p>
          <a:p>
            <a:r>
              <a:rPr lang="en-US" sz="1600" dirty="0" smtClean="0"/>
              <a:t>It is proposed: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 smtClean="0"/>
              <a:t>Add </a:t>
            </a:r>
            <a:r>
              <a:rPr lang="en-US" sz="1600" dirty="0" smtClean="0"/>
              <a:t>signaling </a:t>
            </a:r>
            <a:r>
              <a:rPr lang="en-US" sz="1600" dirty="0"/>
              <a:t>mechanism for </a:t>
            </a:r>
            <a:r>
              <a:rPr lang="en-US" sz="1600" dirty="0" err="1"/>
              <a:t>chroma</a:t>
            </a:r>
            <a:r>
              <a:rPr lang="en-US" sz="1600" dirty="0"/>
              <a:t> QP mapping table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600" dirty="0"/>
              <a:t>E</a:t>
            </a:r>
            <a:r>
              <a:rPr lang="en-CA" sz="1600" dirty="0" err="1" smtClean="0"/>
              <a:t>nable</a:t>
            </a:r>
            <a:r>
              <a:rPr lang="en-CA" sz="1600" dirty="0" smtClean="0"/>
              <a:t> </a:t>
            </a:r>
            <a:r>
              <a:rPr lang="en-CA" sz="1600" dirty="0"/>
              <a:t>usage of adjusted </a:t>
            </a:r>
            <a:r>
              <a:rPr lang="en-CA" sz="1600" dirty="0" err="1"/>
              <a:t>chroma</a:t>
            </a:r>
            <a:r>
              <a:rPr lang="en-CA" sz="1600" dirty="0"/>
              <a:t> QP mapping </a:t>
            </a:r>
            <a:r>
              <a:rPr lang="en-CA" sz="1600" dirty="0" smtClean="0"/>
              <a:t>table</a:t>
            </a:r>
            <a:endParaRPr lang="en-US" sz="1600" dirty="0"/>
          </a:p>
          <a:p>
            <a:pPr marL="342900" indent="-342900">
              <a:buFont typeface="+mj-lt"/>
              <a:buAutoNum type="arabicPeriod"/>
            </a:pPr>
            <a:r>
              <a:rPr lang="en-CA" sz="1600" dirty="0" smtClean="0"/>
              <a:t>Keep </a:t>
            </a:r>
            <a:r>
              <a:rPr lang="en-CA" sz="1600" dirty="0" err="1"/>
              <a:t>chroma</a:t>
            </a:r>
            <a:r>
              <a:rPr lang="en-CA" sz="1600" dirty="0"/>
              <a:t> QP offset in </a:t>
            </a:r>
            <a:r>
              <a:rPr lang="en-CA" sz="1600" dirty="0" smtClean="0"/>
              <a:t>CTC for </a:t>
            </a:r>
            <a:r>
              <a:rPr lang="en-CA" sz="1600" dirty="0"/>
              <a:t>AI configuration </a:t>
            </a:r>
            <a:r>
              <a:rPr lang="en-CA" sz="1600" dirty="0" smtClean="0"/>
              <a:t>only</a:t>
            </a:r>
            <a:endParaRPr lang="en-US" sz="1600" dirty="0" smtClean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Conclusion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484784" y="4155926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Thanks Samsung for cross-check</a:t>
            </a:r>
            <a:r>
              <a:rPr lang="en-US" sz="1600" dirty="0" smtClean="0"/>
              <a:t>!</a:t>
            </a:r>
          </a:p>
          <a:p>
            <a:pPr algn="ctr"/>
            <a:r>
              <a:rPr lang="en-US" sz="1600" dirty="0"/>
              <a:t>JVET-O1021</a:t>
            </a:r>
            <a:endParaRPr lang="en-US" sz="16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842097"/>
              </p:ext>
            </p:extLst>
          </p:nvPr>
        </p:nvGraphicFramePr>
        <p:xfrm>
          <a:off x="260382" y="843558"/>
          <a:ext cx="6264958" cy="987540"/>
        </p:xfrm>
        <a:graphic>
          <a:graphicData uri="http://schemas.openxmlformats.org/drawingml/2006/table">
            <a:tbl>
              <a:tblPr/>
              <a:tblGrid>
                <a:gridCol w="1011274"/>
                <a:gridCol w="437807"/>
                <a:gridCol w="437807"/>
                <a:gridCol w="437807"/>
                <a:gridCol w="437807"/>
                <a:gridCol w="437807"/>
                <a:gridCol w="437807"/>
                <a:gridCol w="437807"/>
                <a:gridCol w="437807"/>
                <a:gridCol w="437807"/>
                <a:gridCol w="437807"/>
                <a:gridCol w="437807"/>
                <a:gridCol w="437807"/>
              </a:tblGrid>
              <a:tr h="16459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Proposal Over VTM-5.0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Delta </a:t>
                      </a:r>
                      <a:r>
                        <a:rPr lang="en-US" sz="7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HM</a:t>
                      </a:r>
                      <a:endParaRPr lang="en-US" sz="7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Proposal Over HM16.20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VTM5.0 Over HM16.20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4590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119" marR="4119" marT="4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119" marR="4119" marT="4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119" marR="4119" marT="411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5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5.84%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5.95%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4.71%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-23.90%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-22.43%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-24.96%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-23.14%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-26.88%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-29.67%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45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-33.88%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-35.35%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-36.61%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-33.14%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-35.21%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-36.45%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45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LDB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-6.62%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-5.97%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-3.80%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-24.69%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-25.18%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-27.13%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-24.69%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-21.38%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6459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LDP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-6.86%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-6.33%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-3.72%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-28.19%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-27.87%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-29.70%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-28.15%</a:t>
                      </a:r>
                    </a:p>
                  </a:txBody>
                  <a:tcPr marL="4119" marR="4119" marT="411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-24.15%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-26.75%</a:t>
                      </a:r>
                    </a:p>
                  </a:txBody>
                  <a:tcPr marL="4119" marR="4119" marT="411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022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Introduction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159460"/>
              </p:ext>
            </p:extLst>
          </p:nvPr>
        </p:nvGraphicFramePr>
        <p:xfrm>
          <a:off x="548687" y="1923678"/>
          <a:ext cx="5512934" cy="3352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77527"/>
                <a:gridCol w="449251"/>
                <a:gridCol w="284286"/>
                <a:gridCol w="284286"/>
                <a:gridCol w="284286"/>
                <a:gridCol w="284286"/>
                <a:gridCol w="316888"/>
                <a:gridCol w="284286"/>
                <a:gridCol w="284286"/>
                <a:gridCol w="284286"/>
                <a:gridCol w="284286"/>
                <a:gridCol w="284286"/>
                <a:gridCol w="284286"/>
                <a:gridCol w="284286"/>
                <a:gridCol w="284286"/>
                <a:gridCol w="284286"/>
                <a:gridCol w="673550"/>
              </a:tblGrid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qPi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&lt; 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40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41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42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43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&gt; 43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err="1" smtClean="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Qp</a:t>
                      </a:r>
                      <a:r>
                        <a:rPr lang="en-CA" sz="1100" baseline="-25000" dirty="0" err="1" smtClean="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= qPi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29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33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37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= </a:t>
                      </a:r>
                      <a:r>
                        <a:rPr lang="en-CA" sz="1100" dirty="0" err="1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qPi</a:t>
                      </a:r>
                      <a:r>
                        <a:rPr lang="en-CA" sz="1100" dirty="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 − 6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86432" y="1280542"/>
            <a:ext cx="6238912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In </a:t>
            </a:r>
            <a:r>
              <a:rPr lang="en-CA" sz="1100" dirty="0" smtClean="0"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the current </a:t>
            </a:r>
            <a:r>
              <a: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VVC v5 </a:t>
            </a:r>
            <a:r>
              <a:rPr kumimoji="0" lang="en-CA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</a:t>
            </a:r>
            <a:r>
              <a: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QP (</a:t>
            </a:r>
            <a:r>
              <a:rPr lang="en-CA" sz="1100" dirty="0" err="1" smtClean="0">
                <a:latin typeface="Times New Roman" panose="02020603050405020304" pitchFamily="18" charset="0"/>
                <a:ea typeface="等线"/>
              </a:rPr>
              <a:t>Qp</a:t>
            </a:r>
            <a:r>
              <a:rPr lang="en-CA" sz="1100" baseline="-25000" dirty="0" err="1" smtClean="0">
                <a:latin typeface="Times New Roman" panose="02020603050405020304" pitchFamily="18" charset="0"/>
                <a:ea typeface="等线"/>
              </a:rPr>
              <a:t>C</a:t>
            </a: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) </a:t>
            </a:r>
            <a:r>
              <a: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is derived based on QP</a:t>
            </a:r>
            <a:r>
              <a:rPr kumimoji="0" lang="en-CA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index (</a:t>
            </a:r>
            <a:r>
              <a:rPr lang="en-CA" sz="1100" dirty="0" err="1" smtClean="0">
                <a:latin typeface="Times New Roman" panose="02020603050405020304" pitchFamily="18" charset="0"/>
                <a:ea typeface="等线"/>
              </a:rPr>
              <a:t>qPi</a:t>
            </a:r>
            <a:r>
              <a:rPr kumimoji="0" lang="en-CA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) </a:t>
            </a:r>
            <a:r>
              <a: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using luma-to-</a:t>
            </a:r>
            <a:r>
              <a:rPr kumimoji="0" lang="en-CA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</a:t>
            </a:r>
            <a:r>
              <a:rPr kumimoji="0" lang="en-CA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mapping table:</a:t>
            </a:r>
            <a:endParaRPr kumimoji="0" lang="en-US" sz="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86432" y="2499742"/>
            <a:ext cx="6067905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GB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The table was </a:t>
            </a:r>
            <a:r>
              <a:rPr lang="en-CA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inherited from HEVC and was mostly </a:t>
            </a:r>
            <a:r>
              <a:rPr lang="en-GB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designed for SDR content. </a:t>
            </a:r>
            <a:r>
              <a:rPr lang="en-GB" sz="11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In Geneva meeting  several proposals were addressed to modify this table and to adapt it to HDR content. </a:t>
            </a:r>
            <a:r>
              <a:rPr lang="en-GB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During meeting discussion in Geneva 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it was suggested to consider if it might be possible to signal such a table at some higher level.</a:t>
            </a:r>
            <a:r>
              <a:rPr lang="en-US" sz="400" dirty="0">
                <a:solidFill>
                  <a:srgbClr val="000000"/>
                </a:solidFill>
              </a:rPr>
              <a:t> </a:t>
            </a:r>
            <a:endParaRPr lang="en-US" sz="400" dirty="0" smtClean="0">
              <a:solidFill>
                <a:srgbClr val="000000"/>
              </a:solidFill>
            </a:endParaRPr>
          </a:p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400" dirty="0" smtClean="0">
              <a:solidFill>
                <a:srgbClr val="000000"/>
              </a:solidFill>
            </a:endParaRPr>
          </a:p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4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This contribution proposes signaling mechanism for </a:t>
            </a:r>
            <a:r>
              <a:rPr lang="en-US" sz="1100" dirty="0" err="1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Qp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mapping table. It is also reported that usage of adjusted mapping </a:t>
            </a: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table for 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provides additional benefits in terms of coding performance and coding gain balancing across luma and </a:t>
            </a:r>
            <a:r>
              <a:rPr lang="en-US" sz="1100" dirty="0" err="1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components. </a:t>
            </a:r>
          </a:p>
        </p:txBody>
      </p:sp>
    </p:spTree>
    <p:extLst>
      <p:ext uri="{BB962C8B-B14F-4D97-AF65-F5344CB8AC3E}">
        <p14:creationId xmlns:p14="http://schemas.microsoft.com/office/powerpoint/2010/main" val="2298180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Current </a:t>
            </a:r>
            <a:r>
              <a:rPr lang="en-US" altLang="zh-CN" sz="1800" kern="0" dirty="0" smtClean="0">
                <a:solidFill>
                  <a:srgbClr val="C00000"/>
                </a:solidFill>
              </a:rPr>
              <a:t>VTM mapping function</a:t>
            </a:r>
            <a:endParaRPr lang="en-US" altLang="zh-CN" sz="1800" dirty="0" smtClean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88640" y="4155926"/>
            <a:ext cx="656536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sz="1100" dirty="0"/>
              <a:t>It can be seen that </a:t>
            </a:r>
            <a:r>
              <a:rPr lang="en-US" sz="1100" dirty="0" smtClean="0"/>
              <a:t>at points: </a:t>
            </a:r>
            <a:r>
              <a:rPr lang="en-CA" sz="1100" dirty="0"/>
              <a:t>30, 35, 37, 39, 41 and </a:t>
            </a:r>
            <a:r>
              <a:rPr lang="en-CA" sz="1100" dirty="0" smtClean="0"/>
              <a:t>43 function is not increasing, </a:t>
            </a:r>
            <a:r>
              <a:rPr lang="en-US" sz="1100" dirty="0" smtClean="0"/>
              <a:t>i.e</a:t>
            </a:r>
            <a:r>
              <a:rPr lang="en-US" sz="1100" dirty="0"/>
              <a:t>. </a:t>
            </a:r>
            <a:r>
              <a:rPr lang="en-US" sz="1100" i="1" dirty="0"/>
              <a:t>f(x) – f(x-1) = </a:t>
            </a:r>
            <a:r>
              <a:rPr lang="en-US" sz="1100" i="1" dirty="0" smtClean="0"/>
              <a:t>0</a:t>
            </a:r>
            <a:r>
              <a:rPr lang="en-US" sz="1100" dirty="0" smtClean="0"/>
              <a:t>.</a:t>
            </a:r>
          </a:p>
          <a:p>
            <a:pPr hangingPunct="0"/>
            <a:r>
              <a:rPr lang="en-US" sz="1100" dirty="0" smtClean="0"/>
              <a:t>At the rest points function has increase of 1 i, </a:t>
            </a:r>
            <a:r>
              <a:rPr lang="en-US" sz="1100" dirty="0"/>
              <a:t>i.e. </a:t>
            </a:r>
            <a:r>
              <a:rPr lang="en-US" sz="1100" i="1" dirty="0"/>
              <a:t>f(x) – f(x-1) = 1.</a:t>
            </a:r>
            <a:endParaRPr lang="en-US" sz="1100" dirty="0"/>
          </a:p>
          <a:p>
            <a:r>
              <a:rPr lang="en-CA" sz="1100" dirty="0" smtClean="0"/>
              <a:t>For </a:t>
            </a:r>
            <a:r>
              <a:rPr lang="en-CA" sz="1100" dirty="0"/>
              <a:t>example, to reproduce current VVC mapping function following points need to be signalled: 30, 35, 37, 39, 41 and 43.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2419926040"/>
              </p:ext>
            </p:extLst>
          </p:nvPr>
        </p:nvGraphicFramePr>
        <p:xfrm>
          <a:off x="1988841" y="462555"/>
          <a:ext cx="4536504" cy="3693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75996"/>
              </p:ext>
            </p:extLst>
          </p:nvPr>
        </p:nvGraphicFramePr>
        <p:xfrm>
          <a:off x="235650" y="1059582"/>
          <a:ext cx="1033109" cy="3090618"/>
        </p:xfrm>
        <a:graphic>
          <a:graphicData uri="http://schemas.openxmlformats.org/drawingml/2006/table">
            <a:tbl>
              <a:tblPr/>
              <a:tblGrid>
                <a:gridCol w="363734"/>
                <a:gridCol w="334687"/>
                <a:gridCol w="334688"/>
              </a:tblGrid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41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42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43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45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036086"/>
              </p:ext>
            </p:extLst>
          </p:nvPr>
        </p:nvGraphicFramePr>
        <p:xfrm>
          <a:off x="188640" y="843558"/>
          <a:ext cx="1744154" cy="171701"/>
        </p:xfrm>
        <a:graphic>
          <a:graphicData uri="http://schemas.openxmlformats.org/drawingml/2006/table">
            <a:tbl>
              <a:tblPr/>
              <a:tblGrid>
                <a:gridCol w="376002"/>
                <a:gridCol w="360040"/>
                <a:gridCol w="1008112"/>
              </a:tblGrid>
              <a:tr h="17170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qPi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r>
                        <a:rPr lang="en-US" sz="10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[i] – </a:t>
                      </a:r>
                      <a:r>
                        <a:rPr lang="en-US" sz="10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r>
                        <a:rPr lang="en-US" sz="10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[-1]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132" marR="6132" marT="613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462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HDR specific </a:t>
            </a:r>
            <a:r>
              <a:rPr lang="en-US" altLang="zh-CN" sz="1800" kern="0" dirty="0" smtClean="0">
                <a:solidFill>
                  <a:srgbClr val="C00000"/>
                </a:solidFill>
              </a:rPr>
              <a:t>mapping </a:t>
            </a:r>
            <a:r>
              <a:rPr lang="en-US" altLang="zh-CN" sz="1800" kern="0" dirty="0">
                <a:solidFill>
                  <a:srgbClr val="C00000"/>
                </a:solidFill>
              </a:rPr>
              <a:t>functions </a:t>
            </a:r>
            <a:r>
              <a:rPr lang="en-US" altLang="zh-CN" sz="1800" kern="0" dirty="0" smtClean="0">
                <a:solidFill>
                  <a:srgbClr val="C00000"/>
                </a:solidFill>
              </a:rPr>
              <a:t>(from N0221)</a:t>
            </a:r>
            <a:endParaRPr lang="en-US" altLang="zh-CN" sz="1800" dirty="0" smtClean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76872" y="4559704"/>
            <a:ext cx="458112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For HDR specific functions the behavior is the same</a:t>
            </a:r>
            <a:r>
              <a:rPr lang="en-US" sz="400" dirty="0" smtClean="0">
                <a:solidFill>
                  <a:srgbClr val="000000"/>
                </a:solidFill>
              </a:rPr>
              <a:t> 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419875"/>
              </p:ext>
            </p:extLst>
          </p:nvPr>
        </p:nvGraphicFramePr>
        <p:xfrm>
          <a:off x="44624" y="740325"/>
          <a:ext cx="2016225" cy="4063673"/>
        </p:xfrm>
        <a:graphic>
          <a:graphicData uri="http://schemas.openxmlformats.org/drawingml/2006/table">
            <a:tbl>
              <a:tblPr/>
              <a:tblGrid>
                <a:gridCol w="224025"/>
                <a:gridCol w="224025"/>
                <a:gridCol w="224025"/>
                <a:gridCol w="224025"/>
                <a:gridCol w="224025"/>
                <a:gridCol w="224025"/>
                <a:gridCol w="224025"/>
                <a:gridCol w="224025"/>
                <a:gridCol w="224025"/>
              </a:tblGrid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685669" rtl="0" eaLnBrk="1" fontAlgn="b" latinLnBrk="0" hangingPunct="1"/>
                      <a:r>
                        <a:rPr lang="en-US" sz="7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52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54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416"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3149" marR="3149" marT="314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6872" y="746664"/>
            <a:ext cx="4248472" cy="3841310"/>
          </a:xfrm>
          <a:prstGeom prst="rect">
            <a:avLst/>
          </a:prstGeom>
        </p:spPr>
      </p:pic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440131"/>
              </p:ext>
            </p:extLst>
          </p:nvPr>
        </p:nvGraphicFramePr>
        <p:xfrm>
          <a:off x="116632" y="496427"/>
          <a:ext cx="3144493" cy="219710"/>
        </p:xfrm>
        <a:graphic>
          <a:graphicData uri="http://schemas.openxmlformats.org/drawingml/2006/table">
            <a:tbl>
              <a:tblPr/>
              <a:tblGrid>
                <a:gridCol w="216024"/>
                <a:gridCol w="432048"/>
                <a:gridCol w="504056"/>
                <a:gridCol w="1264908"/>
                <a:gridCol w="727457"/>
              </a:tblGrid>
              <a:tr h="158750"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qPi</a:t>
                      </a:r>
                      <a:endParaRPr lang="en-US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(709)</a:t>
                      </a:r>
                      <a:b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7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Cb</a:t>
                      </a:r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     </a:t>
                      </a:r>
                      <a:r>
                        <a:rPr lang="en-US" sz="7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Cr</a:t>
                      </a:r>
                      <a:endParaRPr lang="en-US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685669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(P3)</a:t>
                      </a:r>
                      <a:b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 dirty="0" err="1" smtClean="0">
                          <a:effectLst/>
                          <a:latin typeface="Arial" panose="020B0604020202020204" pitchFamily="34" charset="0"/>
                        </a:rPr>
                        <a:t>Cb</a:t>
                      </a:r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    Cr 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 dirty="0" smtClean="0">
                          <a:effectLst/>
                          <a:latin typeface="Arial" panose="020B0604020202020204" pitchFamily="34" charset="0"/>
                        </a:rPr>
                        <a:t>Deltas</a:t>
                      </a:r>
                      <a:r>
                        <a:rPr lang="en-US" sz="7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700" b="0" i="0" u="none" strike="noStrike" baseline="0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r>
                        <a:rPr lang="en-US" sz="7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[i]-</a:t>
                      </a:r>
                      <a:r>
                        <a:rPr lang="en-US" sz="700" b="0" i="0" u="none" strike="noStrike" baseline="0" dirty="0" err="1" smtClean="0">
                          <a:effectLst/>
                          <a:latin typeface="Arial" panose="020B0604020202020204" pitchFamily="34" charset="0"/>
                        </a:rPr>
                        <a:t>QPc</a:t>
                      </a:r>
                      <a:r>
                        <a:rPr lang="en-US" sz="700" b="0" i="0" u="none" strike="noStrike" baseline="0" dirty="0" smtClean="0">
                          <a:effectLst/>
                          <a:latin typeface="Arial" panose="020B0604020202020204" pitchFamily="34" charset="0"/>
                        </a:rPr>
                        <a:t>[i-1]</a:t>
                      </a:r>
                      <a:endParaRPr lang="en-US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7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01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Proposed syntax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188981"/>
              </p:ext>
            </p:extLst>
          </p:nvPr>
        </p:nvGraphicFramePr>
        <p:xfrm>
          <a:off x="457200" y="987574"/>
          <a:ext cx="5759450" cy="1676400"/>
        </p:xfrm>
        <a:graphic>
          <a:graphicData uri="http://schemas.openxmlformats.org/drawingml/2006/table">
            <a:tbl>
              <a:tblPr/>
              <a:tblGrid>
                <a:gridCol w="5028091"/>
                <a:gridCol w="731359"/>
              </a:tblGrid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seq_parameter_set_rbsp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sps_decoding_parameter_set_id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u(4)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chroma_qp_mapping_flag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chroma_qp_mapping_flag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cqp_flat_points_minus1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cqp_fp0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>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>for ( i = 1; i &lt;= 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cqp_flat_points_minus1</a:t>
                      </a: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>; i++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>		</a:t>
                      </a:r>
                      <a:r>
                        <a:rPr lang="en-GB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GB" sz="1000" b="1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>cqp_delta_fp_minus1</a:t>
                      </a: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S Mincho"/>
                        </a:rPr>
                        <a:t>[ i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 smtClean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u(v</a:t>
                      </a:r>
                      <a:r>
                        <a:rPr lang="en-GB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434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-300384" y="632470"/>
            <a:ext cx="7128792" cy="3700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584" tIns="114264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hangingPunct="0"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hangingPunct="0"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hangingPunct="0"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hangingPunct="0"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r>
              <a:rPr kumimoji="0" lang="en-US" sz="1000" b="1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chroma_qp_mapping_flag</a:t>
            </a:r>
            <a:r>
              <a:rPr kumimoji="0" lang="en-CA" altLang="ko-KR" sz="1000" b="1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equal to 1 specifies that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Qp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mapping table is signalled and overrides Table 8‑15  by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cqpMappingTable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which is used to derive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Qp</a:t>
            </a:r>
            <a:r>
              <a:rPr kumimoji="0" lang="en-CA" altLang="ko-KR" sz="1000" b="0" i="0" u="none" strike="noStrike" cap="none" normalizeH="0" baseline="-3000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.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chroma_qp_mapping_flag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equal to 0 specifies that default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Qp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mapping table specified in is used to derive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Qp</a:t>
            </a:r>
            <a:r>
              <a:rPr kumimoji="0" lang="en-CA" altLang="ko-KR" sz="1000" b="0" i="0" u="none" strike="noStrike" cap="none" normalizeH="0" baseline="-3000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. When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chroma_qp_mapping_flag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等线" charset="-128"/>
                <a:cs typeface="Times New Roman" panose="02020603050405020304" pitchFamily="18" charset="0"/>
              </a:rPr>
              <a:t> is not present, it is inferred to be equal to 0.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r>
              <a:rPr kumimoji="0" lang="en-GB" altLang="ko-KR" sz="1000" b="1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cqp_flat_points_minus1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plus 1 specifies the number of points of where mapping function is non-increasing.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r>
              <a:rPr kumimoji="0" lang="en-GB" altLang="ko-KR" sz="1000" b="1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cqp_fp0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specifies the fist element of set of points where mapping function is non-increasing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r>
              <a:rPr kumimoji="0" lang="en-GB" altLang="ko-KR" sz="1000" b="1" i="0" u="none" strike="noStrike" cap="none" normalizeH="0" baseline="0" dirty="0" smtClean="0" bmk="OLE_LINK372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cqp_delta_fp_minus1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[ i ]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plus 1 specifies the delta value between i-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and (i-1)-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element of set of points where mapping function is non-increasing.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endParaRPr kumimoji="0" lang="en-GB" altLang="ko-KR" sz="10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variable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cQpFlat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[]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derived as follows: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/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cQpFlat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[ 0 ] = </a:t>
            </a:r>
            <a:r>
              <a:rPr kumimoji="0" lang="en-GB" altLang="ko-KR" sz="1000" b="1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cqp_fp0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b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for( i = 1; i 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&lt;=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GB" altLang="ko-KR" sz="1000" b="1" dirty="0" bmk="OLE_LINK372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cqp_flat_points_minus1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 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i++ ) {</a:t>
            </a:r>
            <a:b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CA" altLang="ko-KR" sz="11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	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cQpFlat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i ] = </a:t>
            </a:r>
            <a:r>
              <a:rPr kumimoji="0" lang="en-GB" altLang="ko-KR" sz="1000" b="1" i="0" u="none" strike="noStrike" cap="none" normalizeH="0" baseline="0" dirty="0" smtClean="0" bmk="OLE_LINK372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cqp_delta_fp_minus1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[ i ] + 1 +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cQpFlat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i - 1 ]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}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755650" algn="l"/>
                <a:tab pos="914400" algn="l"/>
                <a:tab pos="1008063" algn="l"/>
                <a:tab pos="1143000" algn="l"/>
                <a:tab pos="1260475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6172200" algn="r"/>
              </a:tabLst>
            </a:pP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chroma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QP mapping table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cqpMappingTable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[] is derived as follows:</a:t>
            </a:r>
            <a:endParaRPr kumimoji="0" lang="en-US" altLang="ko-KR" sz="400" b="0" i="0" u="none" strike="noStrike" cap="none" normalizeH="0" baseline="0" dirty="0" smtClean="0" bmk="OLE_LINK372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lvl="0"/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cqpMappingTable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[ 0 ] = 0;</a:t>
            </a:r>
            <a:b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for( i = 1; i &lt;= 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maxQP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 i++ ) {</a:t>
            </a:r>
            <a:b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CA" altLang="ko-KR" sz="11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	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incStep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1</a:t>
            </a:r>
            <a:b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for ( j = 0; j 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&lt;= </a:t>
            </a:r>
            <a:r>
              <a:rPr lang="en-GB" altLang="ko-KR" sz="1000" b="1" dirty="0" bmk="OLE_LINK372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cqp_flat_points_minus1</a:t>
            </a:r>
            <a:r>
              <a:rPr lang="en-GB" altLang="ko-KR" sz="1000" dirty="0" bmk="OLE_LINK372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; 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j++</a:t>
            </a: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){</a:t>
            </a:r>
            <a:b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if ( i = = </a:t>
            </a:r>
            <a:r>
              <a:rPr kumimoji="0" lang="en-CA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cQpFlat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 j ] ) </a:t>
            </a:r>
            <a:b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</a:t>
            </a:r>
            <a:r>
              <a:rPr kumimoji="0" lang="en-CA" altLang="ko-KR" sz="11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charset="-128"/>
                <a:cs typeface="Times New Roman" panose="02020603050405020304" pitchFamily="18" charset="0"/>
              </a:rPr>
              <a:t>	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incStep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0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/>
            </a:r>
            <a:b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}</a:t>
            </a:r>
            <a:br>
              <a:rPr kumimoji="0" lang="en-CA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cqpMappingTable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[ i ] =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cqpMappingTable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[ i – 1 ] + </a:t>
            </a:r>
            <a:r>
              <a:rPr kumimoji="0" lang="en-GB" altLang="ko-KR" sz="1000" b="0" i="0" u="none" strike="noStrike" cap="none" normalizeH="0" baseline="0" dirty="0" err="1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incStep</a:t>
            </a:r>
            <a: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br>
              <a:rPr kumimoji="0" lang="en-GB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US" altLang="ko-KR" sz="1000" b="0" i="0" u="none" strike="noStrike" cap="none" normalizeH="0" baseline="0" dirty="0" smtClean="0" bmk="OLE_LINK372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}</a:t>
            </a:r>
            <a:endParaRPr kumimoji="0" lang="en-US" altLang="ko-K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Proposed semantics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821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Adjusted </a:t>
            </a:r>
            <a:r>
              <a:rPr lang="en-US" altLang="zh-CN" sz="1800" kern="0" dirty="0" smtClean="0">
                <a:solidFill>
                  <a:srgbClr val="C00000"/>
                </a:solidFill>
              </a:rPr>
              <a:t>mapping function</a:t>
            </a:r>
            <a:endParaRPr lang="en-US" altLang="zh-CN" sz="1800" dirty="0" smtClean="0">
              <a:solidFill>
                <a:srgbClr val="C0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60648" y="915566"/>
            <a:ext cx="230425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sz="1100" dirty="0"/>
              <a:t>As a second aspect of the proposal we evaluated an adjusted mapping function having non-increasing regions at point 35, 39, 43</a:t>
            </a:r>
            <a:r>
              <a:rPr lang="en-CA" sz="1100" dirty="0" smtClean="0"/>
              <a:t>.</a:t>
            </a:r>
          </a:p>
          <a:p>
            <a:pPr hangingPunct="0"/>
            <a:endParaRPr lang="en-CA" sz="11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hangingPunct="0"/>
            <a:r>
              <a:rPr lang="en-US" sz="1100" dirty="0"/>
              <a:t>The adjustment of mapping table can be enabled in </a:t>
            </a:r>
            <a:r>
              <a:rPr lang="en-US" sz="1100" dirty="0" err="1"/>
              <a:t>cfg</a:t>
            </a:r>
            <a:r>
              <a:rPr lang="en-US" sz="1100" dirty="0"/>
              <a:t> files by specifying non-increasing points:</a:t>
            </a:r>
          </a:p>
          <a:p>
            <a:pPr hangingPunct="0"/>
            <a:r>
              <a:rPr lang="en-US" sz="1100" dirty="0" err="1" smtClean="0"/>
              <a:t>CQPMap</a:t>
            </a:r>
            <a:r>
              <a:rPr lang="en-US" sz="1100" dirty="0"/>
              <a:t>	</a:t>
            </a:r>
            <a:r>
              <a:rPr lang="en-US" sz="1100" dirty="0" smtClean="0"/>
              <a:t>: </a:t>
            </a:r>
            <a:r>
              <a:rPr lang="en-US" sz="1100" dirty="0"/>
              <a:t>1</a:t>
            </a:r>
          </a:p>
          <a:p>
            <a:pPr hangingPunct="0"/>
            <a:r>
              <a:rPr lang="en-US" sz="1100" dirty="0" err="1" smtClean="0"/>
              <a:t>CQPMapPoints</a:t>
            </a:r>
            <a:r>
              <a:rPr lang="en-US" sz="1100" dirty="0"/>
              <a:t>	: 35, 39, 43</a:t>
            </a:r>
          </a:p>
          <a:p>
            <a:pPr hangingPunct="0"/>
            <a:endParaRPr lang="en-US" sz="1100" dirty="0" smtClean="0"/>
          </a:p>
          <a:p>
            <a:pPr hangingPunct="0"/>
            <a:r>
              <a:rPr lang="en-CA" sz="1100" dirty="0"/>
              <a:t>The mapping table was adjusted using test configuration files using proposed signalling mechanism. </a:t>
            </a:r>
            <a:endParaRPr lang="en-CA" sz="1100" dirty="0" smtClean="0"/>
          </a:p>
          <a:p>
            <a:pPr hangingPunct="0"/>
            <a:endParaRPr lang="en-CA" sz="1100" dirty="0"/>
          </a:p>
          <a:p>
            <a:pPr hangingPunct="0"/>
            <a:r>
              <a:rPr lang="en-CA" sz="1100" dirty="0" smtClean="0"/>
              <a:t>In </a:t>
            </a:r>
            <a:r>
              <a:rPr lang="en-CA" sz="1100" dirty="0"/>
              <a:t>this experiment we keep </a:t>
            </a:r>
            <a:r>
              <a:rPr lang="en-CA" sz="1100" dirty="0" err="1"/>
              <a:t>chroma</a:t>
            </a:r>
            <a:r>
              <a:rPr lang="en-CA" sz="1100" dirty="0"/>
              <a:t> QP Offset equal to 1 for AI configuration only. For configurations RA, LDB and LDP the </a:t>
            </a:r>
            <a:r>
              <a:rPr lang="en-CA" sz="1100" dirty="0" err="1"/>
              <a:t>chroma</a:t>
            </a:r>
            <a:r>
              <a:rPr lang="en-CA" sz="1100" dirty="0"/>
              <a:t> QP Offset is set to 0.</a:t>
            </a:r>
            <a:endParaRPr lang="en-US" sz="1100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901649207"/>
              </p:ext>
            </p:extLst>
          </p:nvPr>
        </p:nvGraphicFramePr>
        <p:xfrm>
          <a:off x="2348880" y="555526"/>
          <a:ext cx="4578479" cy="44006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390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5886450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Simulation results: over VTM5.0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6345283" y="1203602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066459"/>
              </p:ext>
            </p:extLst>
          </p:nvPr>
        </p:nvGraphicFramePr>
        <p:xfrm>
          <a:off x="332656" y="1035038"/>
          <a:ext cx="2545461" cy="3764501"/>
        </p:xfrm>
        <a:graphic>
          <a:graphicData uri="http://schemas.openxmlformats.org/drawingml/2006/table">
            <a:tbl>
              <a:tblPr firstRow="1" firstCol="1" bandRow="1"/>
              <a:tblGrid>
                <a:gridCol w="595903"/>
                <a:gridCol w="420810"/>
                <a:gridCol w="420810"/>
                <a:gridCol w="420810"/>
                <a:gridCol w="343564"/>
                <a:gridCol w="343564"/>
              </a:tblGrid>
              <a:tr h="91448"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Proposal Over </a:t>
                      </a:r>
                      <a:r>
                        <a:rPr lang="en-US" sz="7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VTM5.0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6.17%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4.96%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5.20%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5.14%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6.05%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6.77%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5.78%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5.87%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6.34%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5.84%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5.95%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5.78%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6.16%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 (optional)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4.22%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4.24%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 10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Proposal Over </a:t>
                      </a:r>
                      <a:r>
                        <a:rPr lang="en-US" sz="7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VTM5.0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-2.34%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2.56%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-2.76%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-3.75%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-3.11%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144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-1.74%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8289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 (optional)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-2.26%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8"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733381"/>
              </p:ext>
            </p:extLst>
          </p:nvPr>
        </p:nvGraphicFramePr>
        <p:xfrm>
          <a:off x="3212976" y="1059587"/>
          <a:ext cx="2736304" cy="3745413"/>
        </p:xfrm>
        <a:graphic>
          <a:graphicData uri="http://schemas.openxmlformats.org/drawingml/2006/table">
            <a:tbl>
              <a:tblPr firstRow="1" firstCol="1" bandRow="1"/>
              <a:tblGrid>
                <a:gridCol w="640580"/>
                <a:gridCol w="452360"/>
                <a:gridCol w="452360"/>
                <a:gridCol w="452360"/>
                <a:gridCol w="369322"/>
                <a:gridCol w="369322"/>
              </a:tblGrid>
              <a:tr h="114247"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4247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Proposal Over </a:t>
                      </a:r>
                      <a:r>
                        <a:rPr lang="en-US" sz="7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VTM5.0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533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87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42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-7.29%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-4.25%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-3.66%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-7.41%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-6.86%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-6.62%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-5.97%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104%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84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 (optional)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-3.20%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47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47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P Main10 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4247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Proposal Over </a:t>
                      </a:r>
                      <a:r>
                        <a:rPr lang="en-US" sz="700" b="1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VTM5.0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4247"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19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424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zh-CN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-8.18%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-7.40%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-7.54%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-8.13%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-6.86%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-6.33%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587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-6.53%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849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 (optional)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-2.81%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27758" marR="2775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619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57200" y="171450"/>
            <a:ext cx="6356176" cy="472679"/>
          </a:xfrm>
          <a:prstGeom prst="rect">
            <a:avLst/>
          </a:prstGeom>
        </p:spPr>
        <p:txBody>
          <a:bodyPr lIns="91427" tIns="45714" rIns="91427" bIns="45714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Arial" charset="0"/>
                <a:ea typeface="黑体" pitchFamily="49" charset="-122"/>
                <a:cs typeface="Arial" charset="0"/>
              </a:defRPr>
            </a:lvl5pPr>
            <a:lvl6pPr marL="342833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685669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028504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371338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eaLnBrk="1" hangingPunct="1"/>
            <a:r>
              <a:rPr lang="en-US" altLang="zh-CN" sz="1800" dirty="0" smtClean="0">
                <a:solidFill>
                  <a:srgbClr val="C00000"/>
                </a:solidFill>
              </a:rPr>
              <a:t>Simulation results: over HM</a:t>
            </a:r>
            <a:endParaRPr lang="zh-CN" altLang="en-US" sz="1800" kern="0" dirty="0">
              <a:solidFill>
                <a:srgbClr val="C00000"/>
              </a:solidFill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60380" y="1131594"/>
            <a:ext cx="685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052736" y="644129"/>
            <a:ext cx="60656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Delta: Proposal - VTM5.0              Proposal                      VTM5.0</a:t>
            </a:r>
            <a:endParaRPr lang="en-US" sz="1400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181674"/>
              </p:ext>
            </p:extLst>
          </p:nvPr>
        </p:nvGraphicFramePr>
        <p:xfrm>
          <a:off x="260380" y="1059582"/>
          <a:ext cx="5915023" cy="3102999"/>
        </p:xfrm>
        <a:graphic>
          <a:graphicData uri="http://schemas.openxmlformats.org/drawingml/2006/table">
            <a:tbl>
              <a:tblPr/>
              <a:tblGrid>
                <a:gridCol w="1208050"/>
                <a:gridCol w="522997"/>
                <a:gridCol w="522997"/>
                <a:gridCol w="522997"/>
                <a:gridCol w="522997"/>
                <a:gridCol w="522997"/>
                <a:gridCol w="522997"/>
                <a:gridCol w="522997"/>
                <a:gridCol w="522997"/>
                <a:gridCol w="522997"/>
              </a:tblGrid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Delta Over VTM-5.0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Proposal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VTM5.0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3.72%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-27.55%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-35.08%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-33.54%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-26.64%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-39.80%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-37.26%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-1.47%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3.29%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4.35%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-26.45%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-22.54%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-15.17%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-24.98%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-25.83%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-20.97%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-20.13%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-27.59%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-20.45%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-32.98%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4.25%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-21.93%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-17.92%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-22.77%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-21.35%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-22.17%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-27.25%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5.87%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6.34%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-25.20%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-19.51%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-24.69%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-24.70%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-24.59%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-29.92%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4.45%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-23.90%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-22.43%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-24.96%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-23.14%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-26.88%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-29.67%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5.70%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-18.04%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-13.77%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-15.95%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-17.46%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-18.93%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-21.66%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2.50%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2.37%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-38.69%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-37.15%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-39.71%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-38.15%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-39.65%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-42.08%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Delta Over VTM-5.0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Proposal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VTM5.0 Over HM16.20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291" marR="5291" marT="52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3.34%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1.33%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-36.71%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-36.50%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-41.69%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-34.92%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-39.81%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-43.03%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-40.12%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-31.98%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-39.04%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-37.01%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-30.74%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-32.97%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-38.92%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-40.65%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-32.76%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-37.86%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-28.21%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-28.14%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-31.23%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-27.86%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-27.10%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-31.11%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7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-33.88%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-35.35%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-36.61%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-33.14%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-35.21%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-36.45%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-26.31%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-26.11%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-28.32%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-26.07%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-24.83%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-28.17%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349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-40.11%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-41.99%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-43.80%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-39.81%</a:t>
                      </a:r>
                    </a:p>
                  </a:txBody>
                  <a:tcPr marL="5291" marR="5291" marT="529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-40.67%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-42.91%</a:t>
                      </a:r>
                    </a:p>
                  </a:txBody>
                  <a:tcPr marL="5291" marR="5291" marT="5291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593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50703</TotalTime>
  <Words>2359</Words>
  <Application>Microsoft Office PowerPoint</Application>
  <PresentationFormat>Custom</PresentationFormat>
  <Paragraphs>1208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31" baseType="lpstr">
      <vt:lpstr>Malgun Gothic</vt:lpstr>
      <vt:lpstr>微软雅黑</vt:lpstr>
      <vt:lpstr>ＭＳ Ｐゴシック</vt:lpstr>
      <vt:lpstr>SimSun</vt:lpstr>
      <vt:lpstr>SimSun</vt:lpstr>
      <vt:lpstr>Arial</vt:lpstr>
      <vt:lpstr>Calibri</vt:lpstr>
      <vt:lpstr>FrutigerNext LT Medium</vt:lpstr>
      <vt:lpstr>MS Mincho</vt:lpstr>
      <vt:lpstr>黑体</vt:lpstr>
      <vt:lpstr>华文细黑</vt:lpstr>
      <vt:lpstr>Times New Roman</vt:lpstr>
      <vt:lpstr>Wingdings</vt:lpstr>
      <vt:lpstr>等线</vt:lpstr>
      <vt:lpstr>5_以客户为中心</vt:lpstr>
      <vt:lpstr>14_主题1</vt:lpstr>
      <vt:lpstr>17_主题1</vt:lpstr>
      <vt:lpstr>JVET-O0186 AHG15: Signalling of chroma Qp mapping table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v2</cp:lastModifiedBy>
  <cp:revision>1238</cp:revision>
  <dcterms:created xsi:type="dcterms:W3CDTF">2014-12-10T06:05:08Z</dcterms:created>
  <dcterms:modified xsi:type="dcterms:W3CDTF">2019-07-04T17:10:05Z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(3)ShhDKsH2jaXmyh69wXu1oCbIGgoR2PMXp+dWZIihTNZWUIkYcrm+KVEbWC7IaYD0zmVKd+76
ZhZCprXA0OLZ1thQYz0dFtXZhf5gJvA2PQwoJa6Yj6zsZITNEPCPz3AiLEmG/h8oz5NGJczA
LmT2G3U6mRKMpBgy8QLjnHtwZ/uQzZKuPcSRHvnLOYw9G/qwHeoE7V2HC38GlocJl8lOFPmq
1kwONUL3WP73QwHKDz</vt:lpwstr>
  </property>
  <property fmtid="{D5CDD505-2E9C-101B-9397-08002B2CF9AE}" pid="10" name="_2015_ms_pID_7253431">
    <vt:lpwstr>LGdJdYAqHLy4YaTJ9XoVZvnJXs7bZF2btB45H5p/c1WEoyerw7AqJu
CqbeYc5BAXV1OwxRoJmDu/mVPqTo75bxXYjG6iw5iSEsArY2dSTVOOMJhe+BXbr1R7UdnMnN
L/4flYg7tyIjee3WeOFiBJN2kWAlJvmB9jIhO+eAa/fatisYNfKSdIcrw9KjnpX5GKmCi/ix
1rQuQTDCNBF4F9GOCOWxF4vnDk1uFLSKIMz1</vt:lpwstr>
  </property>
  <property fmtid="{D5CDD505-2E9C-101B-9397-08002B2CF9AE}" pid="11" name="_2015_ms_pID_7253432">
    <vt:lpwstr>Bg==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