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8"/>
  </p:notesMasterIdLst>
  <p:handoutMasterIdLst>
    <p:handoutMasterId r:id="rId19"/>
  </p:handoutMasterIdLst>
  <p:sldIdLst>
    <p:sldId id="396" r:id="rId4"/>
    <p:sldId id="544" r:id="rId5"/>
    <p:sldId id="561" r:id="rId6"/>
    <p:sldId id="562" r:id="rId7"/>
    <p:sldId id="563" r:id="rId8"/>
    <p:sldId id="568" r:id="rId9"/>
    <p:sldId id="564" r:id="rId10"/>
    <p:sldId id="555" r:id="rId11"/>
    <p:sldId id="559" r:id="rId12"/>
    <p:sldId id="565" r:id="rId13"/>
    <p:sldId id="566" r:id="rId14"/>
    <p:sldId id="567" r:id="rId15"/>
    <p:sldId id="558" r:id="rId16"/>
    <p:sldId id="260" r:id="rId17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2" autoAdjust="0"/>
    <p:restoredTop sz="97087" autoAdjust="0"/>
  </p:normalViewPr>
  <p:slideViewPr>
    <p:cSldViewPr>
      <p:cViewPr varScale="1">
        <p:scale>
          <a:sx n="100" d="100"/>
          <a:sy n="100" d="100"/>
        </p:scale>
        <p:origin x="1044" y="16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Chroma Qp mapping function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1x1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Sheet1!$B$2</c:f>
              <c:strCache>
                <c:ptCount val="1"/>
                <c:pt idx="0">
                  <c:v>current VVC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30"/>
              <c:layout>
                <c:manualLayout>
                  <c:x val="-2.7984165809802494E-2"/>
                  <c:y val="1.587381796748341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4"/>
              <c:layout>
                <c:manualLayout>
                  <c:x val="-1.9988677116005268E-2"/>
                  <c:y val="2.26339168088317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6"/>
              <c:layout>
                <c:manualLayout>
                  <c:x val="-1.5989412073202022E-2"/>
                  <c:y val="2.033972354051799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8"/>
              <c:layout>
                <c:manualLayout>
                  <c:x val="-1.3992073981203562E-2"/>
                  <c:y val="1.811284666313574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0"/>
              <c:layout>
                <c:manualLayout>
                  <c:x val="-1.2768585077443906E-2"/>
                  <c:y val="1.954418901220733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/>
                      <a:t>41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507099661969697E-2"/>
                      <c:h val="2.7178324287273257E-2"/>
                    </c:manualLayout>
                  </c15:layout>
                </c:ext>
              </c:extLst>
            </c:dLbl>
            <c:dLbl>
              <c:idx val="42"/>
              <c:layout>
                <c:manualLayout>
                  <c:x val="-5.6558802507440491E-3"/>
                  <c:y val="2.043791771786837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Sheet1!$B$3:$B$66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29</c:v>
                </c:pt>
                <c:pt idx="31">
                  <c:v>30</c:v>
                </c:pt>
                <c:pt idx="32">
                  <c:v>31</c:v>
                </c:pt>
                <c:pt idx="33">
                  <c:v>32</c:v>
                </c:pt>
                <c:pt idx="34">
                  <c:v>33</c:v>
                </c:pt>
                <c:pt idx="35">
                  <c:v>33</c:v>
                </c:pt>
                <c:pt idx="36">
                  <c:v>34</c:v>
                </c:pt>
                <c:pt idx="37">
                  <c:v>34</c:v>
                </c:pt>
                <c:pt idx="38">
                  <c:v>35</c:v>
                </c:pt>
                <c:pt idx="39">
                  <c:v>35</c:v>
                </c:pt>
                <c:pt idx="40">
                  <c:v>36</c:v>
                </c:pt>
                <c:pt idx="41">
                  <c:v>36</c:v>
                </c:pt>
                <c:pt idx="42">
                  <c:v>37</c:v>
                </c:pt>
                <c:pt idx="43">
                  <c:v>37</c:v>
                </c:pt>
                <c:pt idx="44">
                  <c:v>38</c:v>
                </c:pt>
                <c:pt idx="45">
                  <c:v>39</c:v>
                </c:pt>
                <c:pt idx="46">
                  <c:v>40</c:v>
                </c:pt>
                <c:pt idx="47">
                  <c:v>41</c:v>
                </c:pt>
                <c:pt idx="48">
                  <c:v>42</c:v>
                </c:pt>
                <c:pt idx="49">
                  <c:v>43</c:v>
                </c:pt>
                <c:pt idx="50">
                  <c:v>44</c:v>
                </c:pt>
                <c:pt idx="51">
                  <c:v>45</c:v>
                </c:pt>
                <c:pt idx="52">
                  <c:v>46</c:v>
                </c:pt>
                <c:pt idx="53">
                  <c:v>47</c:v>
                </c:pt>
                <c:pt idx="54">
                  <c:v>48</c:v>
                </c:pt>
                <c:pt idx="55">
                  <c:v>49</c:v>
                </c:pt>
                <c:pt idx="56">
                  <c:v>50</c:v>
                </c:pt>
                <c:pt idx="57">
                  <c:v>51</c:v>
                </c:pt>
                <c:pt idx="58">
                  <c:v>52</c:v>
                </c:pt>
                <c:pt idx="59">
                  <c:v>53</c:v>
                </c:pt>
                <c:pt idx="60">
                  <c:v>54</c:v>
                </c:pt>
                <c:pt idx="61">
                  <c:v>55</c:v>
                </c:pt>
                <c:pt idx="62">
                  <c:v>56</c:v>
                </c:pt>
                <c:pt idx="63">
                  <c:v>57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7165160"/>
        <c:axId val="277165552"/>
      </c:scatterChart>
      <c:valAx>
        <c:axId val="277165160"/>
        <c:scaling>
          <c:orientation val="minMax"/>
          <c:max val="65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 altLang="zh-CN" sz="1000" b="0" i="0" u="none" strike="noStrike" baseline="0">
                    <a:effectLst/>
                  </a:rPr>
                  <a:t>qPi</a:t>
                </a:r>
                <a:endParaRPr lang="en-US" altLang="zh-C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7165552"/>
        <c:crosses val="autoZero"/>
        <c:crossBetween val="midCat"/>
        <c:majorUnit val="5"/>
        <c:minorUnit val="1"/>
      </c:valAx>
      <c:valAx>
        <c:axId val="277165552"/>
        <c:scaling>
          <c:orientation val="minMax"/>
          <c:max val="6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QPc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7165160"/>
        <c:crosses val="autoZero"/>
        <c:crossBetween val="midCat"/>
        <c:majorUnit val="5"/>
        <c:min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baseline="0">
                <a:effectLst/>
              </a:rPr>
              <a:t>Chroma Qp mapping function</a:t>
            </a:r>
            <a:endParaRPr lang="zh-CN" altLang="zh-CN" sz="120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1x1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Sheet1!$B$2</c:f>
              <c:strCache>
                <c:ptCount val="1"/>
                <c:pt idx="0">
                  <c:v>current VVC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Sheet1!$B$3:$B$66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29</c:v>
                </c:pt>
                <c:pt idx="31">
                  <c:v>30</c:v>
                </c:pt>
                <c:pt idx="32">
                  <c:v>31</c:v>
                </c:pt>
                <c:pt idx="33">
                  <c:v>32</c:v>
                </c:pt>
                <c:pt idx="34">
                  <c:v>33</c:v>
                </c:pt>
                <c:pt idx="35">
                  <c:v>33</c:v>
                </c:pt>
                <c:pt idx="36">
                  <c:v>34</c:v>
                </c:pt>
                <c:pt idx="37">
                  <c:v>34</c:v>
                </c:pt>
                <c:pt idx="38">
                  <c:v>35</c:v>
                </c:pt>
                <c:pt idx="39">
                  <c:v>35</c:v>
                </c:pt>
                <c:pt idx="40">
                  <c:v>36</c:v>
                </c:pt>
                <c:pt idx="41">
                  <c:v>36</c:v>
                </c:pt>
                <c:pt idx="42">
                  <c:v>37</c:v>
                </c:pt>
                <c:pt idx="43">
                  <c:v>37</c:v>
                </c:pt>
                <c:pt idx="44">
                  <c:v>38</c:v>
                </c:pt>
                <c:pt idx="45">
                  <c:v>39</c:v>
                </c:pt>
                <c:pt idx="46">
                  <c:v>40</c:v>
                </c:pt>
                <c:pt idx="47">
                  <c:v>41</c:v>
                </c:pt>
                <c:pt idx="48">
                  <c:v>42</c:v>
                </c:pt>
                <c:pt idx="49">
                  <c:v>43</c:v>
                </c:pt>
                <c:pt idx="50">
                  <c:v>44</c:v>
                </c:pt>
                <c:pt idx="51">
                  <c:v>45</c:v>
                </c:pt>
                <c:pt idx="52">
                  <c:v>46</c:v>
                </c:pt>
                <c:pt idx="53">
                  <c:v>47</c:v>
                </c:pt>
                <c:pt idx="54">
                  <c:v>48</c:v>
                </c:pt>
                <c:pt idx="55">
                  <c:v>49</c:v>
                </c:pt>
                <c:pt idx="56">
                  <c:v>50</c:v>
                </c:pt>
                <c:pt idx="57">
                  <c:v>51</c:v>
                </c:pt>
                <c:pt idx="58">
                  <c:v>52</c:v>
                </c:pt>
                <c:pt idx="59">
                  <c:v>53</c:v>
                </c:pt>
                <c:pt idx="60">
                  <c:v>54</c:v>
                </c:pt>
                <c:pt idx="61">
                  <c:v>55</c:v>
                </c:pt>
                <c:pt idx="62">
                  <c:v>56</c:v>
                </c:pt>
                <c:pt idx="63">
                  <c:v>57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Sheet1!$C$2</c:f>
              <c:strCache>
                <c:ptCount val="1"/>
                <c:pt idx="0">
                  <c:v>adjusted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35"/>
              <c:layout>
                <c:manualLayout>
                  <c:x val="-3.9548253583686653E-2"/>
                  <c:y val="-1.962857270296928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35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9"/>
              <c:layout>
                <c:manualLayout>
                  <c:x val="-4.226966821455018E-2"/>
                  <c:y val="-2.5211085687930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39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3"/>
              <c:layout>
                <c:manualLayout>
                  <c:x val="-3.4397671444915616E-2"/>
                  <c:y val="-1.398304481555333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43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Sheet1!$C$3:$C$66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34</c:v>
                </c:pt>
                <c:pt idx="36">
                  <c:v>35</c:v>
                </c:pt>
                <c:pt idx="37">
                  <c:v>36</c:v>
                </c:pt>
                <c:pt idx="38">
                  <c:v>37</c:v>
                </c:pt>
                <c:pt idx="39">
                  <c:v>37</c:v>
                </c:pt>
                <c:pt idx="40">
                  <c:v>38</c:v>
                </c:pt>
                <c:pt idx="41">
                  <c:v>39</c:v>
                </c:pt>
                <c:pt idx="42">
                  <c:v>40</c:v>
                </c:pt>
                <c:pt idx="43">
                  <c:v>40</c:v>
                </c:pt>
                <c:pt idx="44">
                  <c:v>41</c:v>
                </c:pt>
                <c:pt idx="45">
                  <c:v>42</c:v>
                </c:pt>
                <c:pt idx="46">
                  <c:v>43</c:v>
                </c:pt>
                <c:pt idx="47">
                  <c:v>44</c:v>
                </c:pt>
                <c:pt idx="48">
                  <c:v>45</c:v>
                </c:pt>
                <c:pt idx="49">
                  <c:v>46</c:v>
                </c:pt>
                <c:pt idx="50">
                  <c:v>47</c:v>
                </c:pt>
                <c:pt idx="51">
                  <c:v>48</c:v>
                </c:pt>
                <c:pt idx="52">
                  <c:v>49</c:v>
                </c:pt>
                <c:pt idx="53">
                  <c:v>50</c:v>
                </c:pt>
                <c:pt idx="54">
                  <c:v>51</c:v>
                </c:pt>
                <c:pt idx="55">
                  <c:v>52</c:v>
                </c:pt>
                <c:pt idx="56">
                  <c:v>53</c:v>
                </c:pt>
                <c:pt idx="57">
                  <c:v>54</c:v>
                </c:pt>
                <c:pt idx="58">
                  <c:v>55</c:v>
                </c:pt>
                <c:pt idx="59">
                  <c:v>56</c:v>
                </c:pt>
                <c:pt idx="60">
                  <c:v>57</c:v>
                </c:pt>
                <c:pt idx="61">
                  <c:v>58</c:v>
                </c:pt>
                <c:pt idx="62">
                  <c:v>59</c:v>
                </c:pt>
                <c:pt idx="63">
                  <c:v>60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2215312"/>
        <c:axId val="322214136"/>
      </c:scatterChart>
      <c:valAx>
        <c:axId val="322215312"/>
        <c:scaling>
          <c:orientation val="minMax"/>
          <c:max val="65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 altLang="zh-CN" sz="1000" b="0" i="0" u="none" strike="noStrike" baseline="0">
                    <a:effectLst/>
                  </a:rPr>
                  <a:t>qPi</a:t>
                </a:r>
                <a:endParaRPr lang="en-US" altLang="zh-C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2214136"/>
        <c:crosses val="autoZero"/>
        <c:crossBetween val="midCat"/>
        <c:majorUnit val="5"/>
      </c:valAx>
      <c:valAx>
        <c:axId val="322214136"/>
        <c:scaling>
          <c:orientation val="minMax"/>
          <c:max val="6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QPc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2215312"/>
        <c:crosses val="autoZero"/>
        <c:crossBetween val="midCat"/>
        <c:majorUnit val="5"/>
        <c:min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2019/7/4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2019/7/4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1999584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213503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895426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940258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14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94683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4021317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261950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117095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989777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176104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365962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428491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JVET-O0186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JVET-O0186</a:t>
            </a:r>
            <a:endParaRPr lang="en-US" altLang="zh-CN" sz="1000" b="0" dirty="0" smtClean="0">
              <a:solidFill>
                <a:schemeClr val="tx1"/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720955"/>
            <a:ext cx="6741368" cy="1152128"/>
          </a:xfrm>
        </p:spPr>
        <p:txBody>
          <a:bodyPr/>
          <a:lstStyle/>
          <a:p>
            <a:pPr algn="ctr" fontAlgn="ctr"/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AHG15: </a:t>
            </a:r>
            <a:r>
              <a:rPr lang="en-US" altLang="zh-CN" sz="2000" dirty="0" err="1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Signalling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 of </a:t>
            </a:r>
            <a:r>
              <a:rPr lang="en-US" altLang="zh-CN" sz="2000" dirty="0" err="1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chroma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Qp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 mapping </a:t>
            </a:r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table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3392996" y="3657059"/>
            <a:ext cx="3132348" cy="858907"/>
          </a:xfrm>
        </p:spPr>
        <p:txBody>
          <a:bodyPr/>
          <a:lstStyle/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Sergey Ikonin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Roman Chernyak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Elena Alshina </a:t>
            </a:r>
            <a:endParaRPr lang="en-US" altLang="zh-CN" sz="1200" dirty="0">
              <a:solidFill>
                <a:schemeClr val="tx1"/>
              </a:solidFill>
              <a:latin typeface="Arial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Simulation results: over HM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125083"/>
              </p:ext>
            </p:extLst>
          </p:nvPr>
        </p:nvGraphicFramePr>
        <p:xfrm>
          <a:off x="429890" y="991300"/>
          <a:ext cx="5915024" cy="3102999"/>
        </p:xfrm>
        <a:graphic>
          <a:graphicData uri="http://schemas.openxmlformats.org/drawingml/2006/table">
            <a:tbl>
              <a:tblPr/>
              <a:tblGrid>
                <a:gridCol w="1068353"/>
                <a:gridCol w="462518"/>
                <a:gridCol w="462518"/>
                <a:gridCol w="659119"/>
                <a:gridCol w="493920"/>
                <a:gridCol w="690521"/>
                <a:gridCol w="471743"/>
                <a:gridCol w="681296"/>
                <a:gridCol w="462518"/>
                <a:gridCol w="462518"/>
              </a:tblGrid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Over VTM-5.0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-27.21%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-23.44%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-22.51%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-23.43%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-25.48%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-25.58%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-23.94%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-28.23%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-21.24%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-21.22%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-17.49%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-36.47%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-36.30%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-38.05%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Over VTM-5.0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-29.55%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-30.15%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-22.33%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-19.79%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-22.83%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-29.13%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-36.22%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-29.16%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-26.75%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-22.94%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-22.98%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-36.27%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-37.56%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-36.11%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-36.22%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52736" y="644129"/>
            <a:ext cx="6065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Delta: Proposal - VTM5.0              Proposal                      VTM5.0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90898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Subjective examples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580766"/>
            <a:ext cx="5939790" cy="32226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529562"/>
              </p:ext>
            </p:extLst>
          </p:nvPr>
        </p:nvGraphicFramePr>
        <p:xfrm>
          <a:off x="548680" y="3867894"/>
          <a:ext cx="5915025" cy="170808"/>
        </p:xfrm>
        <a:graphic>
          <a:graphicData uri="http://schemas.openxmlformats.org/drawingml/2006/table">
            <a:tbl>
              <a:tblPr firstRow="1" firstCol="1" bandRow="1"/>
              <a:tblGrid>
                <a:gridCol w="1971253"/>
                <a:gridCol w="1971886"/>
                <a:gridCol w="1971886"/>
              </a:tblGrid>
              <a:tr h="17080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a) source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b) VTM5.0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c) 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29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Subjective examples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529562"/>
              </p:ext>
            </p:extLst>
          </p:nvPr>
        </p:nvGraphicFramePr>
        <p:xfrm>
          <a:off x="548680" y="3867894"/>
          <a:ext cx="5915025" cy="170808"/>
        </p:xfrm>
        <a:graphic>
          <a:graphicData uri="http://schemas.openxmlformats.org/drawingml/2006/table">
            <a:tbl>
              <a:tblPr firstRow="1" firstCol="1" bandRow="1"/>
              <a:tblGrid>
                <a:gridCol w="1971253"/>
                <a:gridCol w="1971886"/>
                <a:gridCol w="1971886"/>
              </a:tblGrid>
              <a:tr h="17080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a) source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b) VTM5.0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c) 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1"/>
          <a:stretch/>
        </p:blipFill>
        <p:spPr bwMode="auto">
          <a:xfrm>
            <a:off x="620688" y="555526"/>
            <a:ext cx="5937250" cy="32365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4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6712" y="1995686"/>
            <a:ext cx="5195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/>
          </a:p>
          <a:p>
            <a:r>
              <a:rPr lang="en-US" sz="1600" dirty="0" smtClean="0"/>
              <a:t>It is proposed: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Add </a:t>
            </a:r>
            <a:r>
              <a:rPr lang="en-US" sz="1600" dirty="0" smtClean="0"/>
              <a:t>signaling </a:t>
            </a:r>
            <a:r>
              <a:rPr lang="en-US" sz="1600" dirty="0"/>
              <a:t>mechanism for </a:t>
            </a:r>
            <a:r>
              <a:rPr lang="en-US" sz="1600" dirty="0" err="1"/>
              <a:t>chroma</a:t>
            </a:r>
            <a:r>
              <a:rPr lang="en-US" sz="1600" dirty="0"/>
              <a:t> QP mapping table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E</a:t>
            </a:r>
            <a:r>
              <a:rPr lang="en-CA" sz="1600" dirty="0" err="1" smtClean="0"/>
              <a:t>nable</a:t>
            </a:r>
            <a:r>
              <a:rPr lang="en-CA" sz="1600" dirty="0" smtClean="0"/>
              <a:t> </a:t>
            </a:r>
            <a:r>
              <a:rPr lang="en-CA" sz="1600" dirty="0"/>
              <a:t>usage of adjusted </a:t>
            </a:r>
            <a:r>
              <a:rPr lang="en-CA" sz="1600" dirty="0" err="1"/>
              <a:t>chroma</a:t>
            </a:r>
            <a:r>
              <a:rPr lang="en-CA" sz="1600" dirty="0"/>
              <a:t> QP mapping </a:t>
            </a:r>
            <a:r>
              <a:rPr lang="en-CA" sz="1600" dirty="0" smtClean="0"/>
              <a:t>table</a:t>
            </a: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en-CA" sz="1600" dirty="0" smtClean="0"/>
              <a:t>Keep </a:t>
            </a:r>
            <a:r>
              <a:rPr lang="en-CA" sz="1600" dirty="0" err="1"/>
              <a:t>chroma</a:t>
            </a:r>
            <a:r>
              <a:rPr lang="en-CA" sz="1600" dirty="0"/>
              <a:t> QP offset in </a:t>
            </a:r>
            <a:r>
              <a:rPr lang="en-CA" sz="1600" dirty="0" smtClean="0"/>
              <a:t>CTC for </a:t>
            </a:r>
            <a:r>
              <a:rPr lang="en-CA" sz="1600" dirty="0"/>
              <a:t>AI configuration </a:t>
            </a:r>
            <a:r>
              <a:rPr lang="en-CA" sz="1600" dirty="0" smtClean="0"/>
              <a:t>only</a:t>
            </a:r>
            <a:endParaRPr lang="en-US" sz="1600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Conclusion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84784" y="4227934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Thanks Samsung for cross-check!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617675"/>
              </p:ext>
            </p:extLst>
          </p:nvPr>
        </p:nvGraphicFramePr>
        <p:xfrm>
          <a:off x="260382" y="843558"/>
          <a:ext cx="6264958" cy="1152130"/>
        </p:xfrm>
        <a:graphic>
          <a:graphicData uri="http://schemas.openxmlformats.org/drawingml/2006/table">
            <a:tbl>
              <a:tblPr/>
              <a:tblGrid>
                <a:gridCol w="1011274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</a:tblGrid>
              <a:tr h="16459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VTM-5.0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Over VTM-5.0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119" marR="4119" marT="4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119" marR="4119" marT="4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119" marR="4119" marT="4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5.84%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4.71%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-23.90%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-22.43%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-24.96%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-23.14%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-26.88%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-29.67%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-33.88%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-35.35%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-36.61%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-33.14%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-35.21%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-36.45%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-6.62%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-5.97%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-3.80%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-25.18%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-27.13%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-21.38%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LDP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-6.86%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-28.19%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-27.87%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-29.70%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-28.15%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-26.75%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022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Introduction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59460"/>
              </p:ext>
            </p:extLst>
          </p:nvPr>
        </p:nvGraphicFramePr>
        <p:xfrm>
          <a:off x="548687" y="1923678"/>
          <a:ext cx="5512934" cy="3352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77527"/>
                <a:gridCol w="449251"/>
                <a:gridCol w="284286"/>
                <a:gridCol w="284286"/>
                <a:gridCol w="284286"/>
                <a:gridCol w="284286"/>
                <a:gridCol w="316888"/>
                <a:gridCol w="284286"/>
                <a:gridCol w="284286"/>
                <a:gridCol w="284286"/>
                <a:gridCol w="284286"/>
                <a:gridCol w="284286"/>
                <a:gridCol w="284286"/>
                <a:gridCol w="284286"/>
                <a:gridCol w="284286"/>
                <a:gridCol w="284286"/>
                <a:gridCol w="673550"/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qPi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&lt; 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41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42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43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&gt; 43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 smtClean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Qp</a:t>
                      </a:r>
                      <a:r>
                        <a:rPr lang="en-CA" sz="1100" baseline="-25000" dirty="0" err="1" smtClean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= qPi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=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qPi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 − 6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86432" y="1280542"/>
            <a:ext cx="62389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In </a:t>
            </a:r>
            <a:r>
              <a:rPr lang="en-CA" sz="1100" dirty="0" smtClean="0"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the current 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VVC v5 </a:t>
            </a:r>
            <a:r>
              <a:rPr kumimoji="0" lang="en-CA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QP (</a:t>
            </a:r>
            <a:r>
              <a:rPr lang="en-CA" sz="1100" dirty="0" err="1" smtClean="0">
                <a:latin typeface="Times New Roman" panose="02020603050405020304" pitchFamily="18" charset="0"/>
                <a:ea typeface="等线"/>
              </a:rPr>
              <a:t>Qp</a:t>
            </a:r>
            <a:r>
              <a:rPr lang="en-CA" sz="1100" baseline="-25000" dirty="0" err="1" smtClean="0">
                <a:latin typeface="Times New Roman" panose="02020603050405020304" pitchFamily="18" charset="0"/>
                <a:ea typeface="等线"/>
              </a:rPr>
              <a:t>C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) 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is derived based on QP</a:t>
            </a:r>
            <a:r>
              <a:rPr kumimoji="0" lang="en-CA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index (</a:t>
            </a:r>
            <a:r>
              <a:rPr lang="en-CA" sz="1100" dirty="0" err="1" smtClean="0">
                <a:latin typeface="Times New Roman" panose="02020603050405020304" pitchFamily="18" charset="0"/>
                <a:ea typeface="等线"/>
              </a:rPr>
              <a:t>qPi</a:t>
            </a:r>
            <a:r>
              <a:rPr kumimoji="0" lang="en-CA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) 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using luma-to-</a:t>
            </a:r>
            <a:r>
              <a:rPr kumimoji="0" lang="en-CA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mapping table:</a:t>
            </a:r>
            <a:endParaRPr kumimoji="0" 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6432" y="2499742"/>
            <a:ext cx="606790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The table was </a:t>
            </a:r>
            <a:r>
              <a:rPr lang="en-CA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inherited from HEVC and was mostly </a:t>
            </a:r>
            <a:r>
              <a:rPr lang="en-GB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designed for SDR content. </a:t>
            </a:r>
            <a:r>
              <a:rPr lang="en-GB" sz="11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In Geneva meeting  several proposals were addressed to modify this table and to adapt it to HDR content. </a:t>
            </a:r>
            <a:r>
              <a:rPr lang="en-GB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During meeting discussion in Geneva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it was suggested to consider if it might be possible to signal such a table at some higher level.</a:t>
            </a:r>
            <a:r>
              <a:rPr lang="en-US" sz="400" dirty="0">
                <a:solidFill>
                  <a:srgbClr val="000000"/>
                </a:solidFill>
              </a:rPr>
              <a:t> </a:t>
            </a:r>
            <a:endParaRPr lang="en-US" sz="400" dirty="0" smtClean="0">
              <a:solidFill>
                <a:srgbClr val="000000"/>
              </a:solidFill>
            </a:endParaRPr>
          </a:p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400" dirty="0" smtClean="0">
              <a:solidFill>
                <a:srgbClr val="000000"/>
              </a:solidFill>
            </a:endParaRPr>
          </a:p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This contribution proposes signaling mechanism for </a:t>
            </a:r>
            <a:r>
              <a:rPr lang="en-US" sz="1100" dirty="0" err="1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mapping table. It is also reported that usage of adjusted mapping table provides additional benefits in terms of coding performance and coding gain balancing across luma and </a:t>
            </a:r>
            <a:r>
              <a:rPr lang="en-US" sz="1100" dirty="0" err="1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components. </a:t>
            </a:r>
          </a:p>
        </p:txBody>
      </p:sp>
    </p:spTree>
    <p:extLst>
      <p:ext uri="{BB962C8B-B14F-4D97-AF65-F5344CB8AC3E}">
        <p14:creationId xmlns:p14="http://schemas.microsoft.com/office/powerpoint/2010/main" val="22981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Current </a:t>
            </a:r>
            <a:r>
              <a:rPr lang="en-US" altLang="zh-CN" sz="1800" kern="0" dirty="0" smtClean="0">
                <a:solidFill>
                  <a:srgbClr val="C00000"/>
                </a:solidFill>
              </a:rPr>
              <a:t>VTM mapping function</a:t>
            </a:r>
            <a:endParaRPr lang="en-US" altLang="zh-CN" sz="1800" dirty="0" smtClean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8640" y="4155926"/>
            <a:ext cx="65653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sz="1100" dirty="0"/>
              <a:t>It can be seen that </a:t>
            </a:r>
            <a:r>
              <a:rPr lang="en-US" sz="1100" dirty="0" smtClean="0"/>
              <a:t>at points: </a:t>
            </a:r>
            <a:r>
              <a:rPr lang="en-CA" sz="1100" dirty="0"/>
              <a:t>30, 35, 37, 39, 41 and </a:t>
            </a:r>
            <a:r>
              <a:rPr lang="en-CA" sz="1100" dirty="0" smtClean="0"/>
              <a:t>43 function is not increasing, </a:t>
            </a:r>
            <a:r>
              <a:rPr lang="en-US" sz="1100" dirty="0" smtClean="0"/>
              <a:t>i.e</a:t>
            </a:r>
            <a:r>
              <a:rPr lang="en-US" sz="1100" dirty="0"/>
              <a:t>. </a:t>
            </a:r>
            <a:r>
              <a:rPr lang="en-US" sz="1100" i="1" dirty="0"/>
              <a:t>f(x) – f(x-1) = </a:t>
            </a:r>
            <a:r>
              <a:rPr lang="en-US" sz="1100" i="1" dirty="0" smtClean="0"/>
              <a:t>0</a:t>
            </a:r>
            <a:r>
              <a:rPr lang="en-US" sz="1100" dirty="0" smtClean="0"/>
              <a:t>.</a:t>
            </a:r>
          </a:p>
          <a:p>
            <a:pPr hangingPunct="0"/>
            <a:r>
              <a:rPr lang="en-US" sz="1100" dirty="0" smtClean="0"/>
              <a:t>At the rest points function has increase of 1 i, </a:t>
            </a:r>
            <a:r>
              <a:rPr lang="en-US" sz="1100" dirty="0"/>
              <a:t>i.e. </a:t>
            </a:r>
            <a:r>
              <a:rPr lang="en-US" sz="1100" i="1" dirty="0"/>
              <a:t>f(x) – f(x-1) = 1.</a:t>
            </a:r>
            <a:endParaRPr lang="en-US" sz="1100" dirty="0"/>
          </a:p>
          <a:p>
            <a:r>
              <a:rPr lang="en-CA" sz="1100" dirty="0" smtClean="0"/>
              <a:t>For </a:t>
            </a:r>
            <a:r>
              <a:rPr lang="en-CA" sz="1100" dirty="0"/>
              <a:t>example, to reproduce current VVC mapping function following points need to be signalled: 30, 35, 37, 39, 41 and 43.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419926040"/>
              </p:ext>
            </p:extLst>
          </p:nvPr>
        </p:nvGraphicFramePr>
        <p:xfrm>
          <a:off x="1988841" y="462555"/>
          <a:ext cx="4536504" cy="3693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75996"/>
              </p:ext>
            </p:extLst>
          </p:nvPr>
        </p:nvGraphicFramePr>
        <p:xfrm>
          <a:off x="235650" y="1059582"/>
          <a:ext cx="1033109" cy="3090618"/>
        </p:xfrm>
        <a:graphic>
          <a:graphicData uri="http://schemas.openxmlformats.org/drawingml/2006/table">
            <a:tbl>
              <a:tblPr/>
              <a:tblGrid>
                <a:gridCol w="363734"/>
                <a:gridCol w="334687"/>
                <a:gridCol w="334688"/>
              </a:tblGrid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43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36086"/>
              </p:ext>
            </p:extLst>
          </p:nvPr>
        </p:nvGraphicFramePr>
        <p:xfrm>
          <a:off x="188640" y="843558"/>
          <a:ext cx="1744154" cy="171701"/>
        </p:xfrm>
        <a:graphic>
          <a:graphicData uri="http://schemas.openxmlformats.org/drawingml/2006/table">
            <a:tbl>
              <a:tblPr/>
              <a:tblGrid>
                <a:gridCol w="376002"/>
                <a:gridCol w="360040"/>
                <a:gridCol w="1008112"/>
              </a:tblGrid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qPi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10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[i] – </a:t>
                      </a:r>
                      <a:r>
                        <a:rPr lang="en-US" sz="10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10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[-1]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62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HDR specific </a:t>
            </a:r>
            <a:r>
              <a:rPr lang="en-US" altLang="zh-CN" sz="1800" kern="0" dirty="0" smtClean="0">
                <a:solidFill>
                  <a:srgbClr val="C00000"/>
                </a:solidFill>
              </a:rPr>
              <a:t>mapping </a:t>
            </a:r>
            <a:r>
              <a:rPr lang="en-US" altLang="zh-CN" sz="1800" kern="0" dirty="0">
                <a:solidFill>
                  <a:srgbClr val="C00000"/>
                </a:solidFill>
              </a:rPr>
              <a:t>functions </a:t>
            </a:r>
            <a:r>
              <a:rPr lang="en-US" altLang="zh-CN" sz="1800" kern="0" dirty="0" smtClean="0">
                <a:solidFill>
                  <a:srgbClr val="C00000"/>
                </a:solidFill>
              </a:rPr>
              <a:t>(from N0221)</a:t>
            </a:r>
            <a:endParaRPr lang="en-US" altLang="zh-CN" sz="1800" dirty="0" smtClean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76872" y="4559704"/>
            <a:ext cx="45811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For HDR specific functions the behavior is the same</a:t>
            </a:r>
            <a:r>
              <a:rPr lang="en-US" sz="400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419875"/>
              </p:ext>
            </p:extLst>
          </p:nvPr>
        </p:nvGraphicFramePr>
        <p:xfrm>
          <a:off x="44624" y="740325"/>
          <a:ext cx="2016225" cy="4063673"/>
        </p:xfrm>
        <a:graphic>
          <a:graphicData uri="http://schemas.openxmlformats.org/drawingml/2006/table">
            <a:tbl>
              <a:tblPr/>
              <a:tblGrid>
                <a:gridCol w="224025"/>
                <a:gridCol w="224025"/>
                <a:gridCol w="224025"/>
                <a:gridCol w="224025"/>
                <a:gridCol w="224025"/>
                <a:gridCol w="224025"/>
                <a:gridCol w="224025"/>
                <a:gridCol w="224025"/>
                <a:gridCol w="224025"/>
              </a:tblGrid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669" rtl="0" eaLnBrk="1" fontAlgn="b" latinLnBrk="0" hangingPunct="1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872" y="746664"/>
            <a:ext cx="4248472" cy="3841310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440131"/>
              </p:ext>
            </p:extLst>
          </p:nvPr>
        </p:nvGraphicFramePr>
        <p:xfrm>
          <a:off x="116632" y="496427"/>
          <a:ext cx="3144493" cy="219710"/>
        </p:xfrm>
        <a:graphic>
          <a:graphicData uri="http://schemas.openxmlformats.org/drawingml/2006/table">
            <a:tbl>
              <a:tblPr/>
              <a:tblGrid>
                <a:gridCol w="216024"/>
                <a:gridCol w="432048"/>
                <a:gridCol w="504056"/>
                <a:gridCol w="1264908"/>
                <a:gridCol w="727457"/>
              </a:tblGrid>
              <a:tr h="15875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qPi</a:t>
                      </a:r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(709)</a:t>
                      </a:r>
                      <a:b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Cb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     </a:t>
                      </a:r>
                      <a:r>
                        <a:rPr lang="en-US" sz="7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Cr</a:t>
                      </a:r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66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(P3)</a:t>
                      </a:r>
                      <a:b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Cb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    Cr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Deltas</a:t>
                      </a:r>
                      <a:r>
                        <a:rPr lang="en-US" sz="7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700" b="0" i="0" u="none" strike="noStrike" baseline="0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7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[i]-</a:t>
                      </a:r>
                      <a:r>
                        <a:rPr lang="en-US" sz="700" b="0" i="0" u="none" strike="noStrike" baseline="0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7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[i-1]</a:t>
                      </a:r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1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Proposed syntax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188981"/>
              </p:ext>
            </p:extLst>
          </p:nvPr>
        </p:nvGraphicFramePr>
        <p:xfrm>
          <a:off x="457200" y="987574"/>
          <a:ext cx="5759450" cy="1676400"/>
        </p:xfrm>
        <a:graphic>
          <a:graphicData uri="http://schemas.openxmlformats.org/drawingml/2006/table">
            <a:tbl>
              <a:tblPr/>
              <a:tblGrid>
                <a:gridCol w="5028091"/>
                <a:gridCol w="731359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sps_decoding_parameter_set_id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chroma_qp_mapping_flag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chroma_qp_mapping_flag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cqp_flat_points_minus1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cqp_fp0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for ( i = 1; i &lt;= 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cqp_flat_points_minus1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; i++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	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cqp_delta_fp_minus1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</a:t>
                      </a: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434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300384" y="632470"/>
            <a:ext cx="7128792" cy="3700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84" tIns="114264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US" sz="1000" b="1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chroma_qp_mapping_flag</a:t>
            </a:r>
            <a:r>
              <a:rPr kumimoji="0" lang="en-CA" altLang="ko-KR" sz="1000" b="1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equal to 1 specifies that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mapping table is signalled and overrides Table 8‑15  by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which is used to derive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kumimoji="0" lang="en-CA" altLang="ko-KR" sz="1000" b="0" i="0" u="none" strike="noStrike" cap="none" normalizeH="0" baseline="-3000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.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chroma_qp_mapping_flag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equal to 0 specifies that default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mapping table specified in is used to derive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kumimoji="0" lang="en-CA" altLang="ko-KR" sz="1000" b="0" i="0" u="none" strike="noStrike" cap="none" normalizeH="0" baseline="-3000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. When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chroma_qp_mapping_flag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is not present, it is inferred to be equal to 0.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cqp_flat_points_minus1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plus 1 specifies the number of points of where mapping function is non-increasing.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cqp_fp0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specifies the fist element of set of points where mapping function is non-increasing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cqp_delta_fp_minus1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[ i ]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plus 1 specifies the delta value between i-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and (i-1)-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element of set of points where mapping function is non-increasing.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endParaRPr kumimoji="0" lang="en-GB" altLang="ko-KR" sz="10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variable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[]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derived as follows: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/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[ 0 ] = </a:t>
            </a: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cqp_fp0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b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for( i = 1; i 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&lt;=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GB" altLang="ko-KR" sz="1000" b="1" dirty="0" bmk="OLE_LINK372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cqp_flat_points_minus1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 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i++ ) {</a:t>
            </a:r>
            <a:b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CA" altLang="ko-KR" sz="11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	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i ] = </a:t>
            </a: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cqp_delta_fp_minus1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[ i ] + 1 +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i - 1 ]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chroma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QP mapping table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[] is derived as follows: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/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[ 0 ] = 0;</a:t>
            </a:r>
            <a:b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for( i = 1; i &lt;= 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maxQP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 i++ ) {</a:t>
            </a:r>
            <a:b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CA" altLang="ko-KR" sz="11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	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incStep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1</a:t>
            </a:r>
            <a:b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for ( j = 0; j 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&lt;= </a:t>
            </a:r>
            <a:r>
              <a:rPr lang="en-GB" altLang="ko-KR" sz="1000" b="1" dirty="0" bmk="OLE_LINK372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cqp_flat_points_minus1</a:t>
            </a:r>
            <a:r>
              <a:rPr lang="en-GB" altLang="ko-KR" sz="1000" dirty="0" bmk="OLE_LINK372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; 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j++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){</a:t>
            </a:r>
            <a:b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( i = =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 j ] ) </a:t>
            </a:r>
            <a:b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kumimoji="0" lang="en-CA" altLang="ko-KR" sz="11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	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incStep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0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b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[ i ] =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[ i – 1 ] +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incStep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b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endParaRPr kumimoji="0" lang="en-US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Proposed semantics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82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Adjusted </a:t>
            </a:r>
            <a:r>
              <a:rPr lang="en-US" altLang="zh-CN" sz="1800" kern="0" dirty="0" smtClean="0">
                <a:solidFill>
                  <a:srgbClr val="C00000"/>
                </a:solidFill>
              </a:rPr>
              <a:t>mapping function</a:t>
            </a:r>
            <a:endParaRPr lang="en-US" altLang="zh-CN" sz="1800" dirty="0" smtClean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60648" y="915566"/>
            <a:ext cx="23042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sz="1100" dirty="0"/>
              <a:t>As a second aspect of the proposal we evaluated an adjusted mapping function having non-increasing regions at point 35, 39, 43</a:t>
            </a:r>
            <a:r>
              <a:rPr lang="en-CA" sz="1100" dirty="0" smtClean="0"/>
              <a:t>.</a:t>
            </a:r>
          </a:p>
          <a:p>
            <a:pPr hangingPunct="0"/>
            <a:endParaRPr lang="en-CA" sz="11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hangingPunct="0"/>
            <a:r>
              <a:rPr lang="en-US" sz="1100" dirty="0"/>
              <a:t>The adjustment of mapping table can be enabled in </a:t>
            </a:r>
            <a:r>
              <a:rPr lang="en-US" sz="1100" dirty="0" err="1"/>
              <a:t>cfg</a:t>
            </a:r>
            <a:r>
              <a:rPr lang="en-US" sz="1100" dirty="0"/>
              <a:t> files by specifying non-increasing points:</a:t>
            </a:r>
          </a:p>
          <a:p>
            <a:pPr hangingPunct="0"/>
            <a:r>
              <a:rPr lang="en-US" sz="1100" dirty="0" err="1" smtClean="0"/>
              <a:t>CQPMap</a:t>
            </a:r>
            <a:r>
              <a:rPr lang="en-US" sz="1100" dirty="0"/>
              <a:t>	</a:t>
            </a:r>
            <a:r>
              <a:rPr lang="en-US" sz="1100" dirty="0" smtClean="0"/>
              <a:t>: </a:t>
            </a:r>
            <a:r>
              <a:rPr lang="en-US" sz="1100" dirty="0"/>
              <a:t>1</a:t>
            </a:r>
          </a:p>
          <a:p>
            <a:pPr hangingPunct="0"/>
            <a:r>
              <a:rPr lang="en-US" sz="1100" dirty="0" err="1" smtClean="0"/>
              <a:t>CQPMapPoints</a:t>
            </a:r>
            <a:r>
              <a:rPr lang="en-US" sz="1100" dirty="0"/>
              <a:t>	: 35, 39, 43</a:t>
            </a:r>
          </a:p>
          <a:p>
            <a:pPr hangingPunct="0"/>
            <a:endParaRPr lang="en-US" sz="1100" dirty="0" smtClean="0"/>
          </a:p>
          <a:p>
            <a:pPr hangingPunct="0"/>
            <a:r>
              <a:rPr lang="en-CA" sz="1100" dirty="0"/>
              <a:t>The mapping table was adjusted using test configuration files using proposed signalling mechanism. </a:t>
            </a:r>
            <a:endParaRPr lang="en-CA" sz="1100" dirty="0" smtClean="0"/>
          </a:p>
          <a:p>
            <a:pPr hangingPunct="0"/>
            <a:endParaRPr lang="en-CA" sz="1100" dirty="0"/>
          </a:p>
          <a:p>
            <a:pPr hangingPunct="0"/>
            <a:r>
              <a:rPr lang="en-CA" sz="1100" dirty="0" smtClean="0"/>
              <a:t>In </a:t>
            </a:r>
            <a:r>
              <a:rPr lang="en-CA" sz="1100" dirty="0"/>
              <a:t>this experiment we keep </a:t>
            </a:r>
            <a:r>
              <a:rPr lang="en-CA" sz="1100" dirty="0" err="1"/>
              <a:t>chroma</a:t>
            </a:r>
            <a:r>
              <a:rPr lang="en-CA" sz="1100" dirty="0"/>
              <a:t> QP Offset equal to 1 for AI configuration only. For configurations RA, LDB and LDP the </a:t>
            </a:r>
            <a:r>
              <a:rPr lang="en-CA" sz="1100" dirty="0" err="1"/>
              <a:t>chroma</a:t>
            </a:r>
            <a:r>
              <a:rPr lang="en-CA" sz="1100" dirty="0"/>
              <a:t> QP Offset is set to 0.</a:t>
            </a:r>
            <a:endParaRPr lang="en-US" sz="1100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01649207"/>
              </p:ext>
            </p:extLst>
          </p:nvPr>
        </p:nvGraphicFramePr>
        <p:xfrm>
          <a:off x="2348880" y="555526"/>
          <a:ext cx="4578479" cy="4400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90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Simulation results: over VTM5.0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6345283" y="1203602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066459"/>
              </p:ext>
            </p:extLst>
          </p:nvPr>
        </p:nvGraphicFramePr>
        <p:xfrm>
          <a:off x="332656" y="1035038"/>
          <a:ext cx="2545461" cy="3764501"/>
        </p:xfrm>
        <a:graphic>
          <a:graphicData uri="http://schemas.openxmlformats.org/drawingml/2006/table">
            <a:tbl>
              <a:tblPr firstRow="1" firstCol="1" bandRow="1"/>
              <a:tblGrid>
                <a:gridCol w="595903"/>
                <a:gridCol w="420810"/>
                <a:gridCol w="420810"/>
                <a:gridCol w="420810"/>
                <a:gridCol w="343564"/>
                <a:gridCol w="343564"/>
              </a:tblGrid>
              <a:tr h="91448"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Proposal Over </a:t>
                      </a:r>
                      <a:r>
                        <a:rPr lang="en-US" sz="7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VTM5.0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5.14%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6.77%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5.78%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5.87%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6.34%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5.84%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5.95%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5.78%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 (optional)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4.24%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 10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Proposal Over </a:t>
                      </a:r>
                      <a:r>
                        <a:rPr lang="en-US" sz="7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VTM5.0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-2.34%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2.56%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-3.75%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-3.11%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-1.74%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 (optional)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-2.26%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33381"/>
              </p:ext>
            </p:extLst>
          </p:nvPr>
        </p:nvGraphicFramePr>
        <p:xfrm>
          <a:off x="3212976" y="1059587"/>
          <a:ext cx="2736304" cy="3745413"/>
        </p:xfrm>
        <a:graphic>
          <a:graphicData uri="http://schemas.openxmlformats.org/drawingml/2006/table">
            <a:tbl>
              <a:tblPr firstRow="1" firstCol="1" bandRow="1"/>
              <a:tblGrid>
                <a:gridCol w="640580"/>
                <a:gridCol w="452360"/>
                <a:gridCol w="452360"/>
                <a:gridCol w="452360"/>
                <a:gridCol w="369322"/>
                <a:gridCol w="369322"/>
              </a:tblGrid>
              <a:tr h="114247"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Proposal Over </a:t>
                      </a:r>
                      <a:r>
                        <a:rPr lang="en-US" sz="7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VTM5.0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33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8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42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-7.29%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-3.66%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-7.41%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-6.86%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-6.62%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-5.97%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4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 (optional)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P Main10 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Proposal Over </a:t>
                      </a:r>
                      <a:r>
                        <a:rPr lang="en-US" sz="7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VTM5.0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1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42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-8.18%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-7.40%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-7.54%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-8.13%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-6.86%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-6.33%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-6.53%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4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 (optional)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61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Simulation results: over HM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52736" y="644129"/>
            <a:ext cx="6065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Delta: Proposal - VTM5.0              Proposal                      VTM5.0</a:t>
            </a:r>
            <a:endParaRPr lang="en-US" sz="14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181674"/>
              </p:ext>
            </p:extLst>
          </p:nvPr>
        </p:nvGraphicFramePr>
        <p:xfrm>
          <a:off x="260380" y="1059582"/>
          <a:ext cx="5915023" cy="3102999"/>
        </p:xfrm>
        <a:graphic>
          <a:graphicData uri="http://schemas.openxmlformats.org/drawingml/2006/table">
            <a:tbl>
              <a:tblPr/>
              <a:tblGrid>
                <a:gridCol w="1208050"/>
                <a:gridCol w="522997"/>
                <a:gridCol w="522997"/>
                <a:gridCol w="522997"/>
                <a:gridCol w="522997"/>
                <a:gridCol w="522997"/>
                <a:gridCol w="522997"/>
                <a:gridCol w="522997"/>
                <a:gridCol w="522997"/>
                <a:gridCol w="522997"/>
              </a:tblGrid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Over VTM-5.0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-27.55%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-35.08%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-22.54%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-15.17%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-25.83%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-27.59%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-32.98%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-17.92%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-22.77%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-27.25%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-24.70%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-29.92%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-23.90%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-29.67%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-17.46%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-21.66%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-38.69%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-39.71%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-38.15%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-39.65%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-42.08%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Over VTM-5.0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-36.71%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-36.50%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-41.69%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-34.92%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-43.03%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-40.12%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-37.01%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-30.74%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-32.97%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-38.92%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-28.21%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-31.23%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-31.11%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-35.35%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-33.14%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-36.45%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-26.31%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-26.11%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-26.07%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-41.99%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-42.91%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593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50682</TotalTime>
  <Words>2370</Words>
  <Application>Microsoft Office PowerPoint</Application>
  <PresentationFormat>Custom</PresentationFormat>
  <Paragraphs>1211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31" baseType="lpstr">
      <vt:lpstr>Malgun Gothic</vt:lpstr>
      <vt:lpstr>微软雅黑</vt:lpstr>
      <vt:lpstr>ＭＳ Ｐゴシック</vt:lpstr>
      <vt:lpstr>SimSun</vt:lpstr>
      <vt:lpstr>SimSun</vt:lpstr>
      <vt:lpstr>Arial</vt:lpstr>
      <vt:lpstr>Calibri</vt:lpstr>
      <vt:lpstr>FrutigerNext LT Medium</vt:lpstr>
      <vt:lpstr>MS Mincho</vt:lpstr>
      <vt:lpstr>黑体</vt:lpstr>
      <vt:lpstr>华文细黑</vt:lpstr>
      <vt:lpstr>Times New Roman</vt:lpstr>
      <vt:lpstr>Wingdings</vt:lpstr>
      <vt:lpstr>等线</vt:lpstr>
      <vt:lpstr>5_以客户为中心</vt:lpstr>
      <vt:lpstr>14_主题1</vt:lpstr>
      <vt:lpstr>17_主题1</vt:lpstr>
      <vt:lpstr>AHG15: Signalling of chroma Qp mapping table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v2</cp:lastModifiedBy>
  <cp:revision>1233</cp:revision>
  <dcterms:created xsi:type="dcterms:W3CDTF">2014-12-10T06:05:08Z</dcterms:created>
  <dcterms:modified xsi:type="dcterms:W3CDTF">2019-07-04T16:49:57Z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(3)r47+8h+b74e8OPshzyPadCJLcc78/L93yjcYXbjvE7YWEfDTMIZcYVftcYirhV+xT8HUkVXy
8+0+AhN7iLCxBnLaR1/inNIyWl2rrkQkU4UZAPAONYvcOC+ucVFAGLAQsW9D0zkWMiJTGcK8
utPbWvP7328JzBmPgwotTI3lJpv3973HSb1iRPUlah+8sYYThI7nHNBDk321roaiMz86+5h1
rBJsVg865a2HESPF9f</vt:lpwstr>
  </property>
  <property fmtid="{D5CDD505-2E9C-101B-9397-08002B2CF9AE}" pid="10" name="_2015_ms_pID_7253431">
    <vt:lpwstr>7XcYcdiY/xgkZV/64OLjS0L0tZXbReSMAqk2o+1cbXBtz0WKorguof
arzsGQqtLaC2oTlbX+rAYkajZU6INPmI2yROq9VA5N0WB5Fmac6YaQCETREk/cpAVKqP4+2b
XjitNLx92In96rKH4AdDkKU6jP+DaGD0cbgwUOhDBPtG/xb3BKGivqRpfQZIb28+f5VdwVBN
rlOuaoFLOhQl/aqwncEf8FQGlhjzZUXoHXzk</vt:lpwstr>
  </property>
  <property fmtid="{D5CDD505-2E9C-101B-9397-08002B2CF9AE}" pid="11" name="_2015_ms_pID_7253432">
    <vt:lpwstr>vA==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