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4"/>
  </p:notesMasterIdLst>
  <p:handoutMasterIdLst>
    <p:handoutMasterId r:id="rId15"/>
  </p:handoutMasterIdLst>
  <p:sldIdLst>
    <p:sldId id="282" r:id="rId5"/>
    <p:sldId id="325" r:id="rId6"/>
    <p:sldId id="326" r:id="rId7"/>
    <p:sldId id="332" r:id="rId8"/>
    <p:sldId id="335" r:id="rId9"/>
    <p:sldId id="336" r:id="rId10"/>
    <p:sldId id="337" r:id="rId11"/>
    <p:sldId id="334" r:id="rId12"/>
    <p:sldId id="280" r:id="rId13"/>
  </p:sldIdLst>
  <p:sldSz cx="12196763" cy="6858000"/>
  <p:notesSz cx="7099300" cy="10234613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26"/>
            <p14:sldId id="332"/>
            <p14:sldId id="335"/>
            <p14:sldId id="336"/>
            <p14:sldId id="337"/>
            <p14:sldId id="334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4B8"/>
    <a:srgbClr val="353530"/>
    <a:srgbClr val="4D4D4C"/>
    <a:srgbClr val="575756"/>
    <a:srgbClr val="4B4C4B"/>
    <a:srgbClr val="C7000B"/>
    <a:srgbClr val="DD4654"/>
    <a:srgbClr val="FFFFFF"/>
    <a:srgbClr val="F3D2D5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31" autoAdjust="0"/>
    <p:restoredTop sz="94080" autoAdjust="0"/>
  </p:normalViewPr>
  <p:slideViewPr>
    <p:cSldViewPr snapToGrid="0" snapToObjects="1">
      <p:cViewPr varScale="1">
        <p:scale>
          <a:sx n="66" d="100"/>
          <a:sy n="66" d="100"/>
        </p:scale>
        <p:origin x="992" y="36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-4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8CF71B8-DF2A-2E41-BE66-2E18A767DA8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DD60A27-BF12-6744-9E93-932A0E34D8BB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533762" cy="690255"/>
          </a:xfrm>
        </p:spPr>
        <p:txBody>
          <a:bodyPr>
            <a:noAutofit/>
          </a:bodyPr>
          <a:lstStyle/>
          <a:p>
            <a:r>
              <a:rPr lang="en-CA" altLang="zh-CN" b="1" dirty="0" smtClean="0"/>
              <a:t>Non-CE4</a:t>
            </a:r>
            <a:r>
              <a:rPr lang="en-CA" altLang="zh-CN" b="1" dirty="0"/>
              <a:t>: Simplification on </a:t>
            </a:r>
            <a:r>
              <a:rPr lang="en-CA" altLang="zh-CN" b="1" dirty="0" err="1"/>
              <a:t>SbTMVP</a:t>
            </a:r>
            <a:endParaRPr lang="en-US" b="1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4856" y="2323383"/>
            <a:ext cx="6522800" cy="554571"/>
          </a:xfrm>
        </p:spPr>
        <p:txBody>
          <a:bodyPr/>
          <a:lstStyle/>
          <a:p>
            <a:r>
              <a:rPr kumimoji="1" lang="en-US" altLang="zh-CN" sz="1800" dirty="0" smtClean="0"/>
              <a:t>Huanbang Chen</a:t>
            </a:r>
            <a:r>
              <a:rPr lang="en-US" altLang="zh-CN" sz="1800" dirty="0" smtClean="0"/>
              <a:t>, Haitao Yang</a:t>
            </a:r>
            <a:endParaRPr kumimoji="1" lang="en-US" altLang="zh-CN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Overview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Proposes </a:t>
            </a:r>
            <a:r>
              <a:rPr lang="en-CA" altLang="zh-CN" sz="2400" dirty="0"/>
              <a:t>to simplify </a:t>
            </a:r>
            <a:r>
              <a:rPr lang="en-CA" altLang="zh-CN" sz="2400" dirty="0" err="1" smtClean="0"/>
              <a:t>SbTMVP</a:t>
            </a:r>
            <a:r>
              <a:rPr lang="en-CA" altLang="zh-CN" sz="2400" dirty="0" smtClean="0"/>
              <a:t> in </a:t>
            </a:r>
            <a:r>
              <a:rPr lang="en-CA" altLang="zh-CN" sz="2400" dirty="0"/>
              <a:t>two </a:t>
            </a:r>
            <a:r>
              <a:rPr lang="en-CA" altLang="zh-CN" sz="2400" dirty="0" smtClean="0"/>
              <a:t>aspects</a:t>
            </a:r>
          </a:p>
          <a:p>
            <a:pPr marL="868750" lvl="1" indent="-342900"/>
            <a:r>
              <a:rPr lang="en-US" altLang="zh-CN" sz="2000" dirty="0" smtClean="0"/>
              <a:t>Aspect 1: </a:t>
            </a:r>
            <a:r>
              <a:rPr lang="en-CA" altLang="zh-CN" sz="2000" dirty="0"/>
              <a:t>the adaptive L0/L1 order for checking spatial motion vectors when deriving the temporal motion vector is </a:t>
            </a:r>
            <a:r>
              <a:rPr lang="en-CA" altLang="zh-CN" sz="2000" dirty="0" smtClean="0"/>
              <a:t>removed. Always </a:t>
            </a:r>
            <a:r>
              <a:rPr lang="en-CA" altLang="zh-CN" sz="2000" dirty="0"/>
              <a:t>check L0 motion vector </a:t>
            </a:r>
            <a:r>
              <a:rPr lang="en-CA" altLang="zh-CN" sz="2000" dirty="0" smtClean="0"/>
              <a:t>firstly.</a:t>
            </a:r>
          </a:p>
          <a:p>
            <a:pPr marL="868750" lvl="1" indent="-342900"/>
            <a:r>
              <a:rPr lang="en-US" altLang="zh-CN" sz="2000" dirty="0" smtClean="0"/>
              <a:t>Aspect 2:</a:t>
            </a:r>
            <a:r>
              <a:rPr lang="zh-CN" altLang="zh-CN" sz="2000" dirty="0" smtClean="0"/>
              <a:t> </a:t>
            </a:r>
            <a:r>
              <a:rPr lang="en-CA" altLang="zh-CN" sz="2000" dirty="0"/>
              <a:t>the availability check of </a:t>
            </a:r>
            <a:r>
              <a:rPr lang="en-CA" altLang="zh-CN" sz="2000" dirty="0" err="1"/>
              <a:t>SbTMVP</a:t>
            </a:r>
            <a:r>
              <a:rPr lang="en-CA" altLang="zh-CN" sz="2000" dirty="0"/>
              <a:t> candidate and the derivation of base motion data is removed. If the collocated sub-block </a:t>
            </a:r>
            <a:r>
              <a:rPr lang="en-CA" altLang="zh-CN" sz="2000" dirty="0" smtClean="0"/>
              <a:t>is </a:t>
            </a:r>
            <a:r>
              <a:rPr lang="en-CA" altLang="zh-CN" sz="2000" dirty="0"/>
              <a:t>not inter coded, the motion of that sub-block is set to zero.</a:t>
            </a:r>
            <a:endParaRPr lang="en-US" altLang="zh-CN" sz="1899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zh-CN" dirty="0" smtClean="0"/>
              <a:t>Aspect 1: Simplification in derivation </a:t>
            </a:r>
            <a:r>
              <a:rPr lang="en-CA" altLang="zh-CN" dirty="0"/>
              <a:t>of </a:t>
            </a:r>
            <a:r>
              <a:rPr lang="en-CA" altLang="zh-CN" dirty="0" smtClean="0"/>
              <a:t>TMV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620" y="1041782"/>
            <a:ext cx="10118496" cy="509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2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644533"/>
          </a:xfrm>
        </p:spPr>
        <p:txBody>
          <a:bodyPr/>
          <a:lstStyle/>
          <a:p>
            <a:r>
              <a:rPr lang="en-US" altLang="zh-CN" dirty="0" smtClean="0"/>
              <a:t>Aspect 1: Coding performance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987646"/>
              </p:ext>
            </p:extLst>
          </p:nvPr>
        </p:nvGraphicFramePr>
        <p:xfrm>
          <a:off x="940064" y="2534973"/>
          <a:ext cx="5130535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212403"/>
                <a:gridCol w="777712"/>
                <a:gridCol w="864207"/>
                <a:gridCol w="864207"/>
                <a:gridCol w="706003"/>
                <a:gridCol w="706003"/>
              </a:tblGrid>
              <a:tr h="221360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VTM-5.0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324328"/>
              </p:ext>
            </p:extLst>
          </p:nvPr>
        </p:nvGraphicFramePr>
        <p:xfrm>
          <a:off x="6257131" y="2534973"/>
          <a:ext cx="5003536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182392"/>
                <a:gridCol w="824790"/>
                <a:gridCol w="824790"/>
                <a:gridCol w="824790"/>
                <a:gridCol w="673387"/>
                <a:gridCol w="673387"/>
              </a:tblGrid>
              <a:tr h="221360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VTM5.0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04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zh-CN" dirty="0" smtClean="0"/>
              <a:t>Aspect 2: simplification in derivation base motion data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682" y="952834"/>
            <a:ext cx="7899329" cy="563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9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644533"/>
          </a:xfrm>
        </p:spPr>
        <p:txBody>
          <a:bodyPr/>
          <a:lstStyle/>
          <a:p>
            <a:r>
              <a:rPr lang="en-US" altLang="zh-CN" dirty="0" smtClean="0"/>
              <a:t>Aspect 2: Coding performance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30298"/>
              </p:ext>
            </p:extLst>
          </p:nvPr>
        </p:nvGraphicFramePr>
        <p:xfrm>
          <a:off x="940064" y="2534973"/>
          <a:ext cx="5130535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212403"/>
                <a:gridCol w="777712"/>
                <a:gridCol w="864207"/>
                <a:gridCol w="864207"/>
                <a:gridCol w="706003"/>
                <a:gridCol w="706003"/>
              </a:tblGrid>
              <a:tr h="221360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VTM-5.0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617908"/>
              </p:ext>
            </p:extLst>
          </p:nvPr>
        </p:nvGraphicFramePr>
        <p:xfrm>
          <a:off x="6257131" y="2534973"/>
          <a:ext cx="5003536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182392"/>
                <a:gridCol w="824790"/>
                <a:gridCol w="824790"/>
                <a:gridCol w="824790"/>
                <a:gridCol w="673387"/>
                <a:gridCol w="673387"/>
              </a:tblGrid>
              <a:tr h="221360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VTM5.0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3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644533"/>
          </a:xfrm>
        </p:spPr>
        <p:txBody>
          <a:bodyPr/>
          <a:lstStyle/>
          <a:p>
            <a:r>
              <a:rPr lang="en-US" altLang="zh-CN" dirty="0" smtClean="0"/>
              <a:t>Aspect 1 + Aspect 2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126142"/>
              </p:ext>
            </p:extLst>
          </p:nvPr>
        </p:nvGraphicFramePr>
        <p:xfrm>
          <a:off x="940064" y="2534973"/>
          <a:ext cx="5130535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212403"/>
                <a:gridCol w="777712"/>
                <a:gridCol w="864207"/>
                <a:gridCol w="864207"/>
                <a:gridCol w="706003"/>
                <a:gridCol w="706003"/>
              </a:tblGrid>
              <a:tr h="221360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VTM-5.0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950098"/>
              </p:ext>
            </p:extLst>
          </p:nvPr>
        </p:nvGraphicFramePr>
        <p:xfrm>
          <a:off x="6257131" y="2534973"/>
          <a:ext cx="5003536" cy="2434960"/>
        </p:xfrm>
        <a:graphic>
          <a:graphicData uri="http://schemas.openxmlformats.org/drawingml/2006/table">
            <a:tbl>
              <a:tblPr firstRow="1" firstCol="1" bandRow="1"/>
              <a:tblGrid>
                <a:gridCol w="1182392"/>
                <a:gridCol w="824790"/>
                <a:gridCol w="824790"/>
                <a:gridCol w="824790"/>
                <a:gridCol w="673387"/>
                <a:gridCol w="673387"/>
              </a:tblGrid>
              <a:tr h="221360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VTM5.0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36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34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/>
              <a:t>Suggest adopt for next version of VTM.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000" dirty="0">
                <a:solidFill>
                  <a:srgbClr val="0D04B8"/>
                </a:solidFill>
              </a:rPr>
              <a:t>Thank </a:t>
            </a:r>
            <a:r>
              <a:rPr lang="en-US" altLang="zh-CN" sz="2000" dirty="0" err="1" smtClean="0">
                <a:solidFill>
                  <a:srgbClr val="0D04B8"/>
                </a:solidFill>
              </a:rPr>
              <a:t>MediaTek</a:t>
            </a:r>
            <a:r>
              <a:rPr lang="en-US" altLang="zh-CN" sz="2000" dirty="0" smtClean="0">
                <a:solidFill>
                  <a:srgbClr val="0D04B8"/>
                </a:solidFill>
              </a:rPr>
              <a:t> for </a:t>
            </a:r>
            <a:r>
              <a:rPr lang="en-US" altLang="zh-CN" sz="2000" dirty="0">
                <a:solidFill>
                  <a:srgbClr val="0D04B8"/>
                </a:solidFill>
              </a:rPr>
              <a:t>cross-checking.</a:t>
            </a:r>
            <a:endParaRPr lang="zh-CN" altLang="en-US" sz="2000" dirty="0">
              <a:solidFill>
                <a:srgbClr val="0D04B8"/>
              </a:solidFill>
            </a:endParaRPr>
          </a:p>
          <a:p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JVET-O0163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0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7086</TotalTime>
  <Words>709</Words>
  <Application>Microsoft Office PowerPoint</Application>
  <PresentationFormat>自定义</PresentationFormat>
  <Paragraphs>353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黑体</vt:lpstr>
      <vt:lpstr>宋体</vt:lpstr>
      <vt:lpstr>Microsoft YaHei</vt:lpstr>
      <vt:lpstr>Arial</vt:lpstr>
      <vt:lpstr>Calibri</vt:lpstr>
      <vt:lpstr>Times New Roman</vt:lpstr>
      <vt:lpstr>1_Title Slide</vt:lpstr>
      <vt:lpstr>Chart page</vt:lpstr>
      <vt:lpstr>4_Chart page</vt:lpstr>
      <vt:lpstr>End page</vt:lpstr>
      <vt:lpstr>Non-CE4: Simplification on SbTMVP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chenhuanbang (A)</cp:lastModifiedBy>
  <cp:revision>1868</cp:revision>
  <cp:lastPrinted>2019-03-23T11:45:00Z</cp:lastPrinted>
  <dcterms:created xsi:type="dcterms:W3CDTF">2018-06-21T13:34:14Z</dcterms:created>
  <dcterms:modified xsi:type="dcterms:W3CDTF">2019-07-04T07:39:47Z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(3)JB9zIqBz/JqGcTTQQ/76LN9XJkv1FuYj7ctkSioIVqTPCIHWn+Gx1HQ+BahkhJVQTLdUsy30
esrdkZ5+N4J89Ha3mSGYvlFrwPR99nbagzt6tDlzX3b8JAK8KZMUPH7G7lzAFI4NljX8bdEm
quUUYzp+5VDhYofkW6jePuadjDOkBzlYpy+SjaJsNQ1xLbzvb4iKpJFk0cbm4wdEh8GwQCPC
Dv5rjcZav+1tCCo/aw</vt:lpwstr>
  </property>
  <property fmtid="{D5CDD505-2E9C-101B-9397-08002B2CF9AE}" pid="3" name="_2015_ms_pID_7253431">
    <vt:lpwstr>kLvbekBaG7ClAt+iQiZ/EGvFFb431/mN3M/BxGe9yvWcTh7q5U6f1F
dPrYh2xDQfabyoK+AKLTVkYCdqluWxTZ2ceanW2CoTDyfCi6pWUPjSogiG6mEBWJQMv2+JPP
pG+yiUFznbQFItgFuXjIlAv5m1u5RwafzXweGRycQZp4ORWT0XTe4n2iKutedQW5BSpkgeem
bH6CoRuDqfNSp9FdxXfh5IwdediLi6WdRsqI</vt:lpwstr>
  </property>
  <property fmtid="{D5CDD505-2E9C-101B-9397-08002B2CF9AE}" pid="4" name="_2015_ms_pID_7253432">
    <vt:lpwstr>qg==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1562223242</vt:lpwstr>
  </property>
</Properties>
</file>