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277" r:id="rId3"/>
    <p:sldId id="280" r:id="rId4"/>
    <p:sldId id="281" r:id="rId5"/>
    <p:sldId id="282" r:id="rId6"/>
    <p:sldId id="284" r:id="rId7"/>
    <p:sldId id="283" r:id="rId8"/>
    <p:sldId id="264" r:id="rId9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34" autoAdjust="0"/>
    <p:restoredTop sz="92485" autoAdjust="0"/>
  </p:normalViewPr>
  <p:slideViewPr>
    <p:cSldViewPr snapToGrid="0">
      <p:cViewPr varScale="1">
        <p:scale>
          <a:sx n="108" d="100"/>
          <a:sy n="108" d="100"/>
        </p:scale>
        <p:origin x="1464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76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2019-07-01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atinLnBrk="1"/>
            <a:endParaRPr lang="ko-KR" altLang="ko-K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082093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3838575" y="4939716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l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 Inc.</a:t>
            </a:r>
            <a:endParaRPr lang="ko-KR" altLang="en-US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96414" y="6486443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2019-07-01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50204" y="1901459"/>
            <a:ext cx="8640762" cy="2740879"/>
          </a:xfrm>
        </p:spPr>
        <p:txBody>
          <a:bodyPr>
            <a:noAutofit/>
          </a:bodyPr>
          <a:lstStyle/>
          <a:p>
            <a:r>
              <a:rPr lang="en-US" sz="3200" dirty="0" smtClean="0"/>
              <a:t>JVET-O0139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en-US" altLang="ko-KR" sz="3200" dirty="0" smtClean="0"/>
              <a:t/>
            </a:r>
            <a:br>
              <a:rPr lang="en-US" altLang="ko-KR" sz="3200" dirty="0" smtClean="0"/>
            </a:br>
            <a:r>
              <a:rPr lang="en-CA" dirty="0"/>
              <a:t>CE3 Related: Low Memory and Computational Complexity </a:t>
            </a:r>
            <a:r>
              <a:rPr lang="en-CA" dirty="0" smtClean="0"/>
              <a:t/>
            </a:r>
            <a:br>
              <a:rPr lang="en-CA" dirty="0" smtClean="0"/>
            </a:br>
            <a:r>
              <a:rPr lang="en-CA" dirty="0" smtClean="0"/>
              <a:t>Matrix </a:t>
            </a:r>
            <a:r>
              <a:rPr lang="en-CA" dirty="0"/>
              <a:t>Based Intra Prediction (MIP)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0"/>
            <a:ext cx="9344526" cy="409074"/>
          </a:xfrm>
        </p:spPr>
        <p:txBody>
          <a:bodyPr/>
          <a:lstStyle/>
          <a:p>
            <a:r>
              <a:rPr lang="en-US" sz="3600" dirty="0"/>
              <a:t>Current </a:t>
            </a:r>
            <a:r>
              <a:rPr lang="en-US" sz="3600" dirty="0" smtClean="0"/>
              <a:t>MIP in VTM5</a:t>
            </a:r>
            <a:endParaRPr lang="en-US" sz="36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80738" y="1123867"/>
                <a:ext cx="9344528" cy="5545138"/>
              </a:xfrm>
            </p:spPr>
            <p:txBody>
              <a:bodyPr>
                <a:normAutofit/>
              </a:bodyPr>
              <a:lstStyle/>
              <a:p>
                <a:pPr marL="365760" lvl="1" indent="-256032">
                  <a:spcBef>
                    <a:spcPts val="400"/>
                  </a:spcBef>
                  <a:buSzPct val="68000"/>
                  <a:buFont typeface="Wingdings 3"/>
                  <a:buChar char=""/>
                </a:pPr>
                <a:r>
                  <a:rPr lang="en-CA" sz="2400" dirty="0" smtClean="0"/>
                  <a:t>Three </a:t>
                </a:r>
                <a:r>
                  <a:rPr lang="en-CA" sz="2400" dirty="0"/>
                  <a:t>different MIP index defined based on the block </a:t>
                </a:r>
                <a:r>
                  <a:rPr lang="en-CA" sz="2400" dirty="0" smtClean="0"/>
                  <a:t>size</a:t>
                </a:r>
              </a:p>
              <a:p>
                <a:pPr marL="822960" lvl="2" indent="-256032">
                  <a:spcBef>
                    <a:spcPts val="400"/>
                  </a:spcBef>
                  <a:buSzPct val="68000"/>
                  <a:buFont typeface="Wingdings 3"/>
                  <a:buChar char=""/>
                </a:pPr>
                <a:r>
                  <a:rPr lang="en-CA" sz="2200" dirty="0" smtClean="0"/>
                  <a:t>index </a:t>
                </a:r>
                <a:r>
                  <a:rPr lang="en-CA" sz="2200" dirty="0"/>
                  <a:t>0: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200"/>
                      <m:t>for</m:t>
                    </m:r>
                    <m:r>
                      <m:rPr>
                        <m:nor/>
                      </m:rPr>
                      <a:rPr lang="en-US" sz="2200"/>
                      <m:t> </m:t>
                    </m:r>
                    <m:r>
                      <m:rPr>
                        <m:sty m:val="p"/>
                      </m:rPr>
                      <a:rPr lang="en-US" sz="2200"/>
                      <m:t>W</m:t>
                    </m:r>
                    <m:r>
                      <a:rPr lang="en-US" sz="2200"/>
                      <m:t>=</m:t>
                    </m:r>
                    <m:r>
                      <m:rPr>
                        <m:sty m:val="p"/>
                      </m:rPr>
                      <a:rPr lang="en-US" sz="2200"/>
                      <m:t>H</m:t>
                    </m:r>
                    <m:r>
                      <a:rPr lang="en-US" sz="2200"/>
                      <m:t>=4</m:t>
                    </m:r>
                  </m:oMath>
                </a14:m>
                <a:r>
                  <a:rPr lang="en-US" sz="2200" dirty="0"/>
                  <a:t> </a:t>
                </a:r>
                <a:endParaRPr lang="en-US" sz="2200" dirty="0" smtClean="0"/>
              </a:p>
              <a:p>
                <a:pPr marL="822960" lvl="2" indent="-256032">
                  <a:spcBef>
                    <a:spcPts val="400"/>
                  </a:spcBef>
                  <a:buSzPct val="68000"/>
                  <a:buFont typeface="Wingdings 3"/>
                  <a:buChar char=""/>
                </a:pPr>
                <a:r>
                  <a:rPr lang="en-US" sz="2200" dirty="0" smtClean="0"/>
                  <a:t>index </a:t>
                </a:r>
                <a:r>
                  <a:rPr lang="en-US" sz="2200" dirty="0"/>
                  <a:t>1: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200"/>
                      <m:t>for</m:t>
                    </m:r>
                    <m:r>
                      <m:rPr>
                        <m:nor/>
                      </m:rPr>
                      <a:rPr lang="en-US" sz="2200"/>
                      <m:t> </m:t>
                    </m:r>
                    <m:r>
                      <m:rPr>
                        <m:sty m:val="p"/>
                      </m:rPr>
                      <a:rPr lang="en-US" sz="2200"/>
                      <m:t>max</m:t>
                    </m:r>
                    <m:d>
                      <m:dPr>
                        <m:ctrlPr>
                          <a:rPr lang="en-US" sz="2200" i="1"/>
                        </m:ctrlPr>
                      </m:dPr>
                      <m:e>
                        <m:r>
                          <a:rPr lang="en-US" sz="2200" i="1"/>
                          <m:t>𝑊</m:t>
                        </m:r>
                        <m:r>
                          <a:rPr lang="en-US" sz="2200" i="1"/>
                          <m:t>,</m:t>
                        </m:r>
                        <m:r>
                          <a:rPr lang="en-US" sz="2200" i="1"/>
                          <m:t>𝐻</m:t>
                        </m:r>
                      </m:e>
                    </m:d>
                    <m:r>
                      <a:rPr lang="en-US" sz="2200" i="1"/>
                      <m:t>=8</m:t>
                    </m:r>
                  </m:oMath>
                </a14:m>
                <a:r>
                  <a:rPr lang="en-US" sz="2200" dirty="0"/>
                  <a:t>, </a:t>
                </a:r>
                <a:r>
                  <a:rPr lang="en-US" sz="2200" dirty="0" smtClean="0"/>
                  <a:t>and</a:t>
                </a:r>
              </a:p>
              <a:p>
                <a:pPr marL="822960" lvl="2" indent="-256032">
                  <a:spcBef>
                    <a:spcPts val="400"/>
                  </a:spcBef>
                  <a:buSzPct val="68000"/>
                  <a:buFont typeface="Wingdings 3"/>
                  <a:buChar char=""/>
                </a:pPr>
                <a:r>
                  <a:rPr lang="en-US" sz="2200" dirty="0" smtClean="0"/>
                  <a:t>index </a:t>
                </a:r>
                <a:r>
                  <a:rPr lang="en-US" sz="2200" dirty="0"/>
                  <a:t>2: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200"/>
                      <m:t>for</m:t>
                    </m:r>
                    <m:func>
                      <m:funcPr>
                        <m:ctrlPr>
                          <a:rPr lang="en-US" sz="2200" i="1"/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200"/>
                          <m:t>max</m:t>
                        </m:r>
                      </m:fName>
                      <m:e>
                        <m:d>
                          <m:dPr>
                            <m:ctrlPr>
                              <a:rPr lang="en-US" sz="2200" i="1"/>
                            </m:ctrlPr>
                          </m:dPr>
                          <m:e>
                            <m:r>
                              <a:rPr lang="en-US" sz="2200" i="1"/>
                              <m:t>𝑊</m:t>
                            </m:r>
                            <m:r>
                              <a:rPr lang="en-US" sz="2200" i="1"/>
                              <m:t>,</m:t>
                            </m:r>
                            <m:r>
                              <a:rPr lang="en-US" sz="2200" i="1"/>
                              <m:t>𝐻</m:t>
                            </m:r>
                          </m:e>
                        </m:d>
                      </m:e>
                    </m:func>
                    <m:r>
                      <a:rPr lang="en-US" sz="2200" i="1"/>
                      <m:t>&gt;8</m:t>
                    </m:r>
                  </m:oMath>
                </a14:m>
                <a:r>
                  <a:rPr lang="en-CA" sz="2200" dirty="0"/>
                  <a:t>.</a:t>
                </a:r>
                <a:endParaRPr lang="en-US" sz="2200" dirty="0" smtClean="0"/>
              </a:p>
              <a:p>
                <a:pPr marL="365760" lvl="1" indent="-256032">
                  <a:spcBef>
                    <a:spcPts val="400"/>
                  </a:spcBef>
                  <a:buSzPct val="68000"/>
                  <a:buFont typeface="Wingdings 3"/>
                  <a:buChar char=""/>
                </a:pPr>
                <a:endParaRPr lang="en-US" sz="2400" dirty="0"/>
              </a:p>
              <a:p>
                <a:pPr marL="365760" lvl="1" indent="-256032">
                  <a:spcBef>
                    <a:spcPts val="400"/>
                  </a:spcBef>
                  <a:buSzPct val="68000"/>
                  <a:buFont typeface="Wingdings 3"/>
                  <a:buChar char=""/>
                </a:pPr>
                <a:r>
                  <a:rPr lang="en-CA" sz="2400" dirty="0" smtClean="0"/>
                  <a:t>There </a:t>
                </a:r>
                <a:r>
                  <a:rPr lang="en-CA" sz="2400" dirty="0"/>
                  <a:t>are 19, 10, and 6 kernels which represent 35, 19, and 11 modes </a:t>
                </a:r>
                <a:r>
                  <a:rPr lang="en-CA" sz="2400" dirty="0" smtClean="0"/>
                  <a:t>   for </a:t>
                </a:r>
                <a:r>
                  <a:rPr lang="en-CA" sz="2400" dirty="0"/>
                  <a:t>each index 0,1, and 2 respectively</a:t>
                </a:r>
                <a:endParaRPr lang="en-US" sz="2400" dirty="0" smtClean="0"/>
              </a:p>
              <a:p>
                <a:pPr marL="365760" lvl="1" indent="-256032">
                  <a:spcBef>
                    <a:spcPts val="400"/>
                  </a:spcBef>
                  <a:buSzPct val="68000"/>
                  <a:buFont typeface="Wingdings 3"/>
                  <a:buChar char=""/>
                </a:pPr>
                <a:endParaRPr lang="en-US" sz="2400" dirty="0"/>
              </a:p>
              <a:p>
                <a:pPr marL="365760" lvl="1" indent="-256032">
                  <a:spcBef>
                    <a:spcPts val="400"/>
                  </a:spcBef>
                  <a:buSzPct val="68000"/>
                  <a:buFont typeface="Wingdings 3"/>
                  <a:buChar char=""/>
                </a:pPr>
                <a:r>
                  <a:rPr lang="en-US" sz="2400" dirty="0" smtClean="0"/>
                  <a:t>MIP Mode coding:</a:t>
                </a:r>
              </a:p>
              <a:p>
                <a:pPr marL="822960" lvl="2" indent="-256032">
                  <a:spcBef>
                    <a:spcPts val="400"/>
                  </a:spcBef>
                  <a:buSzPct val="68000"/>
                  <a:buFont typeface="Wingdings 3"/>
                  <a:buChar char=""/>
                </a:pPr>
                <a:r>
                  <a:rPr lang="en-CA" sz="2400" dirty="0"/>
                  <a:t> MIP modes are </a:t>
                </a:r>
                <a:r>
                  <a:rPr lang="en-CA" sz="2400" dirty="0" smtClean="0"/>
                  <a:t>divided </a:t>
                </a:r>
                <a:r>
                  <a:rPr lang="en-CA" sz="2400" dirty="0"/>
                  <a:t>into MPM and non-MPM </a:t>
                </a:r>
                <a:endParaRPr lang="en-CA" sz="2400" dirty="0" smtClean="0"/>
              </a:p>
              <a:p>
                <a:pPr marL="822960" lvl="2" indent="-256032">
                  <a:spcBef>
                    <a:spcPts val="400"/>
                  </a:spcBef>
                  <a:buSzPct val="68000"/>
                  <a:buFont typeface="Wingdings 3"/>
                  <a:buChar char=""/>
                </a:pPr>
                <a:r>
                  <a:rPr lang="en-CA" sz="2400" dirty="0"/>
                  <a:t>3 MPM modes are coded as </a:t>
                </a:r>
                <a:r>
                  <a:rPr lang="en-CA" sz="2400" dirty="0" smtClean="0"/>
                  <a:t>TU</a:t>
                </a:r>
              </a:p>
              <a:p>
                <a:pPr marL="822960" lvl="2" indent="-256032">
                  <a:spcBef>
                    <a:spcPts val="400"/>
                  </a:spcBef>
                  <a:buSzPct val="68000"/>
                  <a:buFont typeface="Wingdings 3"/>
                  <a:buChar char=""/>
                </a:pPr>
                <a:r>
                  <a:rPr lang="en-CA" sz="2400" dirty="0"/>
                  <a:t>non-MPM coded as fixed length </a:t>
                </a:r>
                <a:r>
                  <a:rPr lang="en-CA" sz="2400" dirty="0" smtClean="0"/>
                  <a:t>code</a:t>
                </a:r>
                <a:endParaRPr lang="en-US" sz="22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80738" y="1123867"/>
                <a:ext cx="9344528" cy="5545138"/>
              </a:xfrm>
              <a:blipFill rotWithShape="0">
                <a:blip r:embed="rId2"/>
                <a:stretch>
                  <a:fillRect t="-15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883287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Proposed </a:t>
            </a:r>
            <a:r>
              <a:rPr lang="en-US" sz="3600" dirty="0" smtClean="0"/>
              <a:t>Modification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8" y="772501"/>
            <a:ext cx="9344528" cy="5545138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 smtClean="0"/>
              <a:t>A) Removing </a:t>
            </a:r>
            <a:r>
              <a:rPr lang="en-US" sz="2400" dirty="0"/>
              <a:t>MIP for block size index 0 and </a:t>
            </a:r>
            <a:r>
              <a:rPr lang="en-US" sz="2400" dirty="0" smtClean="0"/>
              <a:t>1</a:t>
            </a:r>
          </a:p>
          <a:p>
            <a:endParaRPr lang="en-US" sz="2400" dirty="0"/>
          </a:p>
          <a:p>
            <a:pPr marL="0" lvl="0" indent="0" hangingPunct="0">
              <a:buNone/>
            </a:pPr>
            <a:r>
              <a:rPr lang="en-US" sz="2400" dirty="0" smtClean="0"/>
              <a:t>B) Reducing </a:t>
            </a:r>
            <a:r>
              <a:rPr lang="en-US" sz="2400" dirty="0"/>
              <a:t>number of the kernels for MIP index 2 from 6 to 3</a:t>
            </a:r>
            <a:r>
              <a:rPr lang="en-US" sz="2400" dirty="0" smtClean="0"/>
              <a:t>.</a:t>
            </a:r>
          </a:p>
          <a:p>
            <a:pPr lvl="0" hangingPunct="0"/>
            <a:endParaRPr lang="en-US" sz="2400" dirty="0"/>
          </a:p>
          <a:p>
            <a:pPr marL="0" indent="0">
              <a:buNone/>
            </a:pPr>
            <a:r>
              <a:rPr lang="en-US" sz="2400" dirty="0" smtClean="0"/>
              <a:t>C) Encoder modification</a:t>
            </a:r>
          </a:p>
          <a:p>
            <a:endParaRPr lang="en-US" sz="2400" dirty="0" smtClean="0"/>
          </a:p>
          <a:p>
            <a:pPr marL="0" lvl="0" indent="0">
              <a:buNone/>
            </a:pPr>
            <a:r>
              <a:rPr lang="en-US" sz="2400" dirty="0" smtClean="0"/>
              <a:t>D) Removing </a:t>
            </a:r>
            <a:r>
              <a:rPr lang="en-US" sz="2400" dirty="0"/>
              <a:t>the MPM derivation, and coding MIP mode with truncated binary code</a:t>
            </a:r>
            <a:r>
              <a:rPr lang="en-US" sz="2400" dirty="0" smtClean="0"/>
              <a:t>.</a:t>
            </a:r>
          </a:p>
          <a:p>
            <a:pPr lvl="0"/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0565" y="4574035"/>
            <a:ext cx="5944872" cy="1560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1572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Results </a:t>
            </a:r>
            <a:r>
              <a:rPr lang="en-US" sz="3600" dirty="0" smtClean="0"/>
              <a:t>(Test </a:t>
            </a:r>
            <a:r>
              <a:rPr lang="en-US" sz="3600" dirty="0"/>
              <a:t>1)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1533" y="587901"/>
            <a:ext cx="5018113" cy="5783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7967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Results </a:t>
            </a:r>
            <a:r>
              <a:rPr lang="en-US" sz="3600" dirty="0" smtClean="0"/>
              <a:t>(Test 2</a:t>
            </a:r>
            <a:r>
              <a:rPr lang="en-US" sz="3600" dirty="0"/>
              <a:t>):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4480" y="651891"/>
            <a:ext cx="5062074" cy="5834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3598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Results </a:t>
            </a:r>
            <a:r>
              <a:rPr lang="en-US" sz="3600" dirty="0" smtClean="0"/>
              <a:t>(Test 3):</a:t>
            </a:r>
            <a:endParaRPr lang="en-US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7905" y="602847"/>
            <a:ext cx="5104625" cy="5883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0758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CONCLUSIONS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8" y="941305"/>
            <a:ext cx="9344528" cy="5545138"/>
          </a:xfrm>
        </p:spPr>
        <p:txBody>
          <a:bodyPr>
            <a:normAutofit/>
          </a:bodyPr>
          <a:lstStyle/>
          <a:p>
            <a:pPr marL="285750" indent="-285750"/>
            <a:r>
              <a:rPr lang="en-US" sz="2400" dirty="0" smtClean="0"/>
              <a:t>Several modifications </a:t>
            </a:r>
            <a:r>
              <a:rPr lang="en-US" sz="2400" dirty="0"/>
              <a:t>on MIP </a:t>
            </a:r>
            <a:r>
              <a:rPr lang="en-US" sz="2400" dirty="0" smtClean="0"/>
              <a:t>are proposed </a:t>
            </a:r>
            <a:r>
              <a:rPr lang="en-US" sz="2400" dirty="0"/>
              <a:t>which reduces the memory and complexity </a:t>
            </a:r>
            <a:endParaRPr lang="en-CA" sz="2400" dirty="0"/>
          </a:p>
          <a:p>
            <a:pPr hangingPunct="0"/>
            <a:r>
              <a:rPr lang="en-US" sz="2400" dirty="0" smtClean="0"/>
              <a:t>Test </a:t>
            </a:r>
            <a:r>
              <a:rPr lang="en-US" sz="2400" dirty="0"/>
              <a:t>1 </a:t>
            </a:r>
            <a:r>
              <a:rPr lang="en-US" sz="2400" dirty="0" smtClean="0"/>
              <a:t>has </a:t>
            </a:r>
            <a:r>
              <a:rPr lang="en-US" sz="2400" dirty="0"/>
              <a:t>0.08 %, 0.07 % and 0.04 % </a:t>
            </a:r>
            <a:r>
              <a:rPr lang="en-US" sz="2400" dirty="0" err="1"/>
              <a:t>luma</a:t>
            </a:r>
            <a:r>
              <a:rPr lang="en-US" sz="2400" dirty="0"/>
              <a:t> BD-rates differences with 94 %, 98 %, and 100 % encoding time for the AI, RA, and LB settings </a:t>
            </a:r>
            <a:r>
              <a:rPr lang="en-US" sz="2400" dirty="0" smtClean="0"/>
              <a:t>respectively. </a:t>
            </a:r>
            <a:r>
              <a:rPr lang="en-US" sz="2400" dirty="0"/>
              <a:t>Meanwhile it uses ~ 4 KB memory (50% less memory). </a:t>
            </a:r>
            <a:endParaRPr lang="en-US" sz="2400" dirty="0" smtClean="0"/>
          </a:p>
          <a:p>
            <a:pPr hangingPunct="0"/>
            <a:endParaRPr lang="en-US" sz="2400" dirty="0"/>
          </a:p>
          <a:p>
            <a:r>
              <a:rPr lang="en-US" sz="2400" dirty="0" smtClean="0"/>
              <a:t> </a:t>
            </a:r>
            <a:r>
              <a:rPr lang="en-US" sz="2400" dirty="0" smtClean="0"/>
              <a:t>Test 2 has </a:t>
            </a:r>
            <a:r>
              <a:rPr lang="en-US" sz="2400" dirty="0"/>
              <a:t>0.00 %, 0.02 % and 0.03 % </a:t>
            </a:r>
            <a:r>
              <a:rPr lang="en-US" sz="2400" dirty="0" err="1"/>
              <a:t>luma</a:t>
            </a:r>
            <a:r>
              <a:rPr lang="en-US" sz="2400" dirty="0"/>
              <a:t> BD-rates differences with 101 %, 101 %, and 101 % encoding time for the AI, RA, and LB settings </a:t>
            </a:r>
            <a:r>
              <a:rPr lang="en-US" sz="2400" dirty="0" smtClean="0"/>
              <a:t>respectively. </a:t>
            </a:r>
            <a:r>
              <a:rPr lang="en-US" sz="2400" dirty="0"/>
              <a:t>Meanwhile it uses ~ 4 KB memory (50% less memory). </a:t>
            </a:r>
            <a:endParaRPr lang="en-US" sz="2400" dirty="0" smtClean="0"/>
          </a:p>
          <a:p>
            <a:endParaRPr lang="en-US" sz="2400" dirty="0" smtClean="0"/>
          </a:p>
          <a:p>
            <a:pPr hangingPunct="0"/>
            <a:r>
              <a:rPr lang="en-US" sz="2400" dirty="0" smtClean="0"/>
              <a:t>Test 3 </a:t>
            </a:r>
            <a:r>
              <a:rPr lang="en-US" sz="2400" dirty="0"/>
              <a:t>is 0.03 %, 0.03 % and 0.05 % </a:t>
            </a:r>
            <a:r>
              <a:rPr lang="en-US" sz="2400" dirty="0" err="1"/>
              <a:t>luma</a:t>
            </a:r>
            <a:r>
              <a:rPr lang="en-US" sz="2400" dirty="0"/>
              <a:t> BD-rates differences with 98 %, 99 %, and 99 % encoding time for the AI, RA, and LB settings </a:t>
            </a:r>
            <a:r>
              <a:rPr lang="en-US" sz="2400" dirty="0" smtClean="0"/>
              <a:t>respectively. </a:t>
            </a:r>
            <a:r>
              <a:rPr lang="en-US" sz="2400" dirty="0"/>
              <a:t>Meanwhile it uses ~2 KB memory (75% less memory).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26124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8</a:t>
            </a:fld>
            <a:endParaRPr lang="ko-KR" altLang="en-US" dirty="0"/>
          </a:p>
        </p:txBody>
      </p:sp>
      <p:sp>
        <p:nvSpPr>
          <p:cNvPr id="8" name="내용 개체 틀 7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altLang="ko-KR" sz="4000" dirty="0" smtClean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4232582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2969</TotalTime>
  <Words>255</Words>
  <Application>Microsoft Office PowerPoint</Application>
  <PresentationFormat>A4 Paper (210x297 mm)</PresentationFormat>
  <Paragraphs>41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Dotum</vt:lpstr>
      <vt:lpstr>Malgun Gothic</vt:lpstr>
      <vt:lpstr>Arial</vt:lpstr>
      <vt:lpstr>Calibri</vt:lpstr>
      <vt:lpstr>Calibri Light</vt:lpstr>
      <vt:lpstr>Times New Roman</vt:lpstr>
      <vt:lpstr>Wingdings 3</vt:lpstr>
      <vt:lpstr>Office 테마</vt:lpstr>
      <vt:lpstr>JVET-O0139  CE3 Related: Low Memory and Computational Complexity  Matrix Based Intra Prediction (MIP)</vt:lpstr>
      <vt:lpstr>Current MIP in VTM5</vt:lpstr>
      <vt:lpstr>Proposed Modification</vt:lpstr>
      <vt:lpstr>Results (Test 1)</vt:lpstr>
      <vt:lpstr>Results (Test 2):</vt:lpstr>
      <vt:lpstr>Results (Test 3):</vt:lpstr>
      <vt:lpstr>CONCLUSIONS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cp:lastModifiedBy>Mehdi Salehifar/LGEMR Video Codec Part(mehdi.salehifar@lge.com)</cp:lastModifiedBy>
  <cp:revision>205</cp:revision>
  <dcterms:created xsi:type="dcterms:W3CDTF">2016-10-06T06:23:02Z</dcterms:created>
  <dcterms:modified xsi:type="dcterms:W3CDTF">2019-07-02T01:02:17Z</dcterms:modified>
</cp:coreProperties>
</file>