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7"/>
  </p:notesMasterIdLst>
  <p:sldIdLst>
    <p:sldId id="261" r:id="rId3"/>
    <p:sldId id="343" r:id="rId4"/>
    <p:sldId id="344" r:id="rId5"/>
    <p:sldId id="349" r:id="rId6"/>
    <p:sldId id="342" r:id="rId7"/>
    <p:sldId id="350" r:id="rId8"/>
    <p:sldId id="351" r:id="rId9"/>
    <p:sldId id="352" r:id="rId10"/>
    <p:sldId id="346" r:id="rId11"/>
    <p:sldId id="353" r:id="rId12"/>
    <p:sldId id="354" r:id="rId13"/>
    <p:sldId id="332" r:id="rId14"/>
    <p:sldId id="328" r:id="rId15"/>
    <p:sldId id="329" r:id="rId16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9FF"/>
    <a:srgbClr val="FFFFFF"/>
    <a:srgbClr val="003EEE"/>
    <a:srgbClr val="FFCC00"/>
    <a:srgbClr val="0041C0"/>
    <a:srgbClr val="0000E6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119" d="100"/>
          <a:sy n="119" d="100"/>
        </p:scale>
        <p:origin x="1356" y="114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04.07.2019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2854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217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796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597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6766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476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Non-CE2: CCLM with Chroma Separate Tree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</a:t>
            </a: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</a:t>
            </a:r>
            <a:r>
              <a:rPr kumimoji="0" lang="en-US" altLang="ja-JP" sz="1500" ker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Soon Lim</a:t>
            </a:r>
            <a:endParaRPr kumimoji="0" lang="en-US" altLang="ja-JP" sz="15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Complexity: Number of Comparisons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Negligible for VPDU level check instead of CU level.</a:t>
            </a:r>
          </a:p>
          <a:p>
            <a:endParaRPr lang="en-CA" dirty="0"/>
          </a:p>
          <a:p>
            <a:r>
              <a:rPr lang="en-CA" dirty="0"/>
              <a:t>Worst-case comparisons: By counting checks in 1 VPDU</a:t>
            </a:r>
          </a:p>
          <a:p>
            <a:pPr lvl="1"/>
            <a:r>
              <a:rPr lang="en-CA" b="1" dirty="0" err="1"/>
              <a:t>split_cu_flag</a:t>
            </a:r>
            <a:endParaRPr lang="en-CA" b="1" dirty="0"/>
          </a:p>
          <a:p>
            <a:pPr lvl="1"/>
            <a:r>
              <a:rPr lang="en-CA" b="1" dirty="0" err="1"/>
              <a:t>split_qt_flag</a:t>
            </a:r>
            <a:endParaRPr lang="en-CA" b="1" dirty="0"/>
          </a:p>
          <a:p>
            <a:pPr lvl="1"/>
            <a:r>
              <a:rPr lang="en-CA" b="1" dirty="0" err="1"/>
              <a:t>mtt_split_cu_vertical_flag</a:t>
            </a:r>
            <a:endParaRPr lang="en-CA" b="1" dirty="0"/>
          </a:p>
          <a:p>
            <a:pPr lvl="1"/>
            <a:r>
              <a:rPr lang="en-CA" b="1" dirty="0" err="1"/>
              <a:t>mtt_split_cu_binary_flag</a:t>
            </a:r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Method 3 comparisons can be the same as Method 2.</a:t>
            </a:r>
          </a:p>
          <a:p>
            <a:pPr lvl="1"/>
            <a:r>
              <a:rPr lang="en-CA" dirty="0"/>
              <a:t>64x64 BT can be restricted without harming performance.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CCEB72-4B3F-46B8-B7A6-8B6ABEA2D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670144"/>
              </p:ext>
            </p:extLst>
          </p:nvPr>
        </p:nvGraphicFramePr>
        <p:xfrm>
          <a:off x="471488" y="2809558"/>
          <a:ext cx="5915025" cy="842312"/>
        </p:xfrm>
        <a:graphic>
          <a:graphicData uri="http://schemas.openxmlformats.org/drawingml/2006/table">
            <a:tbl>
              <a:tblPr firstRow="1" firstCol="1" bandRow="1"/>
              <a:tblGrid>
                <a:gridCol w="695885">
                  <a:extLst>
                    <a:ext uri="{9D8B030D-6E8A-4147-A177-3AD203B41FA5}">
                      <a16:colId xmlns:a16="http://schemas.microsoft.com/office/drawing/2014/main" val="3595538284"/>
                    </a:ext>
                  </a:extLst>
                </a:gridCol>
                <a:gridCol w="2609570">
                  <a:extLst>
                    <a:ext uri="{9D8B030D-6E8A-4147-A177-3AD203B41FA5}">
                      <a16:colId xmlns:a16="http://schemas.microsoft.com/office/drawing/2014/main" val="345192775"/>
                    </a:ext>
                  </a:extLst>
                </a:gridCol>
                <a:gridCol w="2609570">
                  <a:extLst>
                    <a:ext uri="{9D8B030D-6E8A-4147-A177-3AD203B41FA5}">
                      <a16:colId xmlns:a16="http://schemas.microsoft.com/office/drawing/2014/main" val="3076595833"/>
                    </a:ext>
                  </a:extLst>
                </a:gridCol>
              </a:tblGrid>
              <a:tr h="210578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+mn-lt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CA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 VPDU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Chroma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073758"/>
                  </a:ext>
                </a:extLst>
              </a:tr>
              <a:tr h="210578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Method 1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 (QT)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2 (QT)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423379"/>
                  </a:ext>
                </a:extLst>
              </a:tr>
              <a:tr h="210578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Method 2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 (QT)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4+4*2=12 (BT_H </a:t>
                      </a:r>
                      <a:r>
                        <a:rPr lang="en-US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then BT_V on both blocks)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37290"/>
                  </a:ext>
                </a:extLst>
              </a:tr>
              <a:tr h="210578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+mn-lt"/>
                          <a:ea typeface="SimSun" panose="02010600030101010101" pitchFamily="2" charset="-122"/>
                        </a:rPr>
                        <a:t>Method 3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4+4*2=12 (BT_H </a:t>
                      </a: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then BT_V on both blocks)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4+4*2=12 (BT_H </a:t>
                      </a: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then BT_V on both blocks)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5239" marR="65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85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89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Complexity: Implementation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r>
              <a:rPr lang="en-CA" dirty="0"/>
              <a:t>Method 2</a:t>
            </a:r>
          </a:p>
          <a:p>
            <a:pPr lvl="1"/>
            <a:r>
              <a:rPr lang="en-CA" dirty="0"/>
              <a:t>Need subpart processing for chroma CCLM prediction module.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Method 3</a:t>
            </a:r>
          </a:p>
          <a:p>
            <a:pPr lvl="1"/>
            <a:r>
              <a:rPr lang="en-CA" dirty="0" err="1"/>
              <a:t>Luma</a:t>
            </a:r>
            <a:r>
              <a:rPr lang="en-CA" dirty="0"/>
              <a:t> transform must be separated from reconstruction stage.</a:t>
            </a:r>
          </a:p>
          <a:p>
            <a:pPr lvl="1"/>
            <a:r>
              <a:rPr lang="en-CA" dirty="0"/>
              <a:t>Need subpart processing for </a:t>
            </a:r>
            <a:r>
              <a:rPr lang="en-CA" dirty="0" err="1"/>
              <a:t>luma</a:t>
            </a:r>
            <a:r>
              <a:rPr lang="en-CA" dirty="0"/>
              <a:t> prediction modules.</a:t>
            </a:r>
          </a:p>
          <a:p>
            <a:pPr lvl="2"/>
            <a:r>
              <a:rPr lang="en-CA" dirty="0"/>
              <a:t>Angular/DC/Planar/PDPC/MIP/ISP/IBC</a:t>
            </a:r>
          </a:p>
          <a:p>
            <a:pPr lvl="1"/>
            <a:r>
              <a:rPr lang="en-CA" dirty="0"/>
              <a:t>Need subpart processing for </a:t>
            </a:r>
            <a:r>
              <a:rPr lang="en-CA" dirty="0" err="1"/>
              <a:t>luma</a:t>
            </a:r>
            <a:r>
              <a:rPr lang="en-CA" dirty="0"/>
              <a:t> reconstruction.   </a:t>
            </a:r>
          </a:p>
        </p:txBody>
      </p:sp>
    </p:spTree>
    <p:extLst>
      <p:ext uri="{BB962C8B-B14F-4D97-AF65-F5344CB8AC3E}">
        <p14:creationId xmlns:p14="http://schemas.microsoft.com/office/powerpoint/2010/main" val="4133261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Method 1, 2, 3</a:t>
            </a:r>
            <a:br>
              <a:rPr lang="en-US" dirty="0"/>
            </a:b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15419A-B909-433F-97B1-11519A9CF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061755"/>
              </p:ext>
            </p:extLst>
          </p:nvPr>
        </p:nvGraphicFramePr>
        <p:xfrm>
          <a:off x="2606040" y="518330"/>
          <a:ext cx="2103120" cy="4297694"/>
        </p:xfrm>
        <a:graphic>
          <a:graphicData uri="http://schemas.openxmlformats.org/drawingml/2006/table">
            <a:tbl>
              <a:tblPr/>
              <a:tblGrid>
                <a:gridCol w="420624">
                  <a:extLst>
                    <a:ext uri="{9D8B030D-6E8A-4147-A177-3AD203B41FA5}">
                      <a16:colId xmlns:a16="http://schemas.microsoft.com/office/drawing/2014/main" val="851263751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3378323305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2057258323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1465025023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4007273719"/>
                    </a:ext>
                  </a:extLst>
                </a:gridCol>
              </a:tblGrid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830154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82332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75932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924172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32749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21936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5562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62651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5353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27459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16536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854251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833198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7728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87813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23488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71447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60518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1296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77071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98407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73730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67212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857013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617491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01137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58507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29910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33148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86022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70140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8839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76219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88445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63341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7F85AF2-CA8B-461C-A919-42F2AF98F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572226"/>
              </p:ext>
            </p:extLst>
          </p:nvPr>
        </p:nvGraphicFramePr>
        <p:xfrm>
          <a:off x="4754880" y="518330"/>
          <a:ext cx="2103120" cy="4297694"/>
        </p:xfrm>
        <a:graphic>
          <a:graphicData uri="http://schemas.openxmlformats.org/drawingml/2006/table">
            <a:tbl>
              <a:tblPr/>
              <a:tblGrid>
                <a:gridCol w="420624">
                  <a:extLst>
                    <a:ext uri="{9D8B030D-6E8A-4147-A177-3AD203B41FA5}">
                      <a16:colId xmlns:a16="http://schemas.microsoft.com/office/drawing/2014/main" val="64365951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2917145401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2822749360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2069177703"/>
                    </a:ext>
                  </a:extLst>
                </a:gridCol>
                <a:gridCol w="420624">
                  <a:extLst>
                    <a:ext uri="{9D8B030D-6E8A-4147-A177-3AD203B41FA5}">
                      <a16:colId xmlns:a16="http://schemas.microsoft.com/office/drawing/2014/main" val="655193643"/>
                    </a:ext>
                  </a:extLst>
                </a:gridCol>
              </a:tblGrid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948955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27609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03775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77292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3415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73713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25881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12989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82718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92166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4457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954100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105881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85392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898572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82305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78084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81239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06066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36726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416692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83389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2779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927353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915873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88765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42546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29382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48265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81715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38096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32577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69518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549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13532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0B3AE54-CFF0-4E8E-8AC3-F80631B674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82375"/>
              </p:ext>
            </p:extLst>
          </p:nvPr>
        </p:nvGraphicFramePr>
        <p:xfrm>
          <a:off x="-1" y="518330"/>
          <a:ext cx="2560321" cy="4297694"/>
        </p:xfrm>
        <a:graphic>
          <a:graphicData uri="http://schemas.openxmlformats.org/drawingml/2006/table">
            <a:tbl>
              <a:tblPr/>
              <a:tblGrid>
                <a:gridCol w="610651">
                  <a:extLst>
                    <a:ext uri="{9D8B030D-6E8A-4147-A177-3AD203B41FA5}">
                      <a16:colId xmlns:a16="http://schemas.microsoft.com/office/drawing/2014/main" val="2696213881"/>
                    </a:ext>
                  </a:extLst>
                </a:gridCol>
                <a:gridCol w="389934">
                  <a:extLst>
                    <a:ext uri="{9D8B030D-6E8A-4147-A177-3AD203B41FA5}">
                      <a16:colId xmlns:a16="http://schemas.microsoft.com/office/drawing/2014/main" val="2014624193"/>
                    </a:ext>
                  </a:extLst>
                </a:gridCol>
                <a:gridCol w="389934">
                  <a:extLst>
                    <a:ext uri="{9D8B030D-6E8A-4147-A177-3AD203B41FA5}">
                      <a16:colId xmlns:a16="http://schemas.microsoft.com/office/drawing/2014/main" val="3165886736"/>
                    </a:ext>
                  </a:extLst>
                </a:gridCol>
                <a:gridCol w="389934">
                  <a:extLst>
                    <a:ext uri="{9D8B030D-6E8A-4147-A177-3AD203B41FA5}">
                      <a16:colId xmlns:a16="http://schemas.microsoft.com/office/drawing/2014/main" val="490365023"/>
                    </a:ext>
                  </a:extLst>
                </a:gridCol>
                <a:gridCol w="389934">
                  <a:extLst>
                    <a:ext uri="{9D8B030D-6E8A-4147-A177-3AD203B41FA5}">
                      <a16:colId xmlns:a16="http://schemas.microsoft.com/office/drawing/2014/main" val="46699672"/>
                    </a:ext>
                  </a:extLst>
                </a:gridCol>
                <a:gridCol w="389934">
                  <a:extLst>
                    <a:ext uri="{9D8B030D-6E8A-4147-A177-3AD203B41FA5}">
                      <a16:colId xmlns:a16="http://schemas.microsoft.com/office/drawing/2014/main" val="3261160453"/>
                    </a:ext>
                  </a:extLst>
                </a:gridCol>
              </a:tblGrid>
              <a:tr h="196762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701323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09445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78875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64206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4490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18000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35354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13580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54369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61165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15804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988713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58268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1061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42551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50583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0831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413854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673365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38171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07612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15197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61966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209790"/>
                  </a:ext>
                </a:extLst>
              </a:tr>
              <a:tr h="292650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99348"/>
                  </a:ext>
                </a:extLst>
              </a:tr>
              <a:tr h="196762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89231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78218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20644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04186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387559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892440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721067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390406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709493"/>
                  </a:ext>
                </a:extLst>
              </a:tr>
              <a:tr h="100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54" marR="4754" marT="47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54" marR="4754" marT="47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548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Reduce CCLM with CST latency to ¼ </a:t>
            </a:r>
            <a:r>
              <a:rPr lang="en-CA" dirty="0" err="1"/>
              <a:t>luma</a:t>
            </a:r>
            <a:r>
              <a:rPr lang="en-CA" dirty="0"/>
              <a:t> VPDU reconstruction process for a</a:t>
            </a:r>
            <a:r>
              <a:rPr lang="en-US" dirty="0" err="1"/>
              <a:t>ll</a:t>
            </a:r>
            <a:r>
              <a:rPr lang="en-US" dirty="0"/>
              <a:t> CTU size settings.</a:t>
            </a:r>
            <a:endParaRPr lang="en-US" dirty="0">
              <a:solidFill>
                <a:srgbClr val="0000E6"/>
              </a:solidFill>
            </a:endParaRPr>
          </a:p>
          <a:p>
            <a:pPr lvl="1"/>
            <a:endParaRPr lang="en-US" dirty="0"/>
          </a:p>
          <a:p>
            <a:r>
              <a:rPr lang="en-CA" dirty="0"/>
              <a:t>Propose 3 methods for trade-off between gain and complexity.</a:t>
            </a:r>
          </a:p>
          <a:p>
            <a:pPr lvl="1"/>
            <a:r>
              <a:rPr lang="en-CA" dirty="0"/>
              <a:t>Method 3: 0.07/1.04/1.02 Y/U/V in AI</a:t>
            </a:r>
          </a:p>
          <a:p>
            <a:pPr lvl="1"/>
            <a:endParaRPr lang="en-US" dirty="0"/>
          </a:p>
          <a:p>
            <a:r>
              <a:rPr lang="en-CA" dirty="0"/>
              <a:t>Negligible complexity for VPDU level check instead of CU level.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</a:t>
            </a:r>
            <a:r>
              <a:rPr lang="en-US" altLang="ja-JP" sz="2800" dirty="0" err="1"/>
              <a:t>InterDigital</a:t>
            </a:r>
            <a:r>
              <a:rPr lang="en-US" altLang="ja-JP" sz="2800" dirty="0"/>
              <a:t>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CE2-3.1: Enable CCLM only in 32x32 </a:t>
            </a:r>
            <a:r>
              <a:rPr lang="en-US" dirty="0" err="1">
                <a:sym typeface="Wingdings" panose="05000000000000000000" pitchFamily="2" charset="2"/>
              </a:rPr>
              <a:t>luma</a:t>
            </a:r>
            <a:r>
              <a:rPr lang="en-US" dirty="0">
                <a:sym typeface="Wingdings" panose="05000000000000000000" pitchFamily="2" charset="2"/>
              </a:rPr>
              <a:t> grid and 16x16 chroma grid to limit the latency within 32x32 </a:t>
            </a:r>
            <a:r>
              <a:rPr lang="en-US" dirty="0" err="1">
                <a:sym typeface="Wingdings" panose="05000000000000000000" pitchFamily="2" charset="2"/>
              </a:rPr>
              <a:t>luma</a:t>
            </a:r>
            <a:r>
              <a:rPr lang="en-US" dirty="0">
                <a:sym typeface="Wingdings" panose="05000000000000000000" pitchFamily="2" charset="2"/>
              </a:rPr>
              <a:t> samples.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Different scan order may lead to even worse latency.</a:t>
            </a:r>
            <a:r>
              <a:rPr lang="en-CA" dirty="0"/>
              <a:t> </a:t>
            </a:r>
          </a:p>
          <a:p>
            <a:pPr marL="600075" lvl="1" indent="-3429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CA" dirty="0" err="1"/>
              <a:t>luma</a:t>
            </a:r>
            <a:r>
              <a:rPr lang="en-CA" dirty="0"/>
              <a:t> VPDU: QT, chroma VPDU: QT</a:t>
            </a:r>
          </a:p>
          <a:p>
            <a:pPr marL="600075" lvl="1" indent="-342900">
              <a:spcBef>
                <a:spcPts val="6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CA" dirty="0" err="1"/>
              <a:t>luma</a:t>
            </a:r>
            <a:r>
              <a:rPr lang="en-CA" dirty="0"/>
              <a:t> VPDU: QT, chroma VPDU: BT_V then BT_H on both blocks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CA" dirty="0"/>
              <a:t>In case 2, the chroma prediction latency of the bottom left block is 2x32x32 </a:t>
            </a:r>
            <a:r>
              <a:rPr lang="en-CA" dirty="0" err="1"/>
              <a:t>luma</a:t>
            </a:r>
            <a:r>
              <a:rPr lang="en-CA" dirty="0"/>
              <a:t> samples.</a:t>
            </a: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E51818D-4151-4F1B-B5D8-1A510291391E}"/>
              </a:ext>
            </a:extLst>
          </p:cNvPr>
          <p:cNvSpPr/>
          <p:nvPr/>
        </p:nvSpPr>
        <p:spPr>
          <a:xfrm>
            <a:off x="18864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33D26F1-AE25-451F-A7E4-CB76878F994A}"/>
              </a:ext>
            </a:extLst>
          </p:cNvPr>
          <p:cNvSpPr txBox="1"/>
          <p:nvPr/>
        </p:nvSpPr>
        <p:spPr>
          <a:xfrm>
            <a:off x="31293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EF4291A-13A2-4CF4-933A-EE384FBB42AD}"/>
              </a:ext>
            </a:extLst>
          </p:cNvPr>
          <p:cNvSpPr txBox="1"/>
          <p:nvPr/>
        </p:nvSpPr>
        <p:spPr>
          <a:xfrm>
            <a:off x="19184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4D57EBEB-5A88-4DF6-B361-8B3A614482C3}"/>
              </a:ext>
            </a:extLst>
          </p:cNvPr>
          <p:cNvSpPr/>
          <p:nvPr/>
        </p:nvSpPr>
        <p:spPr>
          <a:xfrm>
            <a:off x="1886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23E1801A-0AE8-4D47-9402-8DBF53A7D45C}"/>
              </a:ext>
            </a:extLst>
          </p:cNvPr>
          <p:cNvSpPr/>
          <p:nvPr/>
        </p:nvSpPr>
        <p:spPr>
          <a:xfrm>
            <a:off x="8744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503A301-17B7-4771-848D-E304F56F28A2}"/>
              </a:ext>
            </a:extLst>
          </p:cNvPr>
          <p:cNvSpPr/>
          <p:nvPr/>
        </p:nvSpPr>
        <p:spPr>
          <a:xfrm>
            <a:off x="1886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24077CAC-D990-4038-AB54-9F8D90713506}"/>
              </a:ext>
            </a:extLst>
          </p:cNvPr>
          <p:cNvSpPr/>
          <p:nvPr/>
        </p:nvSpPr>
        <p:spPr>
          <a:xfrm>
            <a:off x="8744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791762-8980-4A3B-9ED0-787E1E08FD68}"/>
              </a:ext>
            </a:extLst>
          </p:cNvPr>
          <p:cNvSpPr/>
          <p:nvPr/>
        </p:nvSpPr>
        <p:spPr>
          <a:xfrm>
            <a:off x="17941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2B3F8E0-6A2C-4AFF-A31C-623DF2C472F7}"/>
              </a:ext>
            </a:extLst>
          </p:cNvPr>
          <p:cNvSpPr/>
          <p:nvPr/>
        </p:nvSpPr>
        <p:spPr>
          <a:xfrm>
            <a:off x="17941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C94A1907-39B0-41FE-ADB6-1C2D8C0FC039}"/>
              </a:ext>
            </a:extLst>
          </p:cNvPr>
          <p:cNvSpPr/>
          <p:nvPr/>
        </p:nvSpPr>
        <p:spPr>
          <a:xfrm>
            <a:off x="24799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9C55FEBE-2DF9-440A-8D76-C648A4DAF5BB}"/>
              </a:ext>
            </a:extLst>
          </p:cNvPr>
          <p:cNvSpPr/>
          <p:nvPr/>
        </p:nvSpPr>
        <p:spPr>
          <a:xfrm>
            <a:off x="1794150" y="3854683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CE67778C-E5DA-4B9C-B0A8-F0B8976E0C81}"/>
              </a:ext>
            </a:extLst>
          </p:cNvPr>
          <p:cNvSpPr/>
          <p:nvPr/>
        </p:nvSpPr>
        <p:spPr>
          <a:xfrm>
            <a:off x="247995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39EB1C5E-4ECF-42FF-A2D0-B939FB3923EC}"/>
              </a:ext>
            </a:extLst>
          </p:cNvPr>
          <p:cNvSpPr/>
          <p:nvPr/>
        </p:nvSpPr>
        <p:spPr>
          <a:xfrm>
            <a:off x="36922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B51CB6C-976A-47F4-967B-3684D26B6357}"/>
              </a:ext>
            </a:extLst>
          </p:cNvPr>
          <p:cNvSpPr txBox="1"/>
          <p:nvPr/>
        </p:nvSpPr>
        <p:spPr>
          <a:xfrm>
            <a:off x="38165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215EE26-B897-48ED-86E6-21D7A52FE469}"/>
              </a:ext>
            </a:extLst>
          </p:cNvPr>
          <p:cNvSpPr txBox="1"/>
          <p:nvPr/>
        </p:nvSpPr>
        <p:spPr>
          <a:xfrm>
            <a:off x="542205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C037B722-2738-4582-966C-69C8E8578BAD}"/>
              </a:ext>
            </a:extLst>
          </p:cNvPr>
          <p:cNvSpPr/>
          <p:nvPr/>
        </p:nvSpPr>
        <p:spPr>
          <a:xfrm>
            <a:off x="36922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952F2A78-854E-4004-B019-2D64AEBFBFB1}"/>
              </a:ext>
            </a:extLst>
          </p:cNvPr>
          <p:cNvSpPr/>
          <p:nvPr/>
        </p:nvSpPr>
        <p:spPr>
          <a:xfrm>
            <a:off x="43780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48D1CE50-A476-435B-83FB-53B36048BA77}"/>
              </a:ext>
            </a:extLst>
          </p:cNvPr>
          <p:cNvSpPr/>
          <p:nvPr/>
        </p:nvSpPr>
        <p:spPr>
          <a:xfrm>
            <a:off x="369225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97EF507-3E95-4D9A-8E34-32CF99F3D97F}"/>
              </a:ext>
            </a:extLst>
          </p:cNvPr>
          <p:cNvSpPr/>
          <p:nvPr/>
        </p:nvSpPr>
        <p:spPr>
          <a:xfrm>
            <a:off x="437805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1942FD89-CEC9-447B-8712-411566DEF5F0}"/>
              </a:ext>
            </a:extLst>
          </p:cNvPr>
          <p:cNvSpPr/>
          <p:nvPr/>
        </p:nvSpPr>
        <p:spPr>
          <a:xfrm>
            <a:off x="529776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9D9EE7BB-128F-4C43-BAA0-42F4E155F6F9}"/>
              </a:ext>
            </a:extLst>
          </p:cNvPr>
          <p:cNvSpPr/>
          <p:nvPr/>
        </p:nvSpPr>
        <p:spPr>
          <a:xfrm>
            <a:off x="529776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872EC31-D574-4905-93F4-315E618C2974}"/>
              </a:ext>
            </a:extLst>
          </p:cNvPr>
          <p:cNvSpPr/>
          <p:nvPr/>
        </p:nvSpPr>
        <p:spPr>
          <a:xfrm>
            <a:off x="598356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17C6EE8B-FCE8-4850-A9C3-A11C60D2AF88}"/>
              </a:ext>
            </a:extLst>
          </p:cNvPr>
          <p:cNvSpPr/>
          <p:nvPr/>
        </p:nvSpPr>
        <p:spPr>
          <a:xfrm>
            <a:off x="5297760" y="3854683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B975E72F-5AAA-4235-A71C-47839DED28C2}"/>
              </a:ext>
            </a:extLst>
          </p:cNvPr>
          <p:cNvSpPr/>
          <p:nvPr/>
        </p:nvSpPr>
        <p:spPr>
          <a:xfrm>
            <a:off x="598356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227D44B7-4368-49C2-AC3D-9598262AA041}"/>
              </a:ext>
            </a:extLst>
          </p:cNvPr>
          <p:cNvCxnSpPr>
            <a:cxnSpLocks/>
          </p:cNvCxnSpPr>
          <p:nvPr/>
        </p:nvCxnSpPr>
        <p:spPr>
          <a:xfrm>
            <a:off x="540310" y="3511783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Arrow Connector 159">
            <a:extLst>
              <a:ext uri="{FF2B5EF4-FFF2-40B4-BE49-F238E27FC236}">
                <a16:creationId xmlns:a16="http://schemas.microsoft.com/office/drawing/2014/main" id="{6025111E-0845-4110-8459-2459CD704D12}"/>
              </a:ext>
            </a:extLst>
          </p:cNvPr>
          <p:cNvCxnSpPr>
            <a:cxnSpLocks/>
          </p:cNvCxnSpPr>
          <p:nvPr/>
        </p:nvCxnSpPr>
        <p:spPr>
          <a:xfrm flipH="1">
            <a:off x="531540" y="3517687"/>
            <a:ext cx="685800" cy="679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31E416F9-787A-4712-8644-5B2E1CF50D4E}"/>
              </a:ext>
            </a:extLst>
          </p:cNvPr>
          <p:cNvCxnSpPr>
            <a:cxnSpLocks/>
          </p:cNvCxnSpPr>
          <p:nvPr/>
        </p:nvCxnSpPr>
        <p:spPr>
          <a:xfrm>
            <a:off x="531540" y="4197582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AD2255FE-9AB9-442B-A07F-10F1E3B82790}"/>
              </a:ext>
            </a:extLst>
          </p:cNvPr>
          <p:cNvCxnSpPr>
            <a:cxnSpLocks/>
          </p:cNvCxnSpPr>
          <p:nvPr/>
        </p:nvCxnSpPr>
        <p:spPr>
          <a:xfrm>
            <a:off x="2141626" y="3513689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903A4935-D5E5-467C-9074-751467DCEE0F}"/>
              </a:ext>
            </a:extLst>
          </p:cNvPr>
          <p:cNvCxnSpPr>
            <a:cxnSpLocks/>
          </p:cNvCxnSpPr>
          <p:nvPr/>
        </p:nvCxnSpPr>
        <p:spPr>
          <a:xfrm flipH="1">
            <a:off x="2132856" y="3519593"/>
            <a:ext cx="685800" cy="679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C4FA6555-F5F6-484B-B1FD-7F6700652026}"/>
              </a:ext>
            </a:extLst>
          </p:cNvPr>
          <p:cNvCxnSpPr>
            <a:cxnSpLocks/>
          </p:cNvCxnSpPr>
          <p:nvPr/>
        </p:nvCxnSpPr>
        <p:spPr>
          <a:xfrm>
            <a:off x="2132856" y="4199488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609773DF-90C4-473B-94C5-6B5E7449CDEE}"/>
              </a:ext>
            </a:extLst>
          </p:cNvPr>
          <p:cNvCxnSpPr>
            <a:cxnSpLocks/>
          </p:cNvCxnSpPr>
          <p:nvPr/>
        </p:nvCxnSpPr>
        <p:spPr>
          <a:xfrm>
            <a:off x="4045885" y="3519593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008243DB-FC4B-4AA2-89C8-C5B4DCFA9689}"/>
              </a:ext>
            </a:extLst>
          </p:cNvPr>
          <p:cNvCxnSpPr>
            <a:cxnSpLocks/>
          </p:cNvCxnSpPr>
          <p:nvPr/>
        </p:nvCxnSpPr>
        <p:spPr>
          <a:xfrm flipH="1">
            <a:off x="4037115" y="3525497"/>
            <a:ext cx="685800" cy="679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14D6761F-C7F3-4B77-AB89-5ADC977A79B8}"/>
              </a:ext>
            </a:extLst>
          </p:cNvPr>
          <p:cNvCxnSpPr>
            <a:cxnSpLocks/>
          </p:cNvCxnSpPr>
          <p:nvPr/>
        </p:nvCxnSpPr>
        <p:spPr>
          <a:xfrm>
            <a:off x="4037115" y="4205392"/>
            <a:ext cx="6770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137FA4AF-B571-4DDB-925E-6DD2B8ECD939}"/>
              </a:ext>
            </a:extLst>
          </p:cNvPr>
          <p:cNvCxnSpPr>
            <a:cxnSpLocks/>
          </p:cNvCxnSpPr>
          <p:nvPr/>
        </p:nvCxnSpPr>
        <p:spPr>
          <a:xfrm>
            <a:off x="5645045" y="3522069"/>
            <a:ext cx="0" cy="675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BD1890C5-2B3A-49A4-BC64-90F872F5E77B}"/>
              </a:ext>
            </a:extLst>
          </p:cNvPr>
          <p:cNvCxnSpPr>
            <a:cxnSpLocks/>
          </p:cNvCxnSpPr>
          <p:nvPr/>
        </p:nvCxnSpPr>
        <p:spPr>
          <a:xfrm flipV="1">
            <a:off x="5645045" y="3537165"/>
            <a:ext cx="647495" cy="668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029AFABA-E93A-48B8-BF55-0C61F4DBCD94}"/>
              </a:ext>
            </a:extLst>
          </p:cNvPr>
          <p:cNvCxnSpPr>
            <a:cxnSpLocks/>
          </p:cNvCxnSpPr>
          <p:nvPr/>
        </p:nvCxnSpPr>
        <p:spPr>
          <a:xfrm>
            <a:off x="6326609" y="3522069"/>
            <a:ext cx="0" cy="675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543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Proposed Method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r>
              <a:rPr lang="en-CA" dirty="0"/>
              <a:t>Propose </a:t>
            </a:r>
            <a:r>
              <a:rPr lang="en-US" dirty="0"/>
              <a:t>to use VPDU level partitioning information for CCLM enabling condition checks.</a:t>
            </a:r>
            <a:endParaRPr lang="en-CA" dirty="0"/>
          </a:p>
          <a:p>
            <a:pPr lvl="0"/>
            <a:endParaRPr lang="en-CA" dirty="0"/>
          </a:p>
          <a:p>
            <a:pPr lvl="0"/>
            <a:r>
              <a:rPr lang="en-CA" dirty="0"/>
              <a:t>Propose 3 methods for trade-off between gain and complexity.</a:t>
            </a:r>
          </a:p>
          <a:p>
            <a:pPr lvl="1"/>
            <a:r>
              <a:rPr lang="en-US" dirty="0"/>
              <a:t>Method 1: </a:t>
            </a:r>
            <a:r>
              <a:rPr lang="en-CA" dirty="0"/>
              <a:t>0.26/2.94/2.97 Y/U/V in AI</a:t>
            </a:r>
          </a:p>
          <a:p>
            <a:pPr lvl="1"/>
            <a:r>
              <a:rPr lang="en-CA" dirty="0"/>
              <a:t>Method 2: 0.08/1.29/1.25 Y/U/V in AI</a:t>
            </a:r>
          </a:p>
          <a:p>
            <a:pPr lvl="1"/>
            <a:r>
              <a:rPr lang="en-CA" dirty="0"/>
              <a:t>Method 3: 0.07/1.04/1.02 Y/U/V in AI</a:t>
            </a:r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r>
              <a:rPr lang="en-US" dirty="0"/>
              <a:t>All methods are applied to all CTU size settings and </a:t>
            </a:r>
            <a:r>
              <a:rPr lang="en-CA" dirty="0"/>
              <a:t>reduce the prediction latency to ¼ </a:t>
            </a:r>
            <a:r>
              <a:rPr lang="en-CA" dirty="0" err="1"/>
              <a:t>luma</a:t>
            </a:r>
            <a:r>
              <a:rPr lang="en-CA" dirty="0"/>
              <a:t> VPDU reconstruction process. </a:t>
            </a:r>
            <a:endParaRPr lang="en-US" dirty="0"/>
          </a:p>
          <a:p>
            <a:endParaRPr lang="en-CA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DD3049B-0999-4F4B-B482-AD19472B4F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594823"/>
              </p:ext>
            </p:extLst>
          </p:nvPr>
        </p:nvGraphicFramePr>
        <p:xfrm>
          <a:off x="471488" y="2715766"/>
          <a:ext cx="5915025" cy="1070997"/>
        </p:xfrm>
        <a:graphic>
          <a:graphicData uri="http://schemas.openxmlformats.org/drawingml/2006/table">
            <a:tbl>
              <a:tblPr/>
              <a:tblGrid>
                <a:gridCol w="922912">
                  <a:extLst>
                    <a:ext uri="{9D8B030D-6E8A-4147-A177-3AD203B41FA5}">
                      <a16:colId xmlns:a16="http://schemas.microsoft.com/office/drawing/2014/main" val="2456495500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3348748299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2445605996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682650921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784975764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3661516235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2667905752"/>
                    </a:ext>
                  </a:extLst>
                </a:gridCol>
                <a:gridCol w="713159">
                  <a:extLst>
                    <a:ext uri="{9D8B030D-6E8A-4147-A177-3AD203B41FA5}">
                      <a16:colId xmlns:a16="http://schemas.microsoft.com/office/drawing/2014/main" val="2306296678"/>
                    </a:ext>
                  </a:extLst>
                </a:gridCol>
              </a:tblGrid>
              <a:tr h="251703"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" marR="5034" marT="50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34" marR="5034" marT="50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4796638"/>
                  </a:ext>
                </a:extLst>
              </a:tr>
              <a:tr h="3574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Abbreviation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Tester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EncTime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Tester DecTime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XChecker EncTime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XChecker DecTime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616537"/>
                  </a:ext>
                </a:extLst>
              </a:tr>
              <a:tr h="21017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CST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0.41%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12.73%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13.50%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172%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388755"/>
                  </a:ext>
                </a:extLst>
              </a:tr>
              <a:tr h="25170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CCLM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1.85%</a:t>
                      </a:r>
                    </a:p>
                  </a:txBody>
                  <a:tcPr marL="5034" marR="5034" marT="50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17.20%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17.54%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5034" marR="5034" marT="5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4938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1: </a:t>
            </a:r>
            <a:r>
              <a:rPr lang="en-US" dirty="0" err="1"/>
              <a:t>Luma</a:t>
            </a:r>
            <a:r>
              <a:rPr lang="en-US" dirty="0"/>
              <a:t> &amp; Chroma Both </a:t>
            </a:r>
            <a:r>
              <a:rPr lang="en-US" dirty="0" err="1"/>
              <a:t>NoSplit</a:t>
            </a:r>
            <a:r>
              <a:rPr lang="en-US" dirty="0"/>
              <a:t> or QT</a:t>
            </a:r>
            <a:endParaRPr lang="en-SG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E51818D-4151-4F1B-B5D8-1A510291391E}"/>
              </a:ext>
            </a:extLst>
          </p:cNvPr>
          <p:cNvSpPr/>
          <p:nvPr/>
        </p:nvSpPr>
        <p:spPr>
          <a:xfrm>
            <a:off x="18864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33D26F1-AE25-451F-A7E4-CB76878F994A}"/>
              </a:ext>
            </a:extLst>
          </p:cNvPr>
          <p:cNvSpPr txBox="1"/>
          <p:nvPr/>
        </p:nvSpPr>
        <p:spPr>
          <a:xfrm>
            <a:off x="31293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EF4291A-13A2-4CF4-933A-EE384FBB42AD}"/>
              </a:ext>
            </a:extLst>
          </p:cNvPr>
          <p:cNvSpPr txBox="1"/>
          <p:nvPr/>
        </p:nvSpPr>
        <p:spPr>
          <a:xfrm>
            <a:off x="19184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4D57EBEB-5A88-4DF6-B361-8B3A614482C3}"/>
              </a:ext>
            </a:extLst>
          </p:cNvPr>
          <p:cNvSpPr/>
          <p:nvPr/>
        </p:nvSpPr>
        <p:spPr>
          <a:xfrm>
            <a:off x="1886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23E1801A-0AE8-4D47-9402-8DBF53A7D45C}"/>
              </a:ext>
            </a:extLst>
          </p:cNvPr>
          <p:cNvSpPr/>
          <p:nvPr/>
        </p:nvSpPr>
        <p:spPr>
          <a:xfrm>
            <a:off x="8744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503A301-17B7-4771-848D-E304F56F28A2}"/>
              </a:ext>
            </a:extLst>
          </p:cNvPr>
          <p:cNvSpPr/>
          <p:nvPr/>
        </p:nvSpPr>
        <p:spPr>
          <a:xfrm>
            <a:off x="1886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24077CAC-D990-4038-AB54-9F8D90713506}"/>
              </a:ext>
            </a:extLst>
          </p:cNvPr>
          <p:cNvSpPr/>
          <p:nvPr/>
        </p:nvSpPr>
        <p:spPr>
          <a:xfrm>
            <a:off x="8744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791762-8980-4A3B-9ED0-787E1E08FD68}"/>
              </a:ext>
            </a:extLst>
          </p:cNvPr>
          <p:cNvSpPr/>
          <p:nvPr/>
        </p:nvSpPr>
        <p:spPr>
          <a:xfrm>
            <a:off x="17941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2B3F8E0-6A2C-4AFF-A31C-623DF2C472F7}"/>
              </a:ext>
            </a:extLst>
          </p:cNvPr>
          <p:cNvSpPr/>
          <p:nvPr/>
        </p:nvSpPr>
        <p:spPr>
          <a:xfrm>
            <a:off x="17941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C94A1907-39B0-41FE-ADB6-1C2D8C0FC039}"/>
              </a:ext>
            </a:extLst>
          </p:cNvPr>
          <p:cNvSpPr/>
          <p:nvPr/>
        </p:nvSpPr>
        <p:spPr>
          <a:xfrm>
            <a:off x="24799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39EB1C5E-4ECF-42FF-A2D0-B939FB3923EC}"/>
              </a:ext>
            </a:extLst>
          </p:cNvPr>
          <p:cNvSpPr/>
          <p:nvPr/>
        </p:nvSpPr>
        <p:spPr>
          <a:xfrm>
            <a:off x="36922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B51CB6C-976A-47F4-967B-3684D26B6357}"/>
              </a:ext>
            </a:extLst>
          </p:cNvPr>
          <p:cNvSpPr txBox="1"/>
          <p:nvPr/>
        </p:nvSpPr>
        <p:spPr>
          <a:xfrm>
            <a:off x="38165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215EE26-B897-48ED-86E6-21D7A52FE469}"/>
              </a:ext>
            </a:extLst>
          </p:cNvPr>
          <p:cNvSpPr txBox="1"/>
          <p:nvPr/>
        </p:nvSpPr>
        <p:spPr>
          <a:xfrm>
            <a:off x="542205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1942FD89-CEC9-447B-8712-411566DEF5F0}"/>
              </a:ext>
            </a:extLst>
          </p:cNvPr>
          <p:cNvSpPr/>
          <p:nvPr/>
        </p:nvSpPr>
        <p:spPr>
          <a:xfrm>
            <a:off x="529776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9D9EE7BB-128F-4C43-BAA0-42F4E155F6F9}"/>
              </a:ext>
            </a:extLst>
          </p:cNvPr>
          <p:cNvSpPr/>
          <p:nvPr/>
        </p:nvSpPr>
        <p:spPr>
          <a:xfrm>
            <a:off x="5297760" y="31669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0C060BD-3CD3-4877-87A8-F0403E525264}"/>
              </a:ext>
            </a:extLst>
          </p:cNvPr>
          <p:cNvSpPr/>
          <p:nvPr/>
        </p:nvSpPr>
        <p:spPr>
          <a:xfrm>
            <a:off x="1794150" y="3166979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3E838C0-4719-4A51-B31D-FB9D9B779575}"/>
              </a:ext>
            </a:extLst>
          </p:cNvPr>
          <p:cNvSpPr/>
          <p:nvPr/>
        </p:nvSpPr>
        <p:spPr>
          <a:xfrm>
            <a:off x="2479950" y="3166979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5A3D42D-A9AE-4BC5-B820-4532B7C30F14}"/>
              </a:ext>
            </a:extLst>
          </p:cNvPr>
          <p:cNvSpPr/>
          <p:nvPr/>
        </p:nvSpPr>
        <p:spPr>
          <a:xfrm>
            <a:off x="1794380" y="3853731"/>
            <a:ext cx="32737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4977EA1-924E-4BC2-AC0F-3B8DA492CA95}"/>
              </a:ext>
            </a:extLst>
          </p:cNvPr>
          <p:cNvSpPr/>
          <p:nvPr/>
        </p:nvSpPr>
        <p:spPr>
          <a:xfrm>
            <a:off x="5297760" y="38527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0046A6-8328-4EA7-9D6B-4E02CF2BE5CB}"/>
              </a:ext>
            </a:extLst>
          </p:cNvPr>
          <p:cNvSpPr/>
          <p:nvPr/>
        </p:nvSpPr>
        <p:spPr>
          <a:xfrm>
            <a:off x="5983560" y="38527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6BC8DC-BFD5-4E63-8100-A24C2B80FE47}"/>
              </a:ext>
            </a:extLst>
          </p:cNvPr>
          <p:cNvSpPr/>
          <p:nvPr/>
        </p:nvSpPr>
        <p:spPr>
          <a:xfrm>
            <a:off x="5983560" y="31669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CCAD879-7CB1-46A5-BE22-6253BCC98C44}"/>
              </a:ext>
            </a:extLst>
          </p:cNvPr>
          <p:cNvSpPr/>
          <p:nvPr/>
        </p:nvSpPr>
        <p:spPr>
          <a:xfrm>
            <a:off x="18864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D4F40BC-AA1F-4FE1-A575-EB4FDA905E0B}"/>
              </a:ext>
            </a:extLst>
          </p:cNvPr>
          <p:cNvSpPr txBox="1"/>
          <p:nvPr/>
        </p:nvSpPr>
        <p:spPr>
          <a:xfrm>
            <a:off x="31293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2F59CD-962D-4AAF-9F9C-B63BD251287B}"/>
              </a:ext>
            </a:extLst>
          </p:cNvPr>
          <p:cNvSpPr txBox="1"/>
          <p:nvPr/>
        </p:nvSpPr>
        <p:spPr>
          <a:xfrm>
            <a:off x="19184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C442F30-A4E4-43F3-A1ED-7B787A917445}"/>
              </a:ext>
            </a:extLst>
          </p:cNvPr>
          <p:cNvSpPr/>
          <p:nvPr/>
        </p:nvSpPr>
        <p:spPr>
          <a:xfrm>
            <a:off x="1794150" y="1512699"/>
            <a:ext cx="1371600" cy="1371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60B3606-8041-463D-AA2A-152AAB3BAE7F}"/>
              </a:ext>
            </a:extLst>
          </p:cNvPr>
          <p:cNvSpPr/>
          <p:nvPr/>
        </p:nvSpPr>
        <p:spPr>
          <a:xfrm>
            <a:off x="369225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0A73D3-7D12-4B1D-9770-EAFAC3698A08}"/>
              </a:ext>
            </a:extLst>
          </p:cNvPr>
          <p:cNvSpPr txBox="1"/>
          <p:nvPr/>
        </p:nvSpPr>
        <p:spPr>
          <a:xfrm>
            <a:off x="38165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121546-2B84-412D-8A3C-7CD03C55A5CF}"/>
              </a:ext>
            </a:extLst>
          </p:cNvPr>
          <p:cNvSpPr txBox="1"/>
          <p:nvPr/>
        </p:nvSpPr>
        <p:spPr>
          <a:xfrm>
            <a:off x="542205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1B008D5-F85A-45F3-85E4-C90109D9833A}"/>
              </a:ext>
            </a:extLst>
          </p:cNvPr>
          <p:cNvSpPr/>
          <p:nvPr/>
        </p:nvSpPr>
        <p:spPr>
          <a:xfrm>
            <a:off x="529776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24C11A-7688-420D-A53B-C5B61739A45D}"/>
              </a:ext>
            </a:extLst>
          </p:cNvPr>
          <p:cNvSpPr/>
          <p:nvPr/>
        </p:nvSpPr>
        <p:spPr>
          <a:xfrm>
            <a:off x="5297760" y="151079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E6BEA8F-07E5-4E80-B02D-C389D5DD39DB}"/>
              </a:ext>
            </a:extLst>
          </p:cNvPr>
          <p:cNvSpPr/>
          <p:nvPr/>
        </p:nvSpPr>
        <p:spPr>
          <a:xfrm>
            <a:off x="5297760" y="219659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ED09530-9A31-4F01-BADB-9A80BA5386CC}"/>
              </a:ext>
            </a:extLst>
          </p:cNvPr>
          <p:cNvSpPr/>
          <p:nvPr/>
        </p:nvSpPr>
        <p:spPr>
          <a:xfrm>
            <a:off x="5983560" y="219659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F01D973-2D1D-4550-A93F-E13A2CBC94DF}"/>
              </a:ext>
            </a:extLst>
          </p:cNvPr>
          <p:cNvSpPr/>
          <p:nvPr/>
        </p:nvSpPr>
        <p:spPr>
          <a:xfrm>
            <a:off x="5983560" y="151079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42324A6-E42A-4675-B52B-3005F135D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163430"/>
              </p:ext>
            </p:extLst>
          </p:nvPr>
        </p:nvGraphicFramePr>
        <p:xfrm>
          <a:off x="471488" y="641853"/>
          <a:ext cx="5943600" cy="633753"/>
        </p:xfrm>
        <a:graphic>
          <a:graphicData uri="http://schemas.openxmlformats.org/drawingml/2006/table">
            <a:tbl>
              <a:tblPr firstRow="1" firstCol="1" bandRow="1"/>
              <a:tblGrid>
                <a:gridCol w="2971800">
                  <a:extLst>
                    <a:ext uri="{9D8B030D-6E8A-4147-A177-3AD203B41FA5}">
                      <a16:colId xmlns:a16="http://schemas.microsoft.com/office/drawing/2014/main" val="4286548957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3713180618"/>
                    </a:ext>
                  </a:extLst>
                </a:gridCol>
              </a:tblGrid>
              <a:tr h="21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Luma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 VPDU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Chroma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159976"/>
                  </a:ext>
                </a:extLst>
              </a:tr>
              <a:tr h="21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342739"/>
                  </a:ext>
                </a:extLst>
              </a:tr>
              <a:tr h="21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14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27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2: Allow Chroma Subpart Processing 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1232BF-5282-40B6-BC58-5CC912B521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94924"/>
              </p:ext>
            </p:extLst>
          </p:nvPr>
        </p:nvGraphicFramePr>
        <p:xfrm>
          <a:off x="471488" y="633630"/>
          <a:ext cx="5943600" cy="1057502"/>
        </p:xfrm>
        <a:graphic>
          <a:graphicData uri="http://schemas.openxmlformats.org/drawingml/2006/table">
            <a:tbl>
              <a:tblPr firstRow="1" firstCol="1" bandRow="1"/>
              <a:tblGrid>
                <a:gridCol w="2971800">
                  <a:extLst>
                    <a:ext uri="{9D8B030D-6E8A-4147-A177-3AD203B41FA5}">
                      <a16:colId xmlns:a16="http://schemas.microsoft.com/office/drawing/2014/main" val="1634926428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569727084"/>
                    </a:ext>
                  </a:extLst>
                </a:gridCol>
              </a:tblGrid>
              <a:tr h="21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Luma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Chroma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562546"/>
                  </a:ext>
                </a:extLst>
              </a:tr>
              <a:tr h="21125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972448"/>
                  </a:ext>
                </a:extLst>
              </a:tr>
              <a:tr h="62905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QT 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BT_H (no further split or followed by BT_V)</a:t>
                      </a:r>
                    </a:p>
                  </a:txBody>
                  <a:tcPr marL="63375" marR="63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92133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91717E4-D7BC-4190-AB8B-0CF7E0E7B50A}"/>
              </a:ext>
            </a:extLst>
          </p:cNvPr>
          <p:cNvSpPr/>
          <p:nvPr/>
        </p:nvSpPr>
        <p:spPr>
          <a:xfrm>
            <a:off x="188640" y="2672906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0F51CB-8D11-4B68-A945-421931423A49}"/>
              </a:ext>
            </a:extLst>
          </p:cNvPr>
          <p:cNvSpPr txBox="1"/>
          <p:nvPr/>
        </p:nvSpPr>
        <p:spPr>
          <a:xfrm>
            <a:off x="31293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D99E-027C-4E5D-BDA2-EDBF1F8B0D57}"/>
              </a:ext>
            </a:extLst>
          </p:cNvPr>
          <p:cNvSpPr txBox="1"/>
          <p:nvPr/>
        </p:nvSpPr>
        <p:spPr>
          <a:xfrm>
            <a:off x="191844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6E892B-0187-4826-93A4-C3F2D8AF9DA0}"/>
              </a:ext>
            </a:extLst>
          </p:cNvPr>
          <p:cNvSpPr/>
          <p:nvPr/>
        </p:nvSpPr>
        <p:spPr>
          <a:xfrm>
            <a:off x="188640" y="26729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8CFEC1-6E8E-417F-8840-C98D0175BC01}"/>
              </a:ext>
            </a:extLst>
          </p:cNvPr>
          <p:cNvSpPr/>
          <p:nvPr/>
        </p:nvSpPr>
        <p:spPr>
          <a:xfrm>
            <a:off x="874440" y="26729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C661DF-23EC-4C82-AD08-A14A24D61DC0}"/>
              </a:ext>
            </a:extLst>
          </p:cNvPr>
          <p:cNvSpPr/>
          <p:nvPr/>
        </p:nvSpPr>
        <p:spPr>
          <a:xfrm>
            <a:off x="188640" y="33587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7381E-0E91-416A-905C-1FFEA7AE465E}"/>
              </a:ext>
            </a:extLst>
          </p:cNvPr>
          <p:cNvSpPr/>
          <p:nvPr/>
        </p:nvSpPr>
        <p:spPr>
          <a:xfrm>
            <a:off x="874440" y="33587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16167A6-FECE-409D-848A-1B56586C748E}"/>
              </a:ext>
            </a:extLst>
          </p:cNvPr>
          <p:cNvSpPr/>
          <p:nvPr/>
        </p:nvSpPr>
        <p:spPr>
          <a:xfrm>
            <a:off x="1794150" y="2672906"/>
            <a:ext cx="1371600" cy="1371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184AE9-3CC6-4331-B435-77122C325AE9}"/>
              </a:ext>
            </a:extLst>
          </p:cNvPr>
          <p:cNvSpPr/>
          <p:nvPr/>
        </p:nvSpPr>
        <p:spPr>
          <a:xfrm>
            <a:off x="3692250" y="2672906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C2AF9B-0432-4555-9E16-05839C3173CF}"/>
              </a:ext>
            </a:extLst>
          </p:cNvPr>
          <p:cNvSpPr txBox="1"/>
          <p:nvPr/>
        </p:nvSpPr>
        <p:spPr>
          <a:xfrm>
            <a:off x="381654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9741BE-E447-4157-83E3-E86F537370B2}"/>
              </a:ext>
            </a:extLst>
          </p:cNvPr>
          <p:cNvSpPr txBox="1"/>
          <p:nvPr/>
        </p:nvSpPr>
        <p:spPr>
          <a:xfrm>
            <a:off x="542205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75AA84F-B67A-4BAB-A138-C5FC500197E6}"/>
              </a:ext>
            </a:extLst>
          </p:cNvPr>
          <p:cNvSpPr/>
          <p:nvPr/>
        </p:nvSpPr>
        <p:spPr>
          <a:xfrm>
            <a:off x="3692250" y="26729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583C70-11C7-4A55-AC9B-414149099156}"/>
              </a:ext>
            </a:extLst>
          </p:cNvPr>
          <p:cNvSpPr/>
          <p:nvPr/>
        </p:nvSpPr>
        <p:spPr>
          <a:xfrm>
            <a:off x="4378050" y="26729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A76BAA4-A42D-4521-9400-EB884AFDCB86}"/>
              </a:ext>
            </a:extLst>
          </p:cNvPr>
          <p:cNvSpPr/>
          <p:nvPr/>
        </p:nvSpPr>
        <p:spPr>
          <a:xfrm>
            <a:off x="3692250" y="33587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7EA334-AC85-482F-BF50-A0F7025FD07F}"/>
              </a:ext>
            </a:extLst>
          </p:cNvPr>
          <p:cNvSpPr/>
          <p:nvPr/>
        </p:nvSpPr>
        <p:spPr>
          <a:xfrm>
            <a:off x="4378050" y="3358706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E638B4-9984-4114-95C4-10A83203F485}"/>
              </a:ext>
            </a:extLst>
          </p:cNvPr>
          <p:cNvSpPr/>
          <p:nvPr/>
        </p:nvSpPr>
        <p:spPr>
          <a:xfrm>
            <a:off x="5297760" y="2672906"/>
            <a:ext cx="1371600" cy="1371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319E00-26F5-4C08-997F-268942FE5630}"/>
              </a:ext>
            </a:extLst>
          </p:cNvPr>
          <p:cNvCxnSpPr>
            <a:cxnSpLocks/>
            <a:stCxn id="13" idx="1"/>
            <a:endCxn id="13" idx="3"/>
          </p:cNvCxnSpPr>
          <p:nvPr/>
        </p:nvCxnSpPr>
        <p:spPr>
          <a:xfrm>
            <a:off x="1794150" y="3358706"/>
            <a:ext cx="13716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90661D7-AE52-4417-AB4E-C7120B257035}"/>
              </a:ext>
            </a:extLst>
          </p:cNvPr>
          <p:cNvCxnSpPr>
            <a:cxnSpLocks/>
            <a:stCxn id="13" idx="0"/>
            <a:endCxn id="13" idx="2"/>
          </p:cNvCxnSpPr>
          <p:nvPr/>
        </p:nvCxnSpPr>
        <p:spPr>
          <a:xfrm>
            <a:off x="2479950" y="2672906"/>
            <a:ext cx="0" cy="13716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75CB637F-7FB7-4FA1-80C9-FE7FD46FE7B6}"/>
              </a:ext>
            </a:extLst>
          </p:cNvPr>
          <p:cNvSpPr/>
          <p:nvPr/>
        </p:nvSpPr>
        <p:spPr>
          <a:xfrm>
            <a:off x="2309985" y="2672906"/>
            <a:ext cx="137160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0BA666B-C737-4DFB-AF64-BB4A49FBED30}"/>
              </a:ext>
            </a:extLst>
          </p:cNvPr>
          <p:cNvSpPr/>
          <p:nvPr/>
        </p:nvSpPr>
        <p:spPr>
          <a:xfrm>
            <a:off x="2309985" y="3358706"/>
            <a:ext cx="13716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637042-7DF9-45B2-A889-15AB66759813}"/>
              </a:ext>
            </a:extLst>
          </p:cNvPr>
          <p:cNvSpPr/>
          <p:nvPr/>
        </p:nvSpPr>
        <p:spPr>
          <a:xfrm>
            <a:off x="2478828" y="2499742"/>
            <a:ext cx="1371600" cy="13716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35427F-A8E5-4CDD-8B8A-9226E8630E97}"/>
              </a:ext>
            </a:extLst>
          </p:cNvPr>
          <p:cNvCxnSpPr>
            <a:cxnSpLocks/>
          </p:cNvCxnSpPr>
          <p:nvPr/>
        </p:nvCxnSpPr>
        <p:spPr>
          <a:xfrm>
            <a:off x="5297760" y="3358706"/>
            <a:ext cx="13716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BFD6C01-B66E-40AE-9417-AF6CB6ED115F}"/>
              </a:ext>
            </a:extLst>
          </p:cNvPr>
          <p:cNvCxnSpPr>
            <a:cxnSpLocks/>
          </p:cNvCxnSpPr>
          <p:nvPr/>
        </p:nvCxnSpPr>
        <p:spPr>
          <a:xfrm>
            <a:off x="5983560" y="2672906"/>
            <a:ext cx="0" cy="13716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6A11E-9042-481E-994F-C742A7B727DD}"/>
              </a:ext>
            </a:extLst>
          </p:cNvPr>
          <p:cNvSpPr/>
          <p:nvPr/>
        </p:nvSpPr>
        <p:spPr>
          <a:xfrm>
            <a:off x="5128917" y="3364501"/>
            <a:ext cx="137160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0D682A9-6E09-426D-9019-9B26637C0FBD}"/>
              </a:ext>
            </a:extLst>
          </p:cNvPr>
          <p:cNvSpPr/>
          <p:nvPr/>
        </p:nvSpPr>
        <p:spPr>
          <a:xfrm>
            <a:off x="5297760" y="3191337"/>
            <a:ext cx="1371600" cy="13716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85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2: Allow Chroma Subpart Processing </a:t>
            </a:r>
            <a:endParaRPr lang="en-SG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AF90A2-B5B1-4217-AD8B-30FBB2D8B993}"/>
              </a:ext>
            </a:extLst>
          </p:cNvPr>
          <p:cNvSpPr/>
          <p:nvPr/>
        </p:nvSpPr>
        <p:spPr>
          <a:xfrm>
            <a:off x="18864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A374D7-70AF-459A-B213-AE045E78BCF7}"/>
              </a:ext>
            </a:extLst>
          </p:cNvPr>
          <p:cNvSpPr txBox="1"/>
          <p:nvPr/>
        </p:nvSpPr>
        <p:spPr>
          <a:xfrm>
            <a:off x="31293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03A1C7-8B1E-4CAE-9873-6194872285B5}"/>
              </a:ext>
            </a:extLst>
          </p:cNvPr>
          <p:cNvSpPr txBox="1"/>
          <p:nvPr/>
        </p:nvSpPr>
        <p:spPr>
          <a:xfrm>
            <a:off x="19184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634401-F6D3-4D9E-9F8A-0ACDD95BFD2F}"/>
              </a:ext>
            </a:extLst>
          </p:cNvPr>
          <p:cNvSpPr/>
          <p:nvPr/>
        </p:nvSpPr>
        <p:spPr>
          <a:xfrm>
            <a:off x="188640" y="15126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B60188-1753-4FFC-AF61-FB41CF420505}"/>
              </a:ext>
            </a:extLst>
          </p:cNvPr>
          <p:cNvSpPr/>
          <p:nvPr/>
        </p:nvSpPr>
        <p:spPr>
          <a:xfrm>
            <a:off x="874440" y="15126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DE8249-3680-4576-AF48-4F8041542FC5}"/>
              </a:ext>
            </a:extLst>
          </p:cNvPr>
          <p:cNvSpPr/>
          <p:nvPr/>
        </p:nvSpPr>
        <p:spPr>
          <a:xfrm>
            <a:off x="188640" y="21984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13591D5-27E9-4A92-9E7B-7C321FF5132A}"/>
              </a:ext>
            </a:extLst>
          </p:cNvPr>
          <p:cNvSpPr/>
          <p:nvPr/>
        </p:nvSpPr>
        <p:spPr>
          <a:xfrm>
            <a:off x="874440" y="21984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F135C24-25EC-4A09-9AA0-F65110AEDCA1}"/>
              </a:ext>
            </a:extLst>
          </p:cNvPr>
          <p:cNvSpPr/>
          <p:nvPr/>
        </p:nvSpPr>
        <p:spPr>
          <a:xfrm>
            <a:off x="1794150" y="1512699"/>
            <a:ext cx="1371600" cy="1371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6C027D-4298-47D9-BAB6-F48B163D746D}"/>
              </a:ext>
            </a:extLst>
          </p:cNvPr>
          <p:cNvSpPr/>
          <p:nvPr/>
        </p:nvSpPr>
        <p:spPr>
          <a:xfrm>
            <a:off x="369225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6B0AF0-D931-4B4C-B266-9C30121D4AB2}"/>
              </a:ext>
            </a:extLst>
          </p:cNvPr>
          <p:cNvSpPr txBox="1"/>
          <p:nvPr/>
        </p:nvSpPr>
        <p:spPr>
          <a:xfrm>
            <a:off x="38165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498F1D2-D956-4FC0-962D-F6EE1B9A178C}"/>
              </a:ext>
            </a:extLst>
          </p:cNvPr>
          <p:cNvSpPr txBox="1"/>
          <p:nvPr/>
        </p:nvSpPr>
        <p:spPr>
          <a:xfrm>
            <a:off x="542205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E52F3FF-40D6-441E-AAE9-FD12DF038203}"/>
              </a:ext>
            </a:extLst>
          </p:cNvPr>
          <p:cNvSpPr/>
          <p:nvPr/>
        </p:nvSpPr>
        <p:spPr>
          <a:xfrm>
            <a:off x="3692250" y="15126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DFF1D85-6A53-4A92-A9D1-BEFBDC77A966}"/>
              </a:ext>
            </a:extLst>
          </p:cNvPr>
          <p:cNvSpPr/>
          <p:nvPr/>
        </p:nvSpPr>
        <p:spPr>
          <a:xfrm>
            <a:off x="4378050" y="15126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2E703CC-CFB4-46E3-8638-570A6D3F4A4E}"/>
              </a:ext>
            </a:extLst>
          </p:cNvPr>
          <p:cNvSpPr/>
          <p:nvPr/>
        </p:nvSpPr>
        <p:spPr>
          <a:xfrm>
            <a:off x="3692250" y="21984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A70CE87-3008-44D4-80D5-8125D3797975}"/>
              </a:ext>
            </a:extLst>
          </p:cNvPr>
          <p:cNvSpPr/>
          <p:nvPr/>
        </p:nvSpPr>
        <p:spPr>
          <a:xfrm>
            <a:off x="4378050" y="2198499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BF7E39F-991F-45B8-BD21-B06D325A5898}"/>
              </a:ext>
            </a:extLst>
          </p:cNvPr>
          <p:cNvSpPr/>
          <p:nvPr/>
        </p:nvSpPr>
        <p:spPr>
          <a:xfrm>
            <a:off x="529776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A44F5A-2B64-4077-A677-523EC77373B1}"/>
              </a:ext>
            </a:extLst>
          </p:cNvPr>
          <p:cNvSpPr/>
          <p:nvPr/>
        </p:nvSpPr>
        <p:spPr>
          <a:xfrm>
            <a:off x="5297760" y="1511747"/>
            <a:ext cx="685800" cy="1371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2DF95F-22F2-4C54-987C-FA84B1397AF0}"/>
              </a:ext>
            </a:extLst>
          </p:cNvPr>
          <p:cNvSpPr/>
          <p:nvPr/>
        </p:nvSpPr>
        <p:spPr>
          <a:xfrm>
            <a:off x="5983560" y="1511747"/>
            <a:ext cx="685800" cy="1371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412EA98-A6C2-47F8-B918-422D68EE6CD2}"/>
              </a:ext>
            </a:extLst>
          </p:cNvPr>
          <p:cNvSpPr/>
          <p:nvPr/>
        </p:nvSpPr>
        <p:spPr>
          <a:xfrm>
            <a:off x="18864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C301B61-61E5-45B0-AAE0-82473FFADCAA}"/>
              </a:ext>
            </a:extLst>
          </p:cNvPr>
          <p:cNvSpPr txBox="1"/>
          <p:nvPr/>
        </p:nvSpPr>
        <p:spPr>
          <a:xfrm>
            <a:off x="31293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3F7499-64DF-4F2C-A23A-FB974AF5D04F}"/>
              </a:ext>
            </a:extLst>
          </p:cNvPr>
          <p:cNvSpPr txBox="1"/>
          <p:nvPr/>
        </p:nvSpPr>
        <p:spPr>
          <a:xfrm>
            <a:off x="19184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6B0CE16-B1D0-4AC7-B861-E8A8BED5BE4D}"/>
              </a:ext>
            </a:extLst>
          </p:cNvPr>
          <p:cNvSpPr/>
          <p:nvPr/>
        </p:nvSpPr>
        <p:spPr>
          <a:xfrm>
            <a:off x="1886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8B73CF5-728A-4B3B-BA72-108727A8D2CF}"/>
              </a:ext>
            </a:extLst>
          </p:cNvPr>
          <p:cNvSpPr/>
          <p:nvPr/>
        </p:nvSpPr>
        <p:spPr>
          <a:xfrm>
            <a:off x="87444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BA04FE2-7839-43CF-8D97-5251BDA2D4D5}"/>
              </a:ext>
            </a:extLst>
          </p:cNvPr>
          <p:cNvSpPr/>
          <p:nvPr/>
        </p:nvSpPr>
        <p:spPr>
          <a:xfrm>
            <a:off x="1886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58CA65B-5218-497D-A4B7-51C016E6804E}"/>
              </a:ext>
            </a:extLst>
          </p:cNvPr>
          <p:cNvSpPr/>
          <p:nvPr/>
        </p:nvSpPr>
        <p:spPr>
          <a:xfrm>
            <a:off x="87444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FE93500-2E03-4582-B900-0D00EA2A463D}"/>
              </a:ext>
            </a:extLst>
          </p:cNvPr>
          <p:cNvSpPr/>
          <p:nvPr/>
        </p:nvSpPr>
        <p:spPr>
          <a:xfrm>
            <a:off x="17941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47B0233-15DA-4180-AE13-4A92E87ADD4A}"/>
              </a:ext>
            </a:extLst>
          </p:cNvPr>
          <p:cNvSpPr/>
          <p:nvPr/>
        </p:nvSpPr>
        <p:spPr>
          <a:xfrm>
            <a:off x="17941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240780B-293A-45E8-B9DD-4A65C255933F}"/>
              </a:ext>
            </a:extLst>
          </p:cNvPr>
          <p:cNvSpPr/>
          <p:nvPr/>
        </p:nvSpPr>
        <p:spPr>
          <a:xfrm>
            <a:off x="24799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19402A1-4359-4DE7-B9CE-332C85980D76}"/>
              </a:ext>
            </a:extLst>
          </p:cNvPr>
          <p:cNvSpPr/>
          <p:nvPr/>
        </p:nvSpPr>
        <p:spPr>
          <a:xfrm>
            <a:off x="1794150" y="3166979"/>
            <a:ext cx="13716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BB621F3-1760-4A67-B701-CDE7B9D22157}"/>
              </a:ext>
            </a:extLst>
          </p:cNvPr>
          <p:cNvSpPr/>
          <p:nvPr/>
        </p:nvSpPr>
        <p:spPr>
          <a:xfrm>
            <a:off x="36922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DC46182-4B79-4289-90EA-AB4C6B3A58EC}"/>
              </a:ext>
            </a:extLst>
          </p:cNvPr>
          <p:cNvSpPr txBox="1"/>
          <p:nvPr/>
        </p:nvSpPr>
        <p:spPr>
          <a:xfrm>
            <a:off x="38165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1D0030-0583-41B0-95E3-1F789A5ED9FF}"/>
              </a:ext>
            </a:extLst>
          </p:cNvPr>
          <p:cNvSpPr txBox="1"/>
          <p:nvPr/>
        </p:nvSpPr>
        <p:spPr>
          <a:xfrm>
            <a:off x="542205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981C402-6A89-432B-8991-54DBCDB43DA2}"/>
              </a:ext>
            </a:extLst>
          </p:cNvPr>
          <p:cNvSpPr/>
          <p:nvPr/>
        </p:nvSpPr>
        <p:spPr>
          <a:xfrm>
            <a:off x="36922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7A734B4-3BA3-46B7-838C-162A238074C8}"/>
              </a:ext>
            </a:extLst>
          </p:cNvPr>
          <p:cNvSpPr/>
          <p:nvPr/>
        </p:nvSpPr>
        <p:spPr>
          <a:xfrm>
            <a:off x="4378050" y="31688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D651702-B2AA-48D5-89C9-FF2B5D44BDFF}"/>
              </a:ext>
            </a:extLst>
          </p:cNvPr>
          <p:cNvSpPr/>
          <p:nvPr/>
        </p:nvSpPr>
        <p:spPr>
          <a:xfrm>
            <a:off x="369225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DCE7096-12E5-4653-B033-3F024CE6E416}"/>
              </a:ext>
            </a:extLst>
          </p:cNvPr>
          <p:cNvSpPr/>
          <p:nvPr/>
        </p:nvSpPr>
        <p:spPr>
          <a:xfrm>
            <a:off x="4378050" y="3854683"/>
            <a:ext cx="6858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87E17E1-43B2-41A9-B532-64513A4B5780}"/>
              </a:ext>
            </a:extLst>
          </p:cNvPr>
          <p:cNvSpPr/>
          <p:nvPr/>
        </p:nvSpPr>
        <p:spPr>
          <a:xfrm>
            <a:off x="529776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9285694-553C-41B4-9E22-0D4C7D74E9D1}"/>
              </a:ext>
            </a:extLst>
          </p:cNvPr>
          <p:cNvSpPr/>
          <p:nvPr/>
        </p:nvSpPr>
        <p:spPr>
          <a:xfrm>
            <a:off x="5297760" y="3167931"/>
            <a:ext cx="13716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35319E5-CE08-4E8F-9868-3E89DDB51CAD}"/>
              </a:ext>
            </a:extLst>
          </p:cNvPr>
          <p:cNvSpPr/>
          <p:nvPr/>
        </p:nvSpPr>
        <p:spPr>
          <a:xfrm>
            <a:off x="5661248" y="3168883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0A8ADB2-47C7-448F-87B7-569FC9C3D0AD}"/>
              </a:ext>
            </a:extLst>
          </p:cNvPr>
          <p:cNvSpPr/>
          <p:nvPr/>
        </p:nvSpPr>
        <p:spPr>
          <a:xfrm>
            <a:off x="5297760" y="3849159"/>
            <a:ext cx="1371600" cy="3474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3C9C587-5C08-408B-B7DE-AE437DD8B0FD}"/>
              </a:ext>
            </a:extLst>
          </p:cNvPr>
          <p:cNvSpPr/>
          <p:nvPr/>
        </p:nvSpPr>
        <p:spPr>
          <a:xfrm>
            <a:off x="5297760" y="4193011"/>
            <a:ext cx="1371600" cy="3474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id="{EB613A40-C2C7-4AF4-AC11-2FF4C64C6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22963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3: Allow </a:t>
            </a:r>
            <a:r>
              <a:rPr lang="en-US" dirty="0" err="1"/>
              <a:t>Luma</a:t>
            </a:r>
            <a:r>
              <a:rPr lang="en-US" dirty="0"/>
              <a:t> Subpart Processing </a:t>
            </a:r>
            <a:endParaRPr lang="en-SG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E6C9E65-AE8B-492E-9735-803E2B38CC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6202708"/>
              </p:ext>
            </p:extLst>
          </p:nvPr>
        </p:nvGraphicFramePr>
        <p:xfrm>
          <a:off x="476672" y="627534"/>
          <a:ext cx="5943600" cy="3530600"/>
        </p:xfrm>
        <a:graphic>
          <a:graphicData uri="http://schemas.openxmlformats.org/drawingml/2006/table">
            <a:tbl>
              <a:tblPr firstRow="1" firstCol="1" bandRow="1"/>
              <a:tblGrid>
                <a:gridCol w="2971800">
                  <a:extLst>
                    <a:ext uri="{9D8B030D-6E8A-4147-A177-3AD203B41FA5}">
                      <a16:colId xmlns:a16="http://schemas.microsoft.com/office/drawing/2014/main" val="3991809816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62419348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Luma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Chroma VPDU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52391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BT_H 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(the BT that contains the chroma block is followed by no split or BT_V)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BT_V (the BT that contains the chroma block is followed by no split or BT_H)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46983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BT_H (the BT that contains the chroma block is followed by no split or BT_V)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091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BT_H (the BT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(s)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 that contains the chroma block’s collocated luma block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(s)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 is followed by no split or BT_V)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QT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BT_H (the BT that contains the chroma block is followed by no split or BT_V)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76981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BT_V (the BT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(s)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 that contains the chroma block’s collocated luma block</a:t>
                      </a: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(s) 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is followed by no split or BT_H)</a:t>
                      </a:r>
                      <a:endParaRPr lang="en-US" sz="100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No split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Yu Mincho" panose="02020400000000000000" pitchFamily="18" charset="-128"/>
                        </a:rPr>
                        <a:t>BT_V (the BT that contains the chroma block is followed by no split or BT_H)</a:t>
                      </a:r>
                      <a:endParaRPr lang="en-US" sz="1000" dirty="0">
                        <a:effectLst/>
                        <a:latin typeface="+mn-lt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3178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146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D76D416F-F44A-4416-B56F-1DCDE84E24B9}"/>
              </a:ext>
            </a:extLst>
          </p:cNvPr>
          <p:cNvSpPr/>
          <p:nvPr/>
        </p:nvSpPr>
        <p:spPr>
          <a:xfrm>
            <a:off x="5297760" y="335779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4225114-6AF0-40C7-8C59-D1F736732BC8}"/>
              </a:ext>
            </a:extLst>
          </p:cNvPr>
          <p:cNvSpPr/>
          <p:nvPr/>
        </p:nvSpPr>
        <p:spPr>
          <a:xfrm>
            <a:off x="5983560" y="335779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4CF3C863-07AC-4067-8DA6-C7A5B027C443}"/>
              </a:ext>
            </a:extLst>
          </p:cNvPr>
          <p:cNvSpPr/>
          <p:nvPr/>
        </p:nvSpPr>
        <p:spPr>
          <a:xfrm>
            <a:off x="5297760" y="267381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2A398F8-0E35-44E4-A2A2-4D1D75E5E84F}"/>
              </a:ext>
            </a:extLst>
          </p:cNvPr>
          <p:cNvSpPr/>
          <p:nvPr/>
        </p:nvSpPr>
        <p:spPr>
          <a:xfrm>
            <a:off x="5983560" y="267381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8581011-6B5A-49F4-BCE5-D14F10DE5EE8}"/>
              </a:ext>
            </a:extLst>
          </p:cNvPr>
          <p:cNvSpPr/>
          <p:nvPr/>
        </p:nvSpPr>
        <p:spPr>
          <a:xfrm>
            <a:off x="1794151" y="335779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E8B0E43-F64E-48CE-81B3-658F095F9F11}"/>
              </a:ext>
            </a:extLst>
          </p:cNvPr>
          <p:cNvSpPr/>
          <p:nvPr/>
        </p:nvSpPr>
        <p:spPr>
          <a:xfrm>
            <a:off x="2479951" y="335779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95D547F-1824-44E3-9CC0-8C1303EE3CC3}"/>
              </a:ext>
            </a:extLst>
          </p:cNvPr>
          <p:cNvSpPr/>
          <p:nvPr/>
        </p:nvSpPr>
        <p:spPr>
          <a:xfrm>
            <a:off x="1794151" y="267381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1340760-4634-4E91-8B8E-F91511F657A2}"/>
              </a:ext>
            </a:extLst>
          </p:cNvPr>
          <p:cNvSpPr/>
          <p:nvPr/>
        </p:nvSpPr>
        <p:spPr>
          <a:xfrm>
            <a:off x="2479951" y="2673816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3: Allow </a:t>
            </a:r>
            <a:r>
              <a:rPr lang="en-US" dirty="0" err="1"/>
              <a:t>Luma</a:t>
            </a:r>
            <a:r>
              <a:rPr lang="en-US" dirty="0"/>
              <a:t> Subpart Processing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EC22F8-2DBC-4685-A2A5-B5F057875903}"/>
              </a:ext>
            </a:extLst>
          </p:cNvPr>
          <p:cNvSpPr/>
          <p:nvPr/>
        </p:nvSpPr>
        <p:spPr>
          <a:xfrm>
            <a:off x="188640" y="2672906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6DA620-564E-4DFB-B496-DBEF270B3ED0}"/>
              </a:ext>
            </a:extLst>
          </p:cNvPr>
          <p:cNvSpPr txBox="1"/>
          <p:nvPr/>
        </p:nvSpPr>
        <p:spPr>
          <a:xfrm>
            <a:off x="31293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E545F6-86D3-447F-BE5C-BD0BAEAA4909}"/>
              </a:ext>
            </a:extLst>
          </p:cNvPr>
          <p:cNvSpPr txBox="1"/>
          <p:nvPr/>
        </p:nvSpPr>
        <p:spPr>
          <a:xfrm>
            <a:off x="191844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F27843-5C17-4320-A056-92FF7C6B320C}"/>
              </a:ext>
            </a:extLst>
          </p:cNvPr>
          <p:cNvSpPr/>
          <p:nvPr/>
        </p:nvSpPr>
        <p:spPr>
          <a:xfrm>
            <a:off x="3692250" y="2672906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D90F7D4-01C7-4065-BE17-4194EF6D16FA}"/>
              </a:ext>
            </a:extLst>
          </p:cNvPr>
          <p:cNvSpPr txBox="1"/>
          <p:nvPr/>
        </p:nvSpPr>
        <p:spPr>
          <a:xfrm>
            <a:off x="381654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5BB4-759D-4969-931D-B380AF958F27}"/>
              </a:ext>
            </a:extLst>
          </p:cNvPr>
          <p:cNvSpPr txBox="1"/>
          <p:nvPr/>
        </p:nvSpPr>
        <p:spPr>
          <a:xfrm>
            <a:off x="5422050" y="4046411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8A1B665-2E86-417F-850B-4CC703AABB2C}"/>
              </a:ext>
            </a:extLst>
          </p:cNvPr>
          <p:cNvSpPr/>
          <p:nvPr/>
        </p:nvSpPr>
        <p:spPr>
          <a:xfrm>
            <a:off x="2309985" y="2674726"/>
            <a:ext cx="137160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FDA901A-AA3E-4B09-B07C-3E21E0989536}"/>
              </a:ext>
            </a:extLst>
          </p:cNvPr>
          <p:cNvSpPr/>
          <p:nvPr/>
        </p:nvSpPr>
        <p:spPr>
          <a:xfrm>
            <a:off x="2309985" y="3358706"/>
            <a:ext cx="13716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87861D6-8FB5-4CCA-AD57-637A9480CF01}"/>
              </a:ext>
            </a:extLst>
          </p:cNvPr>
          <p:cNvSpPr/>
          <p:nvPr/>
        </p:nvSpPr>
        <p:spPr>
          <a:xfrm>
            <a:off x="2478828" y="2499742"/>
            <a:ext cx="1371600" cy="13716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BF32B22-27EC-49E6-A4D1-59F1D8430FE8}"/>
              </a:ext>
            </a:extLst>
          </p:cNvPr>
          <p:cNvSpPr/>
          <p:nvPr/>
        </p:nvSpPr>
        <p:spPr>
          <a:xfrm>
            <a:off x="5128917" y="3364501"/>
            <a:ext cx="137160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456FA2E-DD10-47FC-ABB1-020C50D4D1EE}"/>
              </a:ext>
            </a:extLst>
          </p:cNvPr>
          <p:cNvSpPr/>
          <p:nvPr/>
        </p:nvSpPr>
        <p:spPr>
          <a:xfrm>
            <a:off x="5297760" y="3191337"/>
            <a:ext cx="1371600" cy="137160"/>
          </a:xfrm>
          <a:prstGeom prst="rect">
            <a:avLst/>
          </a:prstGeom>
          <a:solidFill>
            <a:schemeClr val="accent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0BA647F-CE58-4680-9FC2-644E096FE433}"/>
              </a:ext>
            </a:extLst>
          </p:cNvPr>
          <p:cNvCxnSpPr>
            <a:cxnSpLocks/>
          </p:cNvCxnSpPr>
          <p:nvPr/>
        </p:nvCxnSpPr>
        <p:spPr>
          <a:xfrm>
            <a:off x="188640" y="3358706"/>
            <a:ext cx="13716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F643B7B-A9C7-4661-88DD-3066D9F45EA1}"/>
              </a:ext>
            </a:extLst>
          </p:cNvPr>
          <p:cNvCxnSpPr>
            <a:cxnSpLocks/>
          </p:cNvCxnSpPr>
          <p:nvPr/>
        </p:nvCxnSpPr>
        <p:spPr>
          <a:xfrm>
            <a:off x="874440" y="2672906"/>
            <a:ext cx="0" cy="13716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FF0413C-82BC-43AF-8CA8-AEEA9E7AAAA5}"/>
              </a:ext>
            </a:extLst>
          </p:cNvPr>
          <p:cNvCxnSpPr>
            <a:cxnSpLocks/>
          </p:cNvCxnSpPr>
          <p:nvPr/>
        </p:nvCxnSpPr>
        <p:spPr>
          <a:xfrm>
            <a:off x="3692250" y="3358516"/>
            <a:ext cx="13716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999E84-5445-4B43-999D-C3ED0567491A}"/>
              </a:ext>
            </a:extLst>
          </p:cNvPr>
          <p:cNvCxnSpPr>
            <a:cxnSpLocks/>
          </p:cNvCxnSpPr>
          <p:nvPr/>
        </p:nvCxnSpPr>
        <p:spPr>
          <a:xfrm>
            <a:off x="4378050" y="2672716"/>
            <a:ext cx="0" cy="13716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193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Method 3: Allow </a:t>
            </a:r>
            <a:r>
              <a:rPr lang="en-US" dirty="0" err="1"/>
              <a:t>Luma</a:t>
            </a:r>
            <a:r>
              <a:rPr lang="en-US" dirty="0"/>
              <a:t> Subpart Processing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E51818D-4151-4F1B-B5D8-1A510291391E}"/>
              </a:ext>
            </a:extLst>
          </p:cNvPr>
          <p:cNvSpPr/>
          <p:nvPr/>
        </p:nvSpPr>
        <p:spPr>
          <a:xfrm>
            <a:off x="18864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33D26F1-AE25-451F-A7E4-CB76878F994A}"/>
              </a:ext>
            </a:extLst>
          </p:cNvPr>
          <p:cNvSpPr txBox="1"/>
          <p:nvPr/>
        </p:nvSpPr>
        <p:spPr>
          <a:xfrm>
            <a:off x="31293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EF4291A-13A2-4CF4-933A-EE384FBB42AD}"/>
              </a:ext>
            </a:extLst>
          </p:cNvPr>
          <p:cNvSpPr txBox="1"/>
          <p:nvPr/>
        </p:nvSpPr>
        <p:spPr>
          <a:xfrm>
            <a:off x="19184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791762-8980-4A3B-9ED0-787E1E08FD68}"/>
              </a:ext>
            </a:extLst>
          </p:cNvPr>
          <p:cNvSpPr/>
          <p:nvPr/>
        </p:nvSpPr>
        <p:spPr>
          <a:xfrm>
            <a:off x="17941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2B3F8E0-6A2C-4AFF-A31C-623DF2C472F7}"/>
              </a:ext>
            </a:extLst>
          </p:cNvPr>
          <p:cNvSpPr/>
          <p:nvPr/>
        </p:nvSpPr>
        <p:spPr>
          <a:xfrm>
            <a:off x="17941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C94A1907-39B0-41FE-ADB6-1C2D8C0FC039}"/>
              </a:ext>
            </a:extLst>
          </p:cNvPr>
          <p:cNvSpPr/>
          <p:nvPr/>
        </p:nvSpPr>
        <p:spPr>
          <a:xfrm>
            <a:off x="2479950" y="3853731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39EB1C5E-4ECF-42FF-A2D0-B939FB3923EC}"/>
              </a:ext>
            </a:extLst>
          </p:cNvPr>
          <p:cNvSpPr/>
          <p:nvPr/>
        </p:nvSpPr>
        <p:spPr>
          <a:xfrm>
            <a:off x="369225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B51CB6C-976A-47F4-967B-3684D26B6357}"/>
              </a:ext>
            </a:extLst>
          </p:cNvPr>
          <p:cNvSpPr txBox="1"/>
          <p:nvPr/>
        </p:nvSpPr>
        <p:spPr>
          <a:xfrm>
            <a:off x="381654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3215EE26-B897-48ED-86E6-21D7A52FE469}"/>
              </a:ext>
            </a:extLst>
          </p:cNvPr>
          <p:cNvSpPr txBox="1"/>
          <p:nvPr/>
        </p:nvSpPr>
        <p:spPr>
          <a:xfrm>
            <a:off x="5422050" y="4542388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1942FD89-CEC9-447B-8712-411566DEF5F0}"/>
              </a:ext>
            </a:extLst>
          </p:cNvPr>
          <p:cNvSpPr/>
          <p:nvPr/>
        </p:nvSpPr>
        <p:spPr>
          <a:xfrm>
            <a:off x="5297760" y="3168883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0D4CEC3-EF2D-4900-88EB-9B115D140F3D}"/>
              </a:ext>
            </a:extLst>
          </p:cNvPr>
          <p:cNvSpPr/>
          <p:nvPr/>
        </p:nvSpPr>
        <p:spPr>
          <a:xfrm>
            <a:off x="1794150" y="3169751"/>
            <a:ext cx="13716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E56B45F-4C7A-48C0-97F2-A8559BDC0800}"/>
              </a:ext>
            </a:extLst>
          </p:cNvPr>
          <p:cNvSpPr/>
          <p:nvPr/>
        </p:nvSpPr>
        <p:spPr>
          <a:xfrm>
            <a:off x="188640" y="3854683"/>
            <a:ext cx="1371600" cy="685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3FA529-C565-419A-A021-B07AC984045C}"/>
              </a:ext>
            </a:extLst>
          </p:cNvPr>
          <p:cNvSpPr/>
          <p:nvPr/>
        </p:nvSpPr>
        <p:spPr>
          <a:xfrm>
            <a:off x="4378050" y="3167931"/>
            <a:ext cx="685800" cy="137255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6EC70-7FA6-4543-A79E-D9B45EA0EDF3}"/>
              </a:ext>
            </a:extLst>
          </p:cNvPr>
          <p:cNvSpPr/>
          <p:nvPr/>
        </p:nvSpPr>
        <p:spPr>
          <a:xfrm>
            <a:off x="5297760" y="31669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D1228AB-F7FF-43CE-941E-A567ED44F1FA}"/>
              </a:ext>
            </a:extLst>
          </p:cNvPr>
          <p:cNvSpPr/>
          <p:nvPr/>
        </p:nvSpPr>
        <p:spPr>
          <a:xfrm>
            <a:off x="5297760" y="38527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6D032E4-63FE-40A0-A310-EEDAAC97C5F7}"/>
              </a:ext>
            </a:extLst>
          </p:cNvPr>
          <p:cNvSpPr/>
          <p:nvPr/>
        </p:nvSpPr>
        <p:spPr>
          <a:xfrm>
            <a:off x="5983560" y="31669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60552A-F93D-42FB-B741-92556A1C3CBE}"/>
              </a:ext>
            </a:extLst>
          </p:cNvPr>
          <p:cNvSpPr/>
          <p:nvPr/>
        </p:nvSpPr>
        <p:spPr>
          <a:xfrm>
            <a:off x="5983560" y="385277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D74EE5-EA44-403A-AAE2-3EFCD1FB0905}"/>
              </a:ext>
            </a:extLst>
          </p:cNvPr>
          <p:cNvSpPr/>
          <p:nvPr/>
        </p:nvSpPr>
        <p:spPr>
          <a:xfrm>
            <a:off x="18864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AE7ABA-4F9D-4B62-9554-349B21CE3216}"/>
              </a:ext>
            </a:extLst>
          </p:cNvPr>
          <p:cNvSpPr txBox="1"/>
          <p:nvPr/>
        </p:nvSpPr>
        <p:spPr>
          <a:xfrm>
            <a:off x="31293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EC1A7F-D5E2-4B3E-8B37-FC4C06196A4D}"/>
              </a:ext>
            </a:extLst>
          </p:cNvPr>
          <p:cNvSpPr txBox="1"/>
          <p:nvPr/>
        </p:nvSpPr>
        <p:spPr>
          <a:xfrm>
            <a:off x="19184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653867-5ED1-4BAF-A05A-927BE4EE5E67}"/>
              </a:ext>
            </a:extLst>
          </p:cNvPr>
          <p:cNvSpPr/>
          <p:nvPr/>
        </p:nvSpPr>
        <p:spPr>
          <a:xfrm>
            <a:off x="179415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2BA5B6C-C7BF-480A-BC00-A9AFDE87B90B}"/>
              </a:ext>
            </a:extLst>
          </p:cNvPr>
          <p:cNvSpPr/>
          <p:nvPr/>
        </p:nvSpPr>
        <p:spPr>
          <a:xfrm>
            <a:off x="1794150" y="219754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E88545-B727-48F6-83A1-3350BAF187CE}"/>
              </a:ext>
            </a:extLst>
          </p:cNvPr>
          <p:cNvSpPr/>
          <p:nvPr/>
        </p:nvSpPr>
        <p:spPr>
          <a:xfrm>
            <a:off x="2479950" y="219754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0F0B1E9-4837-4330-8CF1-E53C5A231E22}"/>
              </a:ext>
            </a:extLst>
          </p:cNvPr>
          <p:cNvSpPr/>
          <p:nvPr/>
        </p:nvSpPr>
        <p:spPr>
          <a:xfrm>
            <a:off x="369225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3878AB-22FE-43BB-A30B-D8B90F112685}"/>
              </a:ext>
            </a:extLst>
          </p:cNvPr>
          <p:cNvSpPr txBox="1"/>
          <p:nvPr/>
        </p:nvSpPr>
        <p:spPr>
          <a:xfrm>
            <a:off x="381654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Luma</a:t>
            </a:r>
            <a:r>
              <a:rPr lang="en-US" sz="1100" dirty="0"/>
              <a:t> VPDU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6F1D05E-8D03-4C9E-81D9-C256BB46E35D}"/>
              </a:ext>
            </a:extLst>
          </p:cNvPr>
          <p:cNvSpPr txBox="1"/>
          <p:nvPr/>
        </p:nvSpPr>
        <p:spPr>
          <a:xfrm>
            <a:off x="5422050" y="2886204"/>
            <a:ext cx="1123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Chroma VPDU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E4B8762-C077-4A01-AF6B-C2917B992C16}"/>
              </a:ext>
            </a:extLst>
          </p:cNvPr>
          <p:cNvSpPr/>
          <p:nvPr/>
        </p:nvSpPr>
        <p:spPr>
          <a:xfrm>
            <a:off x="5297760" y="1512699"/>
            <a:ext cx="13716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2010CCC-A40B-432A-B22A-24D5663A9F9F}"/>
              </a:ext>
            </a:extLst>
          </p:cNvPr>
          <p:cNvSpPr/>
          <p:nvPr/>
        </p:nvSpPr>
        <p:spPr>
          <a:xfrm>
            <a:off x="5297760" y="1511747"/>
            <a:ext cx="13716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FB3CFBC-9BD3-4DCE-BAB2-8D64D4BCD52C}"/>
              </a:ext>
            </a:extLst>
          </p:cNvPr>
          <p:cNvSpPr/>
          <p:nvPr/>
        </p:nvSpPr>
        <p:spPr>
          <a:xfrm>
            <a:off x="5661248" y="1512699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CDF25D-B93F-41E4-BB9A-FDB8C972E132}"/>
              </a:ext>
            </a:extLst>
          </p:cNvPr>
          <p:cNvSpPr/>
          <p:nvPr/>
        </p:nvSpPr>
        <p:spPr>
          <a:xfrm>
            <a:off x="1794150" y="151356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F3FF36F-8F22-4344-9BDB-774318293B7A}"/>
              </a:ext>
            </a:extLst>
          </p:cNvPr>
          <p:cNvSpPr/>
          <p:nvPr/>
        </p:nvSpPr>
        <p:spPr>
          <a:xfrm>
            <a:off x="2479950" y="151356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94F7DAD-1733-4C5A-94F8-3C2E5F7446AE}"/>
              </a:ext>
            </a:extLst>
          </p:cNvPr>
          <p:cNvSpPr/>
          <p:nvPr/>
        </p:nvSpPr>
        <p:spPr>
          <a:xfrm>
            <a:off x="5299084" y="219754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9A037CF-37B8-480D-AF73-FCA857E04645}"/>
              </a:ext>
            </a:extLst>
          </p:cNvPr>
          <p:cNvSpPr/>
          <p:nvPr/>
        </p:nvSpPr>
        <p:spPr>
          <a:xfrm>
            <a:off x="5982236" y="2197547"/>
            <a:ext cx="685800" cy="685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39711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1599</Words>
  <Application>Microsoft Office PowerPoint</Application>
  <PresentationFormat>Custom</PresentationFormat>
  <Paragraphs>703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ＭＳ Ｐゴシック</vt:lpstr>
      <vt:lpstr>SimSun</vt:lpstr>
      <vt:lpstr>游ゴシック</vt:lpstr>
      <vt:lpstr>Yu Mincho</vt:lpstr>
      <vt:lpstr>Arial</vt:lpstr>
      <vt:lpstr>Calibri</vt:lpstr>
      <vt:lpstr>Wingdings</vt:lpstr>
      <vt:lpstr>top_blue_16_9</vt:lpstr>
      <vt:lpstr>inside_blue_16_9_14</vt:lpstr>
      <vt:lpstr>PowerPoint Presentation</vt:lpstr>
      <vt:lpstr>Introduction</vt:lpstr>
      <vt:lpstr>Proposed Method</vt:lpstr>
      <vt:lpstr>Method 1: Luma &amp; Chroma Both NoSplit or QT</vt:lpstr>
      <vt:lpstr>Method 2: Allow Chroma Subpart Processing </vt:lpstr>
      <vt:lpstr>Method 2: Allow Chroma Subpart Processing </vt:lpstr>
      <vt:lpstr>Method 3: Allow Luma Subpart Processing </vt:lpstr>
      <vt:lpstr>Method 3: Allow Luma Subpart Processing</vt:lpstr>
      <vt:lpstr>Method 3: Allow Luma Subpart Processing</vt:lpstr>
      <vt:lpstr>Complexity: Number of Comparisons</vt:lpstr>
      <vt:lpstr>Complexity: Implementation</vt:lpstr>
      <vt:lpstr>Simulation Results: Method 1, 2, 3 </vt:lpstr>
      <vt:lpstr>Conclusion</vt:lpstr>
      <vt:lpstr>Acknowledgment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2019-07-03T17:48:14Z</dcterms:modified>
</cp:coreProperties>
</file>