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4"/>
  </p:notesMasterIdLst>
  <p:sldIdLst>
    <p:sldId id="261" r:id="rId3"/>
    <p:sldId id="337" r:id="rId4"/>
    <p:sldId id="342" r:id="rId5"/>
    <p:sldId id="343" r:id="rId6"/>
    <p:sldId id="347" r:id="rId7"/>
    <p:sldId id="341" r:id="rId8"/>
    <p:sldId id="346" r:id="rId9"/>
    <p:sldId id="344" r:id="rId10"/>
    <p:sldId id="286" r:id="rId11"/>
    <p:sldId id="318" r:id="rId12"/>
    <p:sldId id="340" r:id="rId13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>
        <p:scale>
          <a:sx n="85" d="100"/>
          <a:sy n="85" d="100"/>
        </p:scale>
        <p:origin x="600" y="52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05.07.2019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JVET-O012</a:t>
            </a:r>
            <a:r>
              <a:rPr lang="en-US" altLang="zh-CN" b="1" dirty="0"/>
              <a:t>6</a:t>
            </a:r>
            <a:endParaRPr lang="en-CA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CE8-related: </a:t>
            </a:r>
            <a:r>
              <a:rPr lang="en-CA" b="1" dirty="0"/>
              <a:t>IBC modifications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LI JINGYA, LIM CHONG SOON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10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156" y="610473"/>
            <a:ext cx="8964488" cy="1177320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CA" dirty="0"/>
              <a:t>This contribution further reduces complexity of JVET-N0201/N0316 by introducing dedicated IBC reference buffer. Complexity is greatly reduced. </a:t>
            </a:r>
            <a:r>
              <a:rPr lang="en-US" dirty="0"/>
              <a:t>Coding impact is negligible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11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err="1"/>
              <a:t>Bytedance</a:t>
            </a:r>
            <a:r>
              <a:rPr lang="en-US" altLang="ja-JP" sz="2000" kern="0" dirty="0"/>
              <a:t> 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2" name="Rectangle 1"/>
          <p:cNvSpPr/>
          <p:nvPr/>
        </p:nvSpPr>
        <p:spPr>
          <a:xfrm>
            <a:off x="124619" y="482138"/>
            <a:ext cx="7886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/>
              <a:t>In</a:t>
            </a:r>
            <a:r>
              <a:rPr lang="en-US" sz="1600" dirty="0"/>
              <a:t> VTM5.0, conformance check is performed that requires IBC block vector to be within a valid reference area </a:t>
            </a:r>
          </a:p>
        </p:txBody>
      </p:sp>
      <p:grpSp>
        <p:nvGrpSpPr>
          <p:cNvPr id="73" name="Group 72"/>
          <p:cNvGrpSpPr>
            <a:grpSpLocks noChangeAspect="1"/>
          </p:cNvGrpSpPr>
          <p:nvPr/>
        </p:nvGrpSpPr>
        <p:grpSpPr bwMode="auto">
          <a:xfrm>
            <a:off x="161778" y="1179744"/>
            <a:ext cx="3390646" cy="1763776"/>
            <a:chOff x="0" y="0"/>
            <a:chExt cx="59915" cy="32117"/>
          </a:xfrm>
        </p:grpSpPr>
        <p:sp>
          <p:nvSpPr>
            <p:cNvPr id="74" name="矩形 73"/>
            <p:cNvSpPr>
              <a:spLocks noChangeArrowheads="1"/>
            </p:cNvSpPr>
            <p:nvPr/>
          </p:nvSpPr>
          <p:spPr bwMode="auto">
            <a:xfrm>
              <a:off x="86" y="6539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75" name="矩形 73"/>
            <p:cNvSpPr>
              <a:spLocks noChangeArrowheads="1"/>
            </p:cNvSpPr>
            <p:nvPr/>
          </p:nvSpPr>
          <p:spPr bwMode="auto">
            <a:xfrm>
              <a:off x="6506" y="6570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76" name="矩形 73"/>
            <p:cNvSpPr>
              <a:spLocks noChangeArrowheads="1"/>
            </p:cNvSpPr>
            <p:nvPr/>
          </p:nvSpPr>
          <p:spPr bwMode="auto">
            <a:xfrm>
              <a:off x="116" y="65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77" name="矩形 73"/>
            <p:cNvSpPr>
              <a:spLocks noChangeArrowheads="1"/>
            </p:cNvSpPr>
            <p:nvPr/>
          </p:nvSpPr>
          <p:spPr bwMode="auto">
            <a:xfrm>
              <a:off x="19381" y="6521"/>
              <a:ext cx="6407" cy="6509"/>
            </a:xfrm>
            <a:prstGeom prst="rect">
              <a:avLst/>
            </a:prstGeom>
            <a:noFill/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78" name="矩形 73"/>
            <p:cNvSpPr>
              <a:spLocks noChangeArrowheads="1"/>
            </p:cNvSpPr>
            <p:nvPr/>
          </p:nvSpPr>
          <p:spPr bwMode="auto">
            <a:xfrm>
              <a:off x="12912" y="6570"/>
              <a:ext cx="6493" cy="6509"/>
            </a:xfrm>
            <a:prstGeom prst="rect">
              <a:avLst/>
            </a:prstGeom>
            <a:noFill/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79" name="矩形 73"/>
            <p:cNvSpPr>
              <a:spLocks noChangeArrowheads="1"/>
            </p:cNvSpPr>
            <p:nvPr/>
          </p:nvSpPr>
          <p:spPr bwMode="auto">
            <a:xfrm>
              <a:off x="19381" y="49"/>
              <a:ext cx="6407" cy="6509"/>
            </a:xfrm>
            <a:prstGeom prst="rect">
              <a:avLst/>
            </a:prstGeom>
            <a:noFill/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0" name="矩形 73"/>
            <p:cNvSpPr>
              <a:spLocks noChangeArrowheads="1"/>
            </p:cNvSpPr>
            <p:nvPr/>
          </p:nvSpPr>
          <p:spPr bwMode="auto">
            <a:xfrm>
              <a:off x="12930" y="86"/>
              <a:ext cx="6493" cy="6509"/>
            </a:xfrm>
            <a:prstGeom prst="rect">
              <a:avLst/>
            </a:prstGeom>
            <a:pattFill prst="ltVert">
              <a:fgClr>
                <a:schemeClr val="bg2">
                  <a:lumMod val="75000"/>
                  <a:lumOff val="0"/>
                </a:schemeClr>
              </a:fgClr>
              <a:bgClr>
                <a:schemeClr val="bg1">
                  <a:lumMod val="100000"/>
                  <a:lumOff val="0"/>
                </a:schemeClr>
              </a:bgClr>
            </a:patt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latin typeface="Calibri"/>
                  <a:ea typeface="DengXian"/>
                  <a:cs typeface="Times New Roman"/>
                </a:rPr>
                <a:t>Curr</a:t>
              </a:r>
              <a:endParaRPr lang="en-US" sz="800" dirty="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81" name="矩形 73"/>
            <p:cNvSpPr>
              <a:spLocks noChangeArrowheads="1"/>
            </p:cNvSpPr>
            <p:nvPr/>
          </p:nvSpPr>
          <p:spPr bwMode="auto">
            <a:xfrm>
              <a:off x="6571" y="78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2" name="矩形 73"/>
            <p:cNvSpPr>
              <a:spLocks noChangeArrowheads="1"/>
            </p:cNvSpPr>
            <p:nvPr/>
          </p:nvSpPr>
          <p:spPr bwMode="auto">
            <a:xfrm>
              <a:off x="13" y="0"/>
              <a:ext cx="12985" cy="13030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3" name="矩形 73"/>
            <p:cNvSpPr>
              <a:spLocks noChangeArrowheads="1"/>
            </p:cNvSpPr>
            <p:nvPr/>
          </p:nvSpPr>
          <p:spPr bwMode="auto">
            <a:xfrm>
              <a:off x="12904" y="29"/>
              <a:ext cx="12985" cy="13030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4" name="矩形 73"/>
            <p:cNvSpPr>
              <a:spLocks noChangeArrowheads="1"/>
            </p:cNvSpPr>
            <p:nvPr/>
          </p:nvSpPr>
          <p:spPr bwMode="auto">
            <a:xfrm>
              <a:off x="72" y="25511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85" name="矩形 73"/>
            <p:cNvSpPr>
              <a:spLocks noChangeArrowheads="1"/>
            </p:cNvSpPr>
            <p:nvPr/>
          </p:nvSpPr>
          <p:spPr bwMode="auto">
            <a:xfrm>
              <a:off x="6492" y="25542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6" name="矩形 73"/>
            <p:cNvSpPr>
              <a:spLocks noChangeArrowheads="1"/>
            </p:cNvSpPr>
            <p:nvPr/>
          </p:nvSpPr>
          <p:spPr bwMode="auto">
            <a:xfrm>
              <a:off x="58" y="19037"/>
              <a:ext cx="6408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87" name="矩形 73"/>
            <p:cNvSpPr>
              <a:spLocks noChangeArrowheads="1"/>
            </p:cNvSpPr>
            <p:nvPr/>
          </p:nvSpPr>
          <p:spPr bwMode="auto">
            <a:xfrm>
              <a:off x="19367" y="25493"/>
              <a:ext cx="6407" cy="6509"/>
            </a:xfrm>
            <a:prstGeom prst="rect">
              <a:avLst/>
            </a:prstGeom>
            <a:noFill/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88" name="矩形 73"/>
            <p:cNvSpPr>
              <a:spLocks noChangeArrowheads="1"/>
            </p:cNvSpPr>
            <p:nvPr/>
          </p:nvSpPr>
          <p:spPr bwMode="auto">
            <a:xfrm>
              <a:off x="12898" y="25542"/>
              <a:ext cx="6493" cy="6509"/>
            </a:xfrm>
            <a:prstGeom prst="rect">
              <a:avLst/>
            </a:prstGeom>
            <a:pattFill prst="ltVert">
              <a:fgClr>
                <a:schemeClr val="bg2">
                  <a:lumMod val="75000"/>
                  <a:lumOff val="0"/>
                </a:schemeClr>
              </a:fgClr>
              <a:bgClr>
                <a:schemeClr val="bg1">
                  <a:lumMod val="100000"/>
                  <a:lumOff val="0"/>
                </a:schemeClr>
              </a:bgClr>
            </a:patt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/>
                  <a:ea typeface="DengXian"/>
                  <a:cs typeface="Times New Roman"/>
                </a:rPr>
                <a:t>Curr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89" name="矩形 73"/>
            <p:cNvSpPr>
              <a:spLocks noChangeArrowheads="1"/>
            </p:cNvSpPr>
            <p:nvPr/>
          </p:nvSpPr>
          <p:spPr bwMode="auto">
            <a:xfrm>
              <a:off x="19367" y="19021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90" name="矩形 73"/>
            <p:cNvSpPr>
              <a:spLocks noChangeArrowheads="1"/>
            </p:cNvSpPr>
            <p:nvPr/>
          </p:nvSpPr>
          <p:spPr bwMode="auto">
            <a:xfrm>
              <a:off x="12916" y="19057"/>
              <a:ext cx="6493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91" name="矩形 73"/>
            <p:cNvSpPr>
              <a:spLocks noChangeArrowheads="1"/>
            </p:cNvSpPr>
            <p:nvPr/>
          </p:nvSpPr>
          <p:spPr bwMode="auto">
            <a:xfrm>
              <a:off x="6514" y="19050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92" name="矩形 73"/>
            <p:cNvSpPr>
              <a:spLocks noChangeArrowheads="1"/>
            </p:cNvSpPr>
            <p:nvPr/>
          </p:nvSpPr>
          <p:spPr bwMode="auto">
            <a:xfrm>
              <a:off x="0" y="18971"/>
              <a:ext cx="12984" cy="13031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93" name="矩形 73"/>
            <p:cNvSpPr>
              <a:spLocks noChangeArrowheads="1"/>
            </p:cNvSpPr>
            <p:nvPr/>
          </p:nvSpPr>
          <p:spPr bwMode="auto">
            <a:xfrm>
              <a:off x="12891" y="19001"/>
              <a:ext cx="12984" cy="13030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94" name="矩形 73"/>
            <p:cNvSpPr>
              <a:spLocks noChangeArrowheads="1"/>
            </p:cNvSpPr>
            <p:nvPr/>
          </p:nvSpPr>
          <p:spPr bwMode="auto">
            <a:xfrm>
              <a:off x="34018" y="25577"/>
              <a:ext cx="6407" cy="6508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95" name="矩形 73"/>
            <p:cNvSpPr>
              <a:spLocks noChangeArrowheads="1"/>
            </p:cNvSpPr>
            <p:nvPr/>
          </p:nvSpPr>
          <p:spPr bwMode="auto">
            <a:xfrm>
              <a:off x="40438" y="25608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96" name="矩形 73"/>
            <p:cNvSpPr>
              <a:spLocks noChangeArrowheads="1"/>
            </p:cNvSpPr>
            <p:nvPr/>
          </p:nvSpPr>
          <p:spPr bwMode="auto">
            <a:xfrm>
              <a:off x="34005" y="19103"/>
              <a:ext cx="6407" cy="6508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97" name="矩形 73"/>
            <p:cNvSpPr>
              <a:spLocks noChangeArrowheads="1"/>
            </p:cNvSpPr>
            <p:nvPr/>
          </p:nvSpPr>
          <p:spPr bwMode="auto">
            <a:xfrm>
              <a:off x="53313" y="25559"/>
              <a:ext cx="6407" cy="6508"/>
            </a:xfrm>
            <a:prstGeom prst="rect">
              <a:avLst/>
            </a:prstGeom>
            <a:pattFill prst="ltVert">
              <a:fgClr>
                <a:schemeClr val="bg2">
                  <a:lumMod val="75000"/>
                  <a:lumOff val="0"/>
                </a:schemeClr>
              </a:fgClr>
              <a:bgClr>
                <a:schemeClr val="bg1">
                  <a:lumMod val="100000"/>
                  <a:lumOff val="0"/>
                </a:schemeClr>
              </a:bgClr>
            </a:patt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/>
                  <a:ea typeface="DengXian"/>
                  <a:cs typeface="Times New Roman"/>
                </a:rPr>
                <a:t>Curr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98" name="矩形 73"/>
            <p:cNvSpPr>
              <a:spLocks noChangeArrowheads="1"/>
            </p:cNvSpPr>
            <p:nvPr/>
          </p:nvSpPr>
          <p:spPr bwMode="auto">
            <a:xfrm>
              <a:off x="46844" y="25608"/>
              <a:ext cx="6493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99" name="矩形 73"/>
            <p:cNvSpPr>
              <a:spLocks noChangeArrowheads="1"/>
            </p:cNvSpPr>
            <p:nvPr/>
          </p:nvSpPr>
          <p:spPr bwMode="auto">
            <a:xfrm>
              <a:off x="53313" y="19087"/>
              <a:ext cx="6407" cy="6508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0" name="矩形 73"/>
            <p:cNvSpPr>
              <a:spLocks noChangeArrowheads="1"/>
            </p:cNvSpPr>
            <p:nvPr/>
          </p:nvSpPr>
          <p:spPr bwMode="auto">
            <a:xfrm>
              <a:off x="46862" y="19123"/>
              <a:ext cx="6494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1" name="矩形 73"/>
            <p:cNvSpPr>
              <a:spLocks noChangeArrowheads="1"/>
            </p:cNvSpPr>
            <p:nvPr/>
          </p:nvSpPr>
          <p:spPr bwMode="auto">
            <a:xfrm>
              <a:off x="40460" y="19116"/>
              <a:ext cx="6407" cy="6508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02" name="矩形 73"/>
            <p:cNvSpPr>
              <a:spLocks noChangeArrowheads="1"/>
            </p:cNvSpPr>
            <p:nvPr/>
          </p:nvSpPr>
          <p:spPr bwMode="auto">
            <a:xfrm>
              <a:off x="33946" y="19037"/>
              <a:ext cx="12984" cy="13030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3" name="矩形 73"/>
            <p:cNvSpPr>
              <a:spLocks noChangeArrowheads="1"/>
            </p:cNvSpPr>
            <p:nvPr/>
          </p:nvSpPr>
          <p:spPr bwMode="auto">
            <a:xfrm>
              <a:off x="46837" y="19066"/>
              <a:ext cx="12984" cy="13031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4" name="矩形 73"/>
            <p:cNvSpPr>
              <a:spLocks noChangeArrowheads="1"/>
            </p:cNvSpPr>
            <p:nvPr/>
          </p:nvSpPr>
          <p:spPr bwMode="auto">
            <a:xfrm>
              <a:off x="34112" y="6605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>
                  <a:effectLst/>
                  <a:latin typeface="Times New Roman"/>
                  <a:ea typeface="DengXian"/>
                </a:rPr>
                <a:t> </a:t>
              </a:r>
            </a:p>
          </p:txBody>
        </p:sp>
        <p:sp>
          <p:nvSpPr>
            <p:cNvPr id="105" name="矩形 73"/>
            <p:cNvSpPr>
              <a:spLocks noChangeArrowheads="1"/>
            </p:cNvSpPr>
            <p:nvPr/>
          </p:nvSpPr>
          <p:spPr bwMode="auto">
            <a:xfrm>
              <a:off x="40532" y="6636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6" name="矩形 73"/>
            <p:cNvSpPr>
              <a:spLocks noChangeArrowheads="1"/>
            </p:cNvSpPr>
            <p:nvPr/>
          </p:nvSpPr>
          <p:spPr bwMode="auto">
            <a:xfrm>
              <a:off x="34098" y="131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07" name="矩形 73"/>
            <p:cNvSpPr>
              <a:spLocks noChangeArrowheads="1"/>
            </p:cNvSpPr>
            <p:nvPr/>
          </p:nvSpPr>
          <p:spPr bwMode="auto">
            <a:xfrm>
              <a:off x="53407" y="6587"/>
              <a:ext cx="6407" cy="6509"/>
            </a:xfrm>
            <a:prstGeom prst="rect">
              <a:avLst/>
            </a:prstGeom>
            <a:noFill/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08" name="矩形 73"/>
            <p:cNvSpPr>
              <a:spLocks noChangeArrowheads="1"/>
            </p:cNvSpPr>
            <p:nvPr/>
          </p:nvSpPr>
          <p:spPr bwMode="auto">
            <a:xfrm>
              <a:off x="53407" y="115"/>
              <a:ext cx="6407" cy="6509"/>
            </a:xfrm>
            <a:prstGeom prst="rect">
              <a:avLst/>
            </a:prstGeom>
            <a:pattFill prst="ltVert">
              <a:fgClr>
                <a:schemeClr val="bg2">
                  <a:lumMod val="75000"/>
                  <a:lumOff val="0"/>
                </a:schemeClr>
              </a:fgClr>
              <a:bgClr>
                <a:schemeClr val="bg1">
                  <a:lumMod val="100000"/>
                  <a:lumOff val="0"/>
                </a:schemeClr>
              </a:bgClr>
            </a:patt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latin typeface="Calibri"/>
                  <a:ea typeface="DengXian"/>
                  <a:cs typeface="Times New Roman"/>
                </a:rPr>
                <a:t>Curr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09" name="矩形 73"/>
            <p:cNvSpPr>
              <a:spLocks noChangeArrowheads="1"/>
            </p:cNvSpPr>
            <p:nvPr/>
          </p:nvSpPr>
          <p:spPr bwMode="auto">
            <a:xfrm>
              <a:off x="40554" y="144"/>
              <a:ext cx="6407" cy="6509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latin typeface="Calibri"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10" name="矩形 73"/>
            <p:cNvSpPr>
              <a:spLocks noChangeArrowheads="1"/>
            </p:cNvSpPr>
            <p:nvPr/>
          </p:nvSpPr>
          <p:spPr bwMode="auto">
            <a:xfrm>
              <a:off x="34039" y="65"/>
              <a:ext cx="12985" cy="13031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11" name="矩形 73"/>
            <p:cNvSpPr>
              <a:spLocks noChangeArrowheads="1"/>
            </p:cNvSpPr>
            <p:nvPr/>
          </p:nvSpPr>
          <p:spPr bwMode="auto">
            <a:xfrm>
              <a:off x="46930" y="95"/>
              <a:ext cx="12985" cy="13030"/>
            </a:xfrm>
            <a:prstGeom prst="rect">
              <a:avLst/>
            </a:prstGeom>
            <a:noFill/>
            <a:ln w="19050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  <p:sp>
          <p:nvSpPr>
            <p:cNvPr id="112" name="矩形 73"/>
            <p:cNvSpPr>
              <a:spLocks noChangeArrowheads="1"/>
            </p:cNvSpPr>
            <p:nvPr/>
          </p:nvSpPr>
          <p:spPr bwMode="auto">
            <a:xfrm>
              <a:off x="47009" y="137"/>
              <a:ext cx="6494" cy="6508"/>
            </a:xfrm>
            <a:prstGeom prst="rect">
              <a:avLst/>
            </a:prstGeom>
            <a:solidFill>
              <a:schemeClr val="bg2">
                <a:lumMod val="75000"/>
                <a:lumOff val="0"/>
              </a:schemeClr>
            </a:solidFill>
            <a:ln w="3175">
              <a:solidFill>
                <a:schemeClr val="tx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sz="800"/>
            </a:p>
          </p:txBody>
        </p:sp>
      </p:grpSp>
      <p:grpSp>
        <p:nvGrpSpPr>
          <p:cNvPr id="113" name="Group 112">
            <a:extLst/>
          </p:cNvPr>
          <p:cNvGrpSpPr>
            <a:grpSpLocks noChangeAspect="1"/>
          </p:cNvGrpSpPr>
          <p:nvPr/>
        </p:nvGrpSpPr>
        <p:grpSpPr>
          <a:xfrm>
            <a:off x="4139952" y="2059854"/>
            <a:ext cx="4144073" cy="883666"/>
            <a:chOff x="0" y="0"/>
            <a:chExt cx="6065075" cy="1312888"/>
          </a:xfrm>
        </p:grpSpPr>
        <p:sp>
          <p:nvSpPr>
            <p:cNvPr id="114" name="矩形 73">
              <a:extLst/>
            </p:cNvPr>
            <p:cNvSpPr/>
            <p:nvPr/>
          </p:nvSpPr>
          <p:spPr>
            <a:xfrm>
              <a:off x="3484765" y="65398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15" name="矩形 73">
              <a:extLst/>
            </p:cNvPr>
            <p:cNvSpPr/>
            <p:nvPr/>
          </p:nvSpPr>
          <p:spPr>
            <a:xfrm>
              <a:off x="4126739" y="65708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16" name="矩形 73">
              <a:extLst/>
            </p:cNvPr>
            <p:cNvSpPr/>
            <p:nvPr/>
          </p:nvSpPr>
          <p:spPr>
            <a:xfrm>
              <a:off x="3483403" y="657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17" name="矩形 73">
              <a:extLst/>
            </p:cNvPr>
            <p:cNvSpPr/>
            <p:nvPr/>
          </p:nvSpPr>
          <p:spPr>
            <a:xfrm>
              <a:off x="5414270" y="652167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18" name="矩形 73">
              <a:extLst/>
            </p:cNvPr>
            <p:cNvSpPr/>
            <p:nvPr/>
          </p:nvSpPr>
          <p:spPr>
            <a:xfrm>
              <a:off x="5414269" y="4960"/>
              <a:ext cx="64071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000000"/>
                  </a:solidFill>
                  <a:effectLst/>
                  <a:ea typeface="DengXian"/>
                  <a:cs typeface="Times New Roman"/>
                </a:rPr>
                <a:t>Curr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19" name="矩形 73">
              <a:extLst/>
            </p:cNvPr>
            <p:cNvSpPr/>
            <p:nvPr/>
          </p:nvSpPr>
          <p:spPr>
            <a:xfrm>
              <a:off x="4769173" y="8628"/>
              <a:ext cx="649335" cy="129441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0" name="矩形 73">
              <a:extLst/>
            </p:cNvPr>
            <p:cNvSpPr/>
            <p:nvPr/>
          </p:nvSpPr>
          <p:spPr>
            <a:xfrm>
              <a:off x="4128962" y="786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21" name="矩形 73">
              <a:extLst/>
            </p:cNvPr>
            <p:cNvSpPr/>
            <p:nvPr/>
          </p:nvSpPr>
          <p:spPr>
            <a:xfrm>
              <a:off x="3477509" y="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2" name="矩形 73">
              <a:extLst/>
            </p:cNvPr>
            <p:cNvSpPr/>
            <p:nvPr/>
          </p:nvSpPr>
          <p:spPr>
            <a:xfrm>
              <a:off x="4766615" y="294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3" name="矩形 73">
              <a:extLst/>
            </p:cNvPr>
            <p:cNvSpPr/>
            <p:nvPr/>
          </p:nvSpPr>
          <p:spPr>
            <a:xfrm>
              <a:off x="7256" y="65890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24" name="矩形 73">
              <a:extLst/>
            </p:cNvPr>
            <p:cNvSpPr/>
            <p:nvPr/>
          </p:nvSpPr>
          <p:spPr>
            <a:xfrm>
              <a:off x="649230" y="66200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5" name="矩形 73">
              <a:extLst/>
            </p:cNvPr>
            <p:cNvSpPr/>
            <p:nvPr/>
          </p:nvSpPr>
          <p:spPr>
            <a:xfrm>
              <a:off x="5894" y="1149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>
                  <a:solidFill>
                    <a:srgbClr val="FFFFFF"/>
                  </a:solidFill>
                  <a:effectLst/>
                  <a:ea typeface="DengXian"/>
                  <a:cs typeface="Times New Roman"/>
                </a:rPr>
                <a:t>X</a:t>
              </a:r>
              <a:endParaRPr lang="en-US" sz="80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26" name="矩形 73">
              <a:extLst/>
            </p:cNvPr>
            <p:cNvSpPr/>
            <p:nvPr/>
          </p:nvSpPr>
          <p:spPr>
            <a:xfrm>
              <a:off x="1936761" y="657087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7" name="矩形 73">
              <a:extLst/>
            </p:cNvPr>
            <p:cNvSpPr/>
            <p:nvPr/>
          </p:nvSpPr>
          <p:spPr>
            <a:xfrm>
              <a:off x="1289840" y="662013"/>
              <a:ext cx="64933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800" kern="1200" dirty="0">
                  <a:solidFill>
                    <a:srgbClr val="000000"/>
                  </a:solidFill>
                  <a:effectLst/>
                  <a:ea typeface="DengXian"/>
                  <a:cs typeface="Times New Roman"/>
                </a:rPr>
                <a:t>Curr</a:t>
              </a:r>
              <a:endParaRPr lang="en-US" sz="800" dirty="0">
                <a:effectLst/>
                <a:latin typeface="Times New Roman"/>
                <a:ea typeface="DengXian"/>
              </a:endParaRPr>
            </a:p>
          </p:txBody>
        </p:sp>
        <p:sp>
          <p:nvSpPr>
            <p:cNvPr id="128" name="矩形 73">
              <a:extLst/>
            </p:cNvPr>
            <p:cNvSpPr/>
            <p:nvPr/>
          </p:nvSpPr>
          <p:spPr>
            <a:xfrm>
              <a:off x="1936760" y="9880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29" name="矩形 73">
              <a:extLst/>
            </p:cNvPr>
            <p:cNvSpPr/>
            <p:nvPr/>
          </p:nvSpPr>
          <p:spPr>
            <a:xfrm>
              <a:off x="1291664" y="13548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30" name="矩形 73">
              <a:extLst/>
            </p:cNvPr>
            <p:cNvSpPr/>
            <p:nvPr/>
          </p:nvSpPr>
          <p:spPr>
            <a:xfrm>
              <a:off x="651453" y="1278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31" name="矩形 73">
              <a:extLst/>
            </p:cNvPr>
            <p:cNvSpPr/>
            <p:nvPr/>
          </p:nvSpPr>
          <p:spPr>
            <a:xfrm>
              <a:off x="0" y="492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32" name="矩形 73">
              <a:extLst/>
            </p:cNvPr>
            <p:cNvSpPr/>
            <p:nvPr/>
          </p:nvSpPr>
          <p:spPr>
            <a:xfrm>
              <a:off x="1289106" y="786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  <p:sp>
          <p:nvSpPr>
            <p:cNvPr id="133" name="矩形 73">
              <a:extLst/>
            </p:cNvPr>
            <p:cNvSpPr/>
            <p:nvPr/>
          </p:nvSpPr>
          <p:spPr>
            <a:xfrm>
              <a:off x="4774517" y="7145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800"/>
            </a:p>
          </p:txBody>
        </p:sp>
      </p:grp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" name="Rectangle 172"/>
          <p:cNvSpPr>
            <a:spLocks noChangeArrowheads="1"/>
          </p:cNvSpPr>
          <p:nvPr/>
        </p:nvSpPr>
        <p:spPr bwMode="auto">
          <a:xfrm>
            <a:off x="4067944" y="3003798"/>
            <a:ext cx="444270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2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DengXian" pitchFamily="65" charset="-122"/>
                <a:cs typeface="Times New Roman" pitchFamily="18" charset="0"/>
              </a:rPr>
              <a:t>current CTU processing order and its available reference samples in current and left CTU when first level vertical binary-tree split is applied.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2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097" name="Rectangle 4096"/>
          <p:cNvSpPr/>
          <p:nvPr/>
        </p:nvSpPr>
        <p:spPr>
          <a:xfrm>
            <a:off x="170767" y="3003798"/>
            <a:ext cx="3465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kumimoji="0" lang="en-US" altLang="en-US" sz="1200" dirty="0"/>
              <a:t>current CTU processing order and its available reference samples in current and left CTU (when quad-tree split is enforced at 128x128 level)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201585" y="3834795"/>
            <a:ext cx="7886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It is desirable to add block vector check to decoder to avoid undefined decoder behavior</a:t>
            </a:r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2" name="Rectangle 1"/>
          <p:cNvSpPr/>
          <p:nvPr/>
        </p:nvSpPr>
        <p:spPr>
          <a:xfrm>
            <a:off x="124618" y="482138"/>
            <a:ext cx="797577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/>
              <a:t>JVET-N0201/N0316 moves same conformance checks to decoder side:</a:t>
            </a:r>
          </a:p>
          <a:p>
            <a:pPr algn="just" hangingPunct="0"/>
            <a:r>
              <a:rPr lang="en-US" sz="1600" dirty="0"/>
              <a:t>An IBC block vector is determined as </a:t>
            </a:r>
            <a:r>
              <a:rPr lang="en-US" sz="1600" b="1" dirty="0"/>
              <a:t>invalid</a:t>
            </a:r>
            <a:r>
              <a:rPr lang="en-US" sz="1600" dirty="0"/>
              <a:t> if any of the following conditions are met. (same as VTM5.0)</a:t>
            </a:r>
          </a:p>
          <a:p>
            <a:pPr algn="just" hangingPunct="0"/>
            <a:endParaRPr lang="en-US" sz="1600" dirty="0"/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exceed picture boundary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sample’s horizontal and vertical position is greater than or equal to top left sample position of current block area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is in above CTU row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is in below CTU row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exceeds current CTU boundary or left N’s (N =1 for 128x128 sized CTU) CTU boundary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exceeds 3 VPDU reference area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is not available when reference area is in current VPDU </a:t>
            </a:r>
          </a:p>
          <a:p>
            <a:pPr algn="just"/>
            <a:endParaRPr lang="en-US" sz="1400" dirty="0"/>
          </a:p>
          <a:p>
            <a:pPr algn="just"/>
            <a:r>
              <a:rPr lang="en-US" sz="1600" b="1" dirty="0"/>
              <a:t>It is desirable to reduce complexity of condition checks</a:t>
            </a:r>
          </a:p>
        </p:txBody>
      </p: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49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4" name="Rectangle 3"/>
          <p:cNvSpPr/>
          <p:nvPr/>
        </p:nvSpPr>
        <p:spPr>
          <a:xfrm>
            <a:off x="116172" y="480631"/>
            <a:ext cx="79122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600" dirty="0"/>
              <a:t>In the proposed method, </a:t>
            </a:r>
            <a:r>
              <a:rPr lang="en-US" sz="1600" dirty="0"/>
              <a:t>an IBC block vector is determined as </a:t>
            </a:r>
            <a:r>
              <a:rPr lang="en-US" sz="1600" b="1" dirty="0"/>
              <a:t>invalid</a:t>
            </a:r>
            <a:r>
              <a:rPr lang="en-US" sz="1600" dirty="0"/>
              <a:t> if any of the following conditions are met:</a:t>
            </a:r>
          </a:p>
          <a:p>
            <a:pPr hangingPunct="0"/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If the </a:t>
            </a:r>
            <a:r>
              <a:rPr lang="en-US" sz="1400" dirty="0" err="1"/>
              <a:t>refPosTL_y</a:t>
            </a:r>
            <a:r>
              <a:rPr lang="en-US" sz="1400" dirty="0"/>
              <a:t> + IBC block height &gt; </a:t>
            </a:r>
            <a:r>
              <a:rPr lang="en-US" sz="1400" dirty="0" err="1"/>
              <a:t>IBCBufferHeight</a:t>
            </a:r>
            <a:r>
              <a:rPr lang="en-US" sz="1400" dirty="0"/>
              <a:t>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400" dirty="0"/>
              <a:t>If any reference sample is not decoded in prediction block in IBC buffer. </a:t>
            </a:r>
          </a:p>
        </p:txBody>
      </p:sp>
    </p:spTree>
    <p:extLst>
      <p:ext uri="{BB962C8B-B14F-4D97-AF65-F5344CB8AC3E}">
        <p14:creationId xmlns:p14="http://schemas.microsoft.com/office/powerpoint/2010/main" val="3293505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3" name="Rectangle 2"/>
          <p:cNvSpPr/>
          <p:nvPr/>
        </p:nvSpPr>
        <p:spPr>
          <a:xfrm>
            <a:off x="221630" y="611852"/>
            <a:ext cx="77347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en-CA" sz="1400" u="sng" dirty="0"/>
              <a:t>Explanation of IBC buffer:</a:t>
            </a:r>
          </a:p>
          <a:p>
            <a:pPr algn="just" hangingPunct="0"/>
            <a:r>
              <a:rPr lang="en-CA" sz="1400" dirty="0"/>
              <a:t>A dedicated 128</a:t>
            </a:r>
            <a:r>
              <a:rPr lang="en-US" sz="1400" dirty="0"/>
              <a:t>x128 sized buffer is used for decoding current VPDU and storing 3 (when CTU size = 128x128) previously decoded VPDU.</a:t>
            </a:r>
            <a:endParaRPr lang="en-SG" sz="1400" dirty="0"/>
          </a:p>
          <a:p>
            <a:pPr algn="just" hangingPunct="0"/>
            <a:r>
              <a:rPr lang="en-CA" sz="1400" dirty="0"/>
              <a:t>Location of the prediction sample (</a:t>
            </a:r>
            <a:r>
              <a:rPr lang="en-CA" sz="1400" dirty="0" err="1"/>
              <a:t>refPos_x</a:t>
            </a:r>
            <a:r>
              <a:rPr lang="en-CA" sz="1400" dirty="0"/>
              <a:t>, </a:t>
            </a:r>
            <a:r>
              <a:rPr lang="en-CA" sz="1400" dirty="0" err="1"/>
              <a:t>refPos_y</a:t>
            </a:r>
            <a:r>
              <a:rPr lang="en-CA" sz="1400" dirty="0"/>
              <a:t>)  in IBC buffer for predicted sample located in (</a:t>
            </a:r>
            <a:r>
              <a:rPr lang="en-CA" sz="1400" dirty="0" err="1"/>
              <a:t>currPos_x</a:t>
            </a:r>
            <a:r>
              <a:rPr lang="en-CA" sz="1400" dirty="0"/>
              <a:t>, </a:t>
            </a:r>
            <a:r>
              <a:rPr lang="en-CA" sz="1400" dirty="0" err="1"/>
              <a:t>currPos_y</a:t>
            </a:r>
            <a:r>
              <a:rPr lang="en-CA" sz="1400" dirty="0"/>
              <a:t>) with block vector (</a:t>
            </a:r>
            <a:r>
              <a:rPr lang="en-CA" sz="1400" dirty="0" err="1"/>
              <a:t>bv_x</a:t>
            </a:r>
            <a:r>
              <a:rPr lang="en-CA" sz="1400" dirty="0"/>
              <a:t>, </a:t>
            </a:r>
            <a:r>
              <a:rPr lang="en-CA" sz="1400" dirty="0" err="1"/>
              <a:t>bv_y</a:t>
            </a:r>
            <a:r>
              <a:rPr lang="en-CA" sz="1400" dirty="0"/>
              <a:t>) is derived as below:</a:t>
            </a:r>
          </a:p>
          <a:p>
            <a:pPr algn="just" hangingPunct="0"/>
            <a:endParaRPr lang="en-US" sz="1400" dirty="0"/>
          </a:p>
          <a:p>
            <a:pPr algn="just" hangingPunct="0"/>
            <a:r>
              <a:rPr lang="en-CA" sz="1400" dirty="0" err="1"/>
              <a:t>refPos_x</a:t>
            </a:r>
            <a:r>
              <a:rPr lang="en-CA" sz="1400" dirty="0"/>
              <a:t> = (</a:t>
            </a:r>
            <a:r>
              <a:rPr lang="en-CA" sz="1400" dirty="0" err="1"/>
              <a:t>currPos_x</a:t>
            </a:r>
            <a:r>
              <a:rPr lang="en-CA" sz="1400" dirty="0"/>
              <a:t> + </a:t>
            </a:r>
            <a:r>
              <a:rPr lang="en-CA" sz="1400" dirty="0" err="1"/>
              <a:t>bv_x</a:t>
            </a:r>
            <a:r>
              <a:rPr lang="en-CA" sz="1400" dirty="0"/>
              <a:t>) &amp; (</a:t>
            </a:r>
            <a:r>
              <a:rPr lang="en-US" sz="1400" dirty="0" err="1"/>
              <a:t>IBCBufferWidth</a:t>
            </a:r>
            <a:r>
              <a:rPr lang="en-US" sz="1400" dirty="0"/>
              <a:t> - 1)</a:t>
            </a:r>
            <a:r>
              <a:rPr lang="en-CA" sz="1400" dirty="0"/>
              <a:t>		    </a:t>
            </a:r>
            <a:endParaRPr lang="en-US" sz="1400" dirty="0"/>
          </a:p>
          <a:p>
            <a:pPr algn="just"/>
            <a:r>
              <a:rPr lang="en-CA" sz="1400" dirty="0" err="1"/>
              <a:t>refPos_y</a:t>
            </a:r>
            <a:r>
              <a:rPr lang="en-CA" sz="1400" dirty="0"/>
              <a:t> = (</a:t>
            </a:r>
            <a:r>
              <a:rPr lang="en-CA" sz="1400" dirty="0" err="1"/>
              <a:t>currPos_y</a:t>
            </a:r>
            <a:r>
              <a:rPr lang="en-CA" sz="1400" dirty="0"/>
              <a:t> + </a:t>
            </a:r>
            <a:r>
              <a:rPr lang="en-CA" sz="1400" dirty="0" err="1"/>
              <a:t>bv_y</a:t>
            </a:r>
            <a:r>
              <a:rPr lang="en-CA" sz="1400" dirty="0"/>
              <a:t>) &amp; (</a:t>
            </a:r>
            <a:r>
              <a:rPr lang="en-US" sz="1400" dirty="0" err="1"/>
              <a:t>IBCBufferHeight</a:t>
            </a:r>
            <a:r>
              <a:rPr lang="en-US" sz="1400" dirty="0"/>
              <a:t> </a:t>
            </a:r>
            <a:r>
              <a:rPr lang="en-CA" sz="1400" dirty="0"/>
              <a:t>-1)	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94443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64FB7F-DC52-44BC-A228-AF6BBA1775CF}"/>
              </a:ext>
            </a:extLst>
          </p:cNvPr>
          <p:cNvSpPr/>
          <p:nvPr/>
        </p:nvSpPr>
        <p:spPr>
          <a:xfrm>
            <a:off x="197768" y="494307"/>
            <a:ext cx="8766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/>
              <a:t>Buffer updating: The reconstructed samples before in-loop filtering are stored in the buffer as prediction samples for IBC referencing</a:t>
            </a:r>
            <a:endParaRPr lang="en-S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40638"/>
            <a:ext cx="6198950" cy="345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973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64FB7F-DC52-44BC-A228-AF6BBA1775CF}"/>
              </a:ext>
            </a:extLst>
          </p:cNvPr>
          <p:cNvSpPr/>
          <p:nvPr/>
        </p:nvSpPr>
        <p:spPr>
          <a:xfrm>
            <a:off x="197768" y="494307"/>
            <a:ext cx="8766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/>
              <a:t>Summary of buffer updating and validation check process</a:t>
            </a:r>
            <a:endParaRPr lang="en-SG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275606"/>
            <a:ext cx="7696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/>
              <a:t>Initialize </a:t>
            </a:r>
            <a:r>
              <a:rPr lang="en-US" sz="1400" dirty="0" err="1"/>
              <a:t>isDecoded</a:t>
            </a:r>
            <a:r>
              <a:rPr lang="en-US" sz="1400" dirty="0"/>
              <a:t> buffer (256 bytes) at beginning of each CTU row</a:t>
            </a:r>
          </a:p>
          <a:p>
            <a:pPr marL="342900" indent="-342900">
              <a:buAutoNum type="arabicPeriod"/>
            </a:pPr>
            <a:r>
              <a:rPr lang="en-US" sz="1400" dirty="0"/>
              <a:t>Assign buffer to current VPDU </a:t>
            </a:r>
          </a:p>
          <a:p>
            <a:pPr marL="342900" indent="-342900">
              <a:buAutoNum type="arabicPeriod"/>
            </a:pPr>
            <a:r>
              <a:rPr lang="en-US" sz="1400" dirty="0"/>
              <a:t>When Decoding VPDU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1400" dirty="0"/>
              <a:t>When start decoding, set </a:t>
            </a:r>
            <a:r>
              <a:rPr lang="en-US" sz="1400" dirty="0" err="1"/>
              <a:t>isDecoded</a:t>
            </a:r>
            <a:r>
              <a:rPr lang="en-US" sz="1400" dirty="0"/>
              <a:t> buffer to zero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1400" dirty="0"/>
              <a:t>If current block is </a:t>
            </a:r>
            <a:r>
              <a:rPr lang="en-US" altLang="zh-CN" sz="1400" dirty="0"/>
              <a:t>not </a:t>
            </a:r>
            <a:r>
              <a:rPr lang="en-US" sz="1400" dirty="0"/>
              <a:t>IBC mode, go to d, otherwise go to c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1400" dirty="0"/>
              <a:t>Check if a block vector is valid, if yes, use prediction samples from IBC buffer, otherwise, set all prediction values to a default value; go to d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1400" dirty="0"/>
              <a:t>Perform reconstruction and stored samples before in-loop filtering in IBC reference buffer</a:t>
            </a:r>
          </a:p>
          <a:p>
            <a:pPr marL="800100" lvl="1" indent="-342900">
              <a:buFont typeface="+mj-lt"/>
              <a:buAutoNum type="alphaLcPeriod"/>
            </a:pPr>
            <a:endParaRPr lang="en-US" sz="1400" dirty="0"/>
          </a:p>
          <a:p>
            <a:pPr marL="800100" lvl="1" indent="-342900">
              <a:buFont typeface="+mj-lt"/>
              <a:buAutoNum type="alphaLcPeriod"/>
            </a:pPr>
            <a:endParaRPr lang="en-US" sz="1400" dirty="0"/>
          </a:p>
          <a:p>
            <a:pPr marL="114300"/>
            <a:r>
              <a:rPr lang="en-CA" sz="1200" dirty="0"/>
              <a:t>‘</a:t>
            </a:r>
            <a:r>
              <a:rPr lang="en-CA" sz="1200" dirty="0" err="1"/>
              <a:t>isDecoded</a:t>
            </a:r>
            <a:r>
              <a:rPr lang="en-CA" sz="1200" dirty="0"/>
              <a:t>’ is used that stores the decoding status of all sub-blocks in IBC buffer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10558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298859"/>
              </p:ext>
            </p:extLst>
          </p:nvPr>
        </p:nvGraphicFramePr>
        <p:xfrm>
          <a:off x="1547664" y="1705878"/>
          <a:ext cx="6080760" cy="1104900"/>
        </p:xfrm>
        <a:graphic>
          <a:graphicData uri="http://schemas.openxmlformats.org/drawingml/2006/table">
            <a:tbl>
              <a:tblPr firstRow="1" firstCol="1" bandRow="1"/>
              <a:tblGrid>
                <a:gridCol w="3040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0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SimSun"/>
                        </a:rPr>
                        <a:t>VTM5.0/JVET-N0201/JVET-N0316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SimSun"/>
                        </a:rPr>
                        <a:t>Proposed method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17 comparison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24 addition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3 multiplication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5 comparison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11 addition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SimSun"/>
                        </a:rPr>
                        <a:t>6 bitwise AND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/>
                          <a:ea typeface="SimSu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874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422793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Proposed method (encoder block vector search no change)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6016" y="4227935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Proposed method (encoder block vector search uses proposed validation check)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B72899-FEB2-4DF0-A1ED-2A8712664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119614"/>
              </p:ext>
            </p:extLst>
          </p:nvPr>
        </p:nvGraphicFramePr>
        <p:xfrm>
          <a:off x="4788024" y="760912"/>
          <a:ext cx="2466279" cy="3271340"/>
        </p:xfrm>
        <a:graphic>
          <a:graphicData uri="http://schemas.openxmlformats.org/drawingml/2006/table">
            <a:tbl>
              <a:tblPr firstRow="1" firstCol="1" bandRow="1"/>
              <a:tblGrid>
                <a:gridCol w="582810">
                  <a:extLst>
                    <a:ext uri="{9D8B030D-6E8A-4147-A177-3AD203B41FA5}">
                      <a16:colId xmlns:a16="http://schemas.microsoft.com/office/drawing/2014/main" val="413745733"/>
                    </a:ext>
                  </a:extLst>
                </a:gridCol>
                <a:gridCol w="406545">
                  <a:extLst>
                    <a:ext uri="{9D8B030D-6E8A-4147-A177-3AD203B41FA5}">
                      <a16:colId xmlns:a16="http://schemas.microsoft.com/office/drawing/2014/main" val="1880329116"/>
                    </a:ext>
                  </a:extLst>
                </a:gridCol>
                <a:gridCol w="406545">
                  <a:extLst>
                    <a:ext uri="{9D8B030D-6E8A-4147-A177-3AD203B41FA5}">
                      <a16:colId xmlns:a16="http://schemas.microsoft.com/office/drawing/2014/main" val="2883500705"/>
                    </a:ext>
                  </a:extLst>
                </a:gridCol>
                <a:gridCol w="406545">
                  <a:extLst>
                    <a:ext uri="{9D8B030D-6E8A-4147-A177-3AD203B41FA5}">
                      <a16:colId xmlns:a16="http://schemas.microsoft.com/office/drawing/2014/main" val="3549309963"/>
                    </a:ext>
                  </a:extLst>
                </a:gridCol>
                <a:gridCol w="331917">
                  <a:extLst>
                    <a:ext uri="{9D8B030D-6E8A-4147-A177-3AD203B41FA5}">
                      <a16:colId xmlns:a16="http://schemas.microsoft.com/office/drawing/2014/main" val="2880181600"/>
                    </a:ext>
                  </a:extLst>
                </a:gridCol>
                <a:gridCol w="331917">
                  <a:extLst>
                    <a:ext uri="{9D8B030D-6E8A-4147-A177-3AD203B41FA5}">
                      <a16:colId xmlns:a16="http://schemas.microsoft.com/office/drawing/2014/main" val="354229482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44233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46591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6764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1585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3653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3221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2459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9756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5644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5173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8816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0503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6121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788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2013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0079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1354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8380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3533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6591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0961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11347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5268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056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59099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6573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4350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0149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72875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02106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19394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0772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5483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38067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152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58954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D703043-1978-4138-8659-8D38C9943B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208571"/>
              </p:ext>
            </p:extLst>
          </p:nvPr>
        </p:nvGraphicFramePr>
        <p:xfrm>
          <a:off x="827584" y="760912"/>
          <a:ext cx="2466633" cy="3271340"/>
        </p:xfrm>
        <a:graphic>
          <a:graphicData uri="http://schemas.openxmlformats.org/drawingml/2006/table">
            <a:tbl>
              <a:tblPr firstRow="1" firstCol="1" bandRow="1"/>
              <a:tblGrid>
                <a:gridCol w="582809">
                  <a:extLst>
                    <a:ext uri="{9D8B030D-6E8A-4147-A177-3AD203B41FA5}">
                      <a16:colId xmlns:a16="http://schemas.microsoft.com/office/drawing/2014/main" val="2409534149"/>
                    </a:ext>
                  </a:extLst>
                </a:gridCol>
                <a:gridCol w="391264">
                  <a:extLst>
                    <a:ext uri="{9D8B030D-6E8A-4147-A177-3AD203B41FA5}">
                      <a16:colId xmlns:a16="http://schemas.microsoft.com/office/drawing/2014/main" val="1469726563"/>
                    </a:ext>
                  </a:extLst>
                </a:gridCol>
                <a:gridCol w="391264">
                  <a:extLst>
                    <a:ext uri="{9D8B030D-6E8A-4147-A177-3AD203B41FA5}">
                      <a16:colId xmlns:a16="http://schemas.microsoft.com/office/drawing/2014/main" val="1696463511"/>
                    </a:ext>
                  </a:extLst>
                </a:gridCol>
                <a:gridCol w="391264">
                  <a:extLst>
                    <a:ext uri="{9D8B030D-6E8A-4147-A177-3AD203B41FA5}">
                      <a16:colId xmlns:a16="http://schemas.microsoft.com/office/drawing/2014/main" val="3790419897"/>
                    </a:ext>
                  </a:extLst>
                </a:gridCol>
                <a:gridCol w="355016">
                  <a:extLst>
                    <a:ext uri="{9D8B030D-6E8A-4147-A177-3AD203B41FA5}">
                      <a16:colId xmlns:a16="http://schemas.microsoft.com/office/drawing/2014/main" val="3030601218"/>
                    </a:ext>
                  </a:extLst>
                </a:gridCol>
                <a:gridCol w="355016">
                  <a:extLst>
                    <a:ext uri="{9D8B030D-6E8A-4147-A177-3AD203B41FA5}">
                      <a16:colId xmlns:a16="http://schemas.microsoft.com/office/drawing/2014/main" val="1729690114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8130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2378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3151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6385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7116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940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1680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1505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5440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8004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09305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8225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485389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98854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3608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37910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73012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0209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4451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64575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9261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1026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9959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2157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0740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(enable IBC)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81353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6423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86732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4862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02258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4993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11994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8236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07404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7442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G" sz="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380" marR="3838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252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1317</Words>
  <Application>Microsoft Office PowerPoint</Application>
  <PresentationFormat>On-screen Show (16:9)</PresentationFormat>
  <Paragraphs>459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DengXian</vt:lpstr>
      <vt:lpstr>ＭＳ Ｐゴシック</vt:lpstr>
      <vt:lpstr>SimSun</vt:lpstr>
      <vt:lpstr>游ゴシック</vt:lpstr>
      <vt:lpstr>Arial</vt:lpstr>
      <vt:lpstr>Calibri</vt:lpstr>
      <vt:lpstr>Times New Roman</vt:lpstr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2019-07-05T07:42:16Z</dcterms:modified>
</cp:coreProperties>
</file>