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81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67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7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510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0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5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737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5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507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73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03E62-A73B-4C1B-B6C2-6BE7171012A1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9EFD1-9533-447B-B7ED-027CB17C0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6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CE3-3.2</a:t>
            </a:r>
            <a:r>
              <a:rPr lang="en-US" dirty="0"/>
              <a:t>: Simplified and robust CCLM parameter </a:t>
            </a:r>
            <a:r>
              <a:rPr lang="en-US" dirty="0" smtClean="0"/>
              <a:t>derivation (</a:t>
            </a:r>
            <a:r>
              <a:rPr lang="en-US" altLang="zh-CN" dirty="0" smtClean="0"/>
              <a:t>JVET-O0095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A. Filippov, V. Rufitskiy, E. </a:t>
            </a:r>
            <a:r>
              <a:rPr lang="en-US" altLang="zh-CN" dirty="0" smtClean="0"/>
              <a:t>Alshina (Huawei)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212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CCLM in VTM-5.0</a:t>
            </a:r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257082"/>
              </p:ext>
            </p:extLst>
          </p:nvPr>
        </p:nvGraphicFramePr>
        <p:xfrm>
          <a:off x="588034" y="1616813"/>
          <a:ext cx="1068669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98"/>
                <a:gridCol w="4916240"/>
                <a:gridCol w="50464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#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Template</a:t>
                      </a:r>
                      <a:r>
                        <a:rPr lang="en-US" altLang="zh-CN" baseline="0" dirty="0" smtClean="0"/>
                        <a:t> processing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Inner block (CB) processing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Downsampling</a:t>
                      </a:r>
                      <a:r>
                        <a:rPr lang="en-US" altLang="zh-CN" dirty="0" smtClean="0"/>
                        <a:t> using 6-tap filter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Downsampling</a:t>
                      </a:r>
                      <a:r>
                        <a:rPr lang="en-US" altLang="zh-CN" dirty="0" smtClean="0"/>
                        <a:t> using 6-tap filter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Parameter deriving</a:t>
                      </a:r>
                      <a:r>
                        <a:rPr lang="en-US" altLang="zh-CN" baseline="0" dirty="0" smtClean="0"/>
                        <a:t> using m</a:t>
                      </a:r>
                      <a:r>
                        <a:rPr lang="en-US" altLang="zh-CN" dirty="0" smtClean="0"/>
                        <a:t>in / max method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NOP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Getting</a:t>
                      </a:r>
                      <a:r>
                        <a:rPr lang="en-US" altLang="zh-CN" baseline="0" dirty="0" smtClean="0"/>
                        <a:t> a predictor by applying the derived CCLM parameters to an inner block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20948" y="34706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/>
              <a:t>Proposed CCLM processing of small blocks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203397"/>
              </p:ext>
            </p:extLst>
          </p:nvPr>
        </p:nvGraphicFramePr>
        <p:xfrm>
          <a:off x="570782" y="4713689"/>
          <a:ext cx="1068669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98"/>
                <a:gridCol w="4916240"/>
                <a:gridCol w="50464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#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Template</a:t>
                      </a:r>
                      <a:r>
                        <a:rPr lang="en-US" altLang="zh-CN" baseline="0" dirty="0" smtClean="0"/>
                        <a:t> processing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Inner block (CB) processing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Parameter deriving</a:t>
                      </a:r>
                      <a:r>
                        <a:rPr lang="en-US" altLang="zh-CN" baseline="0" dirty="0" smtClean="0"/>
                        <a:t> using m</a:t>
                      </a:r>
                      <a:r>
                        <a:rPr lang="en-US" altLang="zh-CN" dirty="0" smtClean="0"/>
                        <a:t>in / max method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Downsampling</a:t>
                      </a:r>
                      <a:r>
                        <a:rPr lang="en-US" altLang="zh-CN" dirty="0" smtClean="0"/>
                        <a:t> using 6-tap filter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Getting</a:t>
                      </a:r>
                      <a:r>
                        <a:rPr lang="en-US" altLang="zh-CN" baseline="0" dirty="0" smtClean="0"/>
                        <a:t> a CCLM-based predictor by applying the derived parameters to an inner block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7530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543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Quantitative analysis</a:t>
            </a:r>
            <a:endParaRPr lang="zh-CN" altLang="en-US" dirty="0"/>
          </a:p>
        </p:txBody>
      </p:sp>
      <p:sp>
        <p:nvSpPr>
          <p:cNvPr id="58" name="Content Placeholder 2"/>
          <p:cNvSpPr>
            <a:spLocks noGrp="1"/>
          </p:cNvSpPr>
          <p:nvPr>
            <p:ph idx="1"/>
          </p:nvPr>
        </p:nvSpPr>
        <p:spPr>
          <a:xfrm>
            <a:off x="838200" y="1086078"/>
            <a:ext cx="530380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Template filter operations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4 positions x (6 add ops)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 Inner samples filter operations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16 positions (in the case of a 4x4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block) x (6 add ops)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Min/max operations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4 comparison ops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/>
              <a:t>3</a:t>
            </a:r>
            <a:r>
              <a:rPr lang="en-US" altLang="zh-CN" dirty="0" smtClean="0"/>
              <a:t> LUT fetches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 smtClean="0"/>
              <a:t>Several (&lt;4..5) add ops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dirty="0"/>
              <a:t>2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mult</a:t>
            </a:r>
            <a:r>
              <a:rPr lang="en-US" altLang="zh-CN" dirty="0" smtClean="0"/>
              <a:t> ops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165" name="Group 164"/>
          <p:cNvGrpSpPr/>
          <p:nvPr/>
        </p:nvGrpSpPr>
        <p:grpSpPr>
          <a:xfrm>
            <a:off x="8322099" y="784714"/>
            <a:ext cx="3232449" cy="2960435"/>
            <a:chOff x="6366291" y="1664896"/>
            <a:chExt cx="5279376" cy="4835111"/>
          </a:xfrm>
        </p:grpSpPr>
        <p:sp>
          <p:nvSpPr>
            <p:cNvPr id="6" name="Rectangle 5"/>
            <p:cNvSpPr/>
            <p:nvPr/>
          </p:nvSpPr>
          <p:spPr>
            <a:xfrm>
              <a:off x="7246187" y="2544792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246187" y="2984740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246187" y="3424688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246187" y="386463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246187" y="4304584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40000"/>
                  <a:lumOff val="6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246187" y="474453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40000"/>
                  <a:lumOff val="6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246187" y="5184480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40000"/>
                  <a:lumOff val="60000"/>
                </a:schemeClr>
              </a:fgClr>
              <a:bgClr>
                <a:srgbClr val="FFC000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246187" y="5624428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40000"/>
                  <a:lumOff val="60000"/>
                </a:schemeClr>
              </a:fgClr>
              <a:bgClr>
                <a:srgbClr val="FFC000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686135" y="2104844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26083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566031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005979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445927" y="2104844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885875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325823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765771" y="2104844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806239" y="2544792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806239" y="2984740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806239" y="3424688"/>
              <a:ext cx="439948" cy="43994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806239" y="386463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806239" y="4304584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806239" y="4744532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806239" y="5184480"/>
              <a:ext cx="439948" cy="43994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806239" y="5624428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366291" y="2544792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66291" y="2984740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366291" y="3424688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366291" y="386463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366291" y="4304584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366291" y="4744532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66291" y="5184480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66291" y="5624428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686135" y="1664896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126083" y="166489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566031" y="1664896"/>
              <a:ext cx="439948" cy="43994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005979" y="166489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445927" y="1664896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885875" y="166489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0325823" y="1664896"/>
              <a:ext cx="439948" cy="439948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0765771" y="1664896"/>
              <a:ext cx="439948" cy="43994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1205719" y="2104844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1205719" y="1664896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246187" y="6060059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806239" y="6060059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366291" y="6060059"/>
              <a:ext cx="439948" cy="43994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126083" y="255552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8126083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686135" y="255552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686135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246187" y="255552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246187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246187" y="3431203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rgbClr val="FFC000"/>
              </a:bgClr>
            </a:pattFill>
            <a:ln>
              <a:solidFill>
                <a:schemeClr val="dk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246187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rgbClr val="FFC000"/>
              </a:bgClr>
            </a:pattFill>
            <a:ln>
              <a:solidFill>
                <a:schemeClr val="dk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9005979" y="255552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9005979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8566031" y="255552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8566031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9885875" y="255552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9885875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9445927" y="255552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9445927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0765771" y="255552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0765771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0325823" y="255552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0325823" y="299547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126083" y="3434418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126083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7686135" y="3434418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7686135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9005979" y="3434418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9005979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8566031" y="3434418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566031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9885875" y="3434418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9885875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9445927" y="3434418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9445927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0765771" y="3434418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0765771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0325823" y="3434418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10325823" y="3874366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8126083" y="4324044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8126083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7686135" y="4324044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7686135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9005979" y="4324044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9005979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8566031" y="4324044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8566031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9885875" y="4324044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9885875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9445927" y="4324044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9445927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10765771" y="4324044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0765771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10325823" y="4324044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0325823" y="4763992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8126083" y="519760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8126083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7686135" y="519760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7686135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9005979" y="519760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9005979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8566031" y="519760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8566031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9885875" y="519760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9885875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9445927" y="519760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9445927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0765771" y="5197609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0765771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0325823" y="5197609"/>
              <a:ext cx="439948" cy="4399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10325823" y="5637557"/>
              <a:ext cx="439948" cy="439948"/>
            </a:xfrm>
            <a:prstGeom prst="rect">
              <a:avLst/>
            </a:prstGeom>
            <a:pattFill prst="wdDnDiag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dk1">
                  <a:alpha val="43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686135" y="2549108"/>
              <a:ext cx="3519584" cy="3515267"/>
            </a:xfrm>
            <a:prstGeom prst="rect">
              <a:avLst/>
            </a:prstGeom>
            <a:noFill/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3" name="Rectangle 162"/>
          <p:cNvSpPr/>
          <p:nvPr/>
        </p:nvSpPr>
        <p:spPr>
          <a:xfrm>
            <a:off x="5039630" y="1136447"/>
            <a:ext cx="288754" cy="28875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Rectangle 163"/>
          <p:cNvSpPr/>
          <p:nvPr/>
        </p:nvSpPr>
        <p:spPr>
          <a:xfrm>
            <a:off x="5039630" y="2950877"/>
            <a:ext cx="288754" cy="2887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Rectangle 166"/>
          <p:cNvSpPr/>
          <p:nvPr/>
        </p:nvSpPr>
        <p:spPr>
          <a:xfrm>
            <a:off x="7782127" y="3831146"/>
            <a:ext cx="37445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/>
              <a:t>      int diffC = maxLuma[1] - minLuma[1];</a:t>
            </a:r>
          </a:p>
          <a:p>
            <a:r>
              <a:rPr lang="zh-CN" altLang="en-US" sz="1200" dirty="0" smtClean="0"/>
              <a:t>      int x = floorLog2( diff );</a:t>
            </a:r>
          </a:p>
          <a:p>
            <a:r>
              <a:rPr lang="zh-CN" altLang="en-US" sz="1200" dirty="0" smtClean="0"/>
              <a:t>      int normDiff = (diff &lt;&lt; 4 &gt;&gt; x) &amp; 15;</a:t>
            </a:r>
          </a:p>
          <a:p>
            <a:r>
              <a:rPr lang="zh-CN" altLang="en-US" sz="1200" dirty="0" smtClean="0"/>
              <a:t>      int v = DivSigTable[normDiff] | 8;</a:t>
            </a:r>
          </a:p>
          <a:p>
            <a:r>
              <a:rPr lang="zh-CN" altLang="en-US" sz="1200" dirty="0" smtClean="0"/>
              <a:t>      x += normDiff != 0;</a:t>
            </a:r>
          </a:p>
          <a:p>
            <a:endParaRPr lang="zh-CN" altLang="en-US" sz="1200" dirty="0" smtClean="0"/>
          </a:p>
          <a:p>
            <a:r>
              <a:rPr lang="zh-CN" altLang="en-US" sz="1200" dirty="0" smtClean="0"/>
              <a:t>      int y = floorLog2( abs( diffC ) ) + 1;</a:t>
            </a:r>
          </a:p>
          <a:p>
            <a:r>
              <a:rPr lang="zh-CN" altLang="en-US" sz="1200" dirty="0" smtClean="0"/>
              <a:t>      int add = 1 &lt;&lt; y &gt;&gt; 1;</a:t>
            </a:r>
          </a:p>
          <a:p>
            <a:r>
              <a:rPr lang="zh-CN" altLang="en-US" sz="1200" dirty="0" smtClean="0"/>
              <a:t>      a = (diffC * v + add) &gt;&gt; y;</a:t>
            </a:r>
          </a:p>
          <a:p>
            <a:r>
              <a:rPr lang="zh-CN" altLang="en-US" sz="1200" dirty="0" smtClean="0"/>
              <a:t>      iShift = 3 + x - y;</a:t>
            </a:r>
          </a:p>
          <a:p>
            <a:r>
              <a:rPr lang="zh-CN" altLang="en-US" sz="1200" dirty="0" smtClean="0"/>
              <a:t>      if ( iShift &lt; 1 ) {</a:t>
            </a:r>
          </a:p>
          <a:p>
            <a:r>
              <a:rPr lang="zh-CN" altLang="en-US" sz="1200" dirty="0" smtClean="0"/>
              <a:t>        iShift = 1;</a:t>
            </a:r>
          </a:p>
          <a:p>
            <a:r>
              <a:rPr lang="zh-CN" altLang="en-US" sz="1200" dirty="0" smtClean="0"/>
              <a:t>        a = ( (a == 0)? 0: (a &lt; 0)? -15 : 15 );   // a=Sign(a)*15</a:t>
            </a:r>
          </a:p>
          <a:p>
            <a:r>
              <a:rPr lang="zh-CN" altLang="en-US" sz="1200" dirty="0" smtClean="0"/>
              <a:t>      }</a:t>
            </a:r>
          </a:p>
          <a:p>
            <a:r>
              <a:rPr lang="zh-CN" altLang="en-US" sz="1200" dirty="0" smtClean="0"/>
              <a:t>      b = minLuma[1] - ((a * minLuma[0]) &gt;&gt; iShift);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0784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314</Words>
  <Application>Microsoft Office PowerPoint</Application>
  <PresentationFormat>Widescreen</PresentationFormat>
  <Paragraphs>53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Wingdings</vt:lpstr>
      <vt:lpstr>Office Theme</vt:lpstr>
      <vt:lpstr>CE3-3.2: Simplified and robust CCLM parameter derivation (JVET-O0095)</vt:lpstr>
      <vt:lpstr>CCLM in VTM-5.0</vt:lpstr>
      <vt:lpstr>Quantitative analysis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 CE4-3.2</dc:creator>
  <cp:lastModifiedBy>Alexey Filippov</cp:lastModifiedBy>
  <cp:revision>24</cp:revision>
  <dcterms:created xsi:type="dcterms:W3CDTF">2019-07-02T07:54:58Z</dcterms:created>
  <dcterms:modified xsi:type="dcterms:W3CDTF">2019-07-02T21:26:07Z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(2)JlpgiT/WWTxX6RFQUcFxegBThVtHEdvj50BiP4TZJrD6mKRfd+VZ1wWLjNB8ip2rflTHGpel
783UsntrVGS4rq0y/UhGhfEt4v9YK3nMDVgm9aJNSC697Cw/nJPCtijwbJFG4qimEqdyZczG
+qFt1GpUw2hbvPSRK6EIj1UsR/rIVDcaAkGZCw2jYGfN8GP22Q7KrnI6YmoQgaGm6Fn30tiI
6vI5wvklF0f1gENEZr</vt:lpwstr>
  </property>
  <property fmtid="{D5CDD505-2E9C-101B-9397-08002B2CF9AE}" pid="3" name="_2015_ms_pID_7253431">
    <vt:lpwstr>7LxtcMTNYAE2HNQ+v4/aKITn2ACbr8dxwXOAbX2rSMI583r64noS6y
lVlU/j0lrAXx/V5MxSBw11TtYltK4SreBQB6mnETM6TC9CTh7cSKS3+nNc7r/lPJHwaOUr/h
ezDvqTvMpzA/nK2z7Q6abQ5hECDUNVoNhacA+OwrJL2my07TbUT/WumNtP2eiXQbbwQ=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1559546105</vt:lpwstr>
  </property>
</Properties>
</file>