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2"/>
  </p:notesMasterIdLst>
  <p:sldIdLst>
    <p:sldId id="466" r:id="rId3"/>
    <p:sldId id="476" r:id="rId4"/>
    <p:sldId id="483" r:id="rId5"/>
    <p:sldId id="484" r:id="rId6"/>
    <p:sldId id="481" r:id="rId7"/>
    <p:sldId id="480" r:id="rId8"/>
    <p:sldId id="486" r:id="rId9"/>
    <p:sldId id="485" r:id="rId10"/>
    <p:sldId id="474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42" autoAdjust="0"/>
    <p:restoredTop sz="91740" autoAdjust="0"/>
  </p:normalViewPr>
  <p:slideViewPr>
    <p:cSldViewPr>
      <p:cViewPr>
        <p:scale>
          <a:sx n="100" d="100"/>
          <a:sy n="100" d="100"/>
        </p:scale>
        <p:origin x="660" y="-9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2019/7/4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9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Excel_Macro-Enabled_Worksheet2.xlsm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t-sudparis.eu/jvet/doc_end_user/current_document.php?id=7633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JVET-O0047: </a:t>
            </a:r>
            <a:r>
              <a:rPr lang="en-CA" sz="3200" dirty="0"/>
              <a:t>Non-CE5: Alternative signalling for ALF clipping parameters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89000" y="35052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u="sng" dirty="0">
                <a:solidFill>
                  <a:schemeClr val="tx1"/>
                </a:solidFill>
              </a:rPr>
              <a:t>Anand Meher </a:t>
            </a:r>
            <a:r>
              <a:rPr lang="en-US" altLang="en-US" sz="1800" u="sng" dirty="0" smtClean="0">
                <a:solidFill>
                  <a:schemeClr val="tx1"/>
                </a:solidFill>
              </a:rPr>
              <a:t>Kotra</a:t>
            </a:r>
            <a:r>
              <a:rPr lang="en-US" altLang="en-US" sz="1800" dirty="0" smtClean="0">
                <a:solidFill>
                  <a:schemeClr val="tx1"/>
                </a:solidFill>
              </a:rPr>
              <a:t>,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Stepin</a:t>
            </a:r>
            <a:r>
              <a:rPr lang="en-US" altLang="en-US" sz="1800" dirty="0" smtClean="0">
                <a:solidFill>
                  <a:schemeClr val="tx1"/>
                </a:solidFill>
              </a:rPr>
              <a:t> Victor,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Semih</a:t>
            </a:r>
            <a:r>
              <a:rPr lang="en-US" altLang="en-US" sz="1800" dirty="0" smtClean="0">
                <a:solidFill>
                  <a:schemeClr val="tx1"/>
                </a:solidFill>
              </a:rPr>
              <a:t>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Esenlik</a:t>
            </a:r>
            <a:r>
              <a:rPr lang="en-US" altLang="en-US" sz="1800" dirty="0" smtClean="0">
                <a:solidFill>
                  <a:schemeClr val="tx1"/>
                </a:solidFill>
              </a:rPr>
              <a:t>, Sergey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Ikonin</a:t>
            </a:r>
            <a:r>
              <a:rPr lang="en-US" altLang="en-US" sz="1800" dirty="0" smtClean="0">
                <a:solidFill>
                  <a:schemeClr val="tx1"/>
                </a:solidFill>
              </a:rPr>
              <a:t>, Biao Wang, Han Gao, Elena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Alshina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492" y="130969"/>
            <a:ext cx="6850062" cy="630238"/>
          </a:xfrm>
        </p:spPr>
        <p:txBody>
          <a:bodyPr/>
          <a:lstStyle/>
          <a:p>
            <a:r>
              <a:rPr lang="en-US" dirty="0" smtClean="0"/>
              <a:t>ALF clipping parameter signaling in VTM-5.0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232976"/>
              </p:ext>
            </p:extLst>
          </p:nvPr>
        </p:nvGraphicFramePr>
        <p:xfrm>
          <a:off x="381000" y="838200"/>
          <a:ext cx="5763260" cy="2321718"/>
        </p:xfrm>
        <a:graphic>
          <a:graphicData uri="http://schemas.openxmlformats.org/drawingml/2006/table">
            <a:tbl>
              <a:tblPr/>
              <a:tblGrid>
                <a:gridCol w="5029200"/>
                <a:gridCol w="734060"/>
              </a:tblGrid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alf_luma_clip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alf_luma_clip_min_eg_order_minus1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i = 0; i &lt; 3; i++ )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alf_luma_clip_eg_order_increase_flag[ i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7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sigFiltIdx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 0;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sigFiltIdx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&lt;=  alf_luma_num_filters_signalled_minus1;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sigFiltIdx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++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 ( alf_luma_coeff_flag[ sigFiltIdx ]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for ( j = 0; j &lt; 12; j++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if( filterCoefficients[ sigFiltIdx ][ j ]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	alf_luma_clip_idx[ sigFiltIdx ][ j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uek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162563"/>
              </p:ext>
            </p:extLst>
          </p:nvPr>
        </p:nvGraphicFramePr>
        <p:xfrm>
          <a:off x="381000" y="3316289"/>
          <a:ext cx="5763260" cy="1371600"/>
        </p:xfrm>
        <a:graphic>
          <a:graphicData uri="http://schemas.openxmlformats.org/drawingml/2006/table">
            <a:tbl>
              <a:tblPr/>
              <a:tblGrid>
                <a:gridCol w="5029200"/>
                <a:gridCol w="73406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alf_chroma_idc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&gt; 0 &amp;&amp;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alf_chroma_clip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alf_chroma_clip_min_eg_order_minus1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i = 0; i &lt; 2; i++ )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alf_chroma_clip_eg_order_increase_flag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j = 0; j &lt; 6; j++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alf_chroma_coeff_abs[ j ]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alf_chroma_clip_idx[ j ]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uek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6200" y="4844260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Problem: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Kth</a:t>
            </a:r>
            <a:r>
              <a:rPr lang="en-US" dirty="0" smtClean="0"/>
              <a:t> order </a:t>
            </a:r>
            <a:r>
              <a:rPr lang="en-US" dirty="0" err="1" smtClean="0"/>
              <a:t>exp</a:t>
            </a:r>
            <a:r>
              <a:rPr lang="en-US" dirty="0" smtClean="0"/>
              <a:t> </a:t>
            </a:r>
            <a:r>
              <a:rPr lang="en-US" dirty="0" err="1" smtClean="0"/>
              <a:t>golomb</a:t>
            </a:r>
            <a:r>
              <a:rPr lang="en-US" dirty="0" smtClean="0"/>
              <a:t> codes are used to signal clipping parameter values.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Clipping parameters are just an index and </a:t>
            </a:r>
            <a:r>
              <a:rPr lang="en-US" b="1" dirty="0" smtClean="0"/>
              <a:t>index value ranges from 0 till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C00000"/>
                </a:solidFill>
              </a:rPr>
              <a:t>Does not need such a complicated mechanism to signal 4 index values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69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492" y="130969"/>
            <a:ext cx="6850062" cy="630238"/>
          </a:xfrm>
        </p:spPr>
        <p:txBody>
          <a:bodyPr/>
          <a:lstStyle/>
          <a:p>
            <a:r>
              <a:rPr lang="en-US" dirty="0" smtClean="0"/>
              <a:t>Proposal (using fixed length code)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90979"/>
              </p:ext>
            </p:extLst>
          </p:nvPr>
        </p:nvGraphicFramePr>
        <p:xfrm>
          <a:off x="381000" y="731414"/>
          <a:ext cx="5763260" cy="2321718"/>
        </p:xfrm>
        <a:graphic>
          <a:graphicData uri="http://schemas.openxmlformats.org/drawingml/2006/table">
            <a:tbl>
              <a:tblPr/>
              <a:tblGrid>
                <a:gridCol w="5029200"/>
                <a:gridCol w="734060"/>
              </a:tblGrid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alf_luma_clip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alf_luma_clip_min_eg_order_minus1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 0; 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&lt; 3; 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++ ) 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alf_luma_clip_eg_order_increase_flag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7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sigFiltIdx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 0;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sigFiltIdx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&lt;=  alf_luma_num_filters_signalled_minus1;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sigFiltIdx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++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 ( alf_luma_coeff_flag[ sigFiltIdx ]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for ( j = 0; j &lt; 12; j++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if( filterCoefficients[ sigFiltIdx ][ j ]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alf_luma_clip_idx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sigFiltIdx ][ j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u="none" strike="sngStrike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uek</a:t>
                      </a:r>
                      <a:r>
                        <a:rPr lang="en-CA" sz="1000" u="none" strike="sngStrike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 </a:t>
                      </a:r>
                      <a:r>
                        <a:rPr lang="en-CA" sz="1000" b="1" u="none" strike="noStrike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u(2</a:t>
                      </a:r>
                      <a:r>
                        <a:rPr lang="en-CA" sz="1000" b="1" strike="noStrike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000" b="1" strike="no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4788618"/>
              </p:ext>
            </p:extLst>
          </p:nvPr>
        </p:nvGraphicFramePr>
        <p:xfrm>
          <a:off x="381000" y="3249245"/>
          <a:ext cx="5763260" cy="1371600"/>
        </p:xfrm>
        <a:graphic>
          <a:graphicData uri="http://schemas.openxmlformats.org/drawingml/2006/table">
            <a:tbl>
              <a:tblPr/>
              <a:tblGrid>
                <a:gridCol w="5029200"/>
                <a:gridCol w="73406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alf_chroma_idc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&gt; 0 &amp;&amp;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alf_chroma_clip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alf_chroma_clip_min_eg_order_minus1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 0; 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&lt; 2; 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++ ) 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strike="sngStrike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alf_chroma_clip_eg_order_increase_flag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j = 0; j &lt; 6; j++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alf_chroma_coeff_abs[ j ]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alf_chroma_clip_idx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j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uek</a:t>
                      </a:r>
                      <a:r>
                        <a:rPr lang="en-CA" sz="1000" strike="sngStrike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 </a:t>
                      </a:r>
                      <a:r>
                        <a:rPr lang="en-CA" sz="1000" b="1" strike="noStrike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u(2)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4542" y="4850665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Solution: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Replace </a:t>
            </a:r>
            <a:r>
              <a:rPr lang="en-US" dirty="0" err="1" smtClean="0"/>
              <a:t>Kth</a:t>
            </a:r>
            <a:r>
              <a:rPr lang="en-US" dirty="0" smtClean="0"/>
              <a:t> order </a:t>
            </a:r>
            <a:r>
              <a:rPr lang="en-US" dirty="0" err="1" smtClean="0"/>
              <a:t>exp</a:t>
            </a:r>
            <a:r>
              <a:rPr lang="en-US" dirty="0" smtClean="0"/>
              <a:t> </a:t>
            </a:r>
            <a:r>
              <a:rPr lang="en-US" dirty="0" err="1" smtClean="0"/>
              <a:t>golomb</a:t>
            </a:r>
            <a:r>
              <a:rPr lang="en-US" dirty="0" smtClean="0"/>
              <a:t> codes with simple fixed length code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Advantages: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Simple syntax design and removal of unnecessary syntax </a:t>
            </a:r>
            <a:r>
              <a:rPr lang="en-US" dirty="0" smtClean="0"/>
              <a:t>elements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78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492" y="130969"/>
            <a:ext cx="6850062" cy="630238"/>
          </a:xfrm>
        </p:spPr>
        <p:txBody>
          <a:bodyPr/>
          <a:lstStyle/>
          <a:p>
            <a:r>
              <a:rPr lang="en-US" dirty="0" smtClean="0"/>
              <a:t>Proposal (use truncated unary code)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2458841"/>
              </p:ext>
            </p:extLst>
          </p:nvPr>
        </p:nvGraphicFramePr>
        <p:xfrm>
          <a:off x="381000" y="731414"/>
          <a:ext cx="5763260" cy="2498781"/>
        </p:xfrm>
        <a:graphic>
          <a:graphicData uri="http://schemas.openxmlformats.org/drawingml/2006/table">
            <a:tbl>
              <a:tblPr/>
              <a:tblGrid>
                <a:gridCol w="5029200"/>
                <a:gridCol w="734060"/>
              </a:tblGrid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alf_luma_clip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alf_luma_clip_min_eg_order_minus1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 0; 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&lt; 3; 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++ ) 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alf_luma_clip_eg_order_increase_flag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67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sigFiltIdx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 0;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sigFiltIdx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&lt;=  alf_luma_num_filters_signalled_minus1;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sigFiltIdx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++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 ( alf_luma_coeff_flag[ sigFiltIdx ]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for ( j = 0; j &lt; 12; j++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if( filterCoefficients[ sigFiltIdx ][ j ]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alf_luma_clip_idx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sigFiltIdx ][ j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uek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</a:t>
                      </a:r>
                      <a:r>
                        <a:rPr lang="en-CA" sz="1000" strike="sngStrike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strike="noStrike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</a:t>
                      </a:r>
                      <a:r>
                        <a:rPr lang="en-CA" sz="1000" b="1" strike="noStrike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</a:t>
                      </a:r>
                      <a:endParaRPr lang="en-US" sz="1000" b="1" strike="no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83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996804"/>
              </p:ext>
            </p:extLst>
          </p:nvPr>
        </p:nvGraphicFramePr>
        <p:xfrm>
          <a:off x="381000" y="3249245"/>
          <a:ext cx="5763260" cy="1562100"/>
        </p:xfrm>
        <a:graphic>
          <a:graphicData uri="http://schemas.openxmlformats.org/drawingml/2006/table">
            <a:tbl>
              <a:tblPr/>
              <a:tblGrid>
                <a:gridCol w="5029200"/>
                <a:gridCol w="734060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alf_chroma_idc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&gt; 0 &amp;&amp;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alf_chroma_clip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alf_chroma_clip_min_eg_order_minus1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= 0; 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&lt; 2; 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++ ) 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strike="sngStrike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alf_chroma_clip_eg_order_increase_flag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for( j = 0; j &lt; 6; j++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alf_chroma_coeff_abs[ j ]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alf_chroma_clip_idx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j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strike="sngStrike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uek</a:t>
                      </a:r>
                      <a:r>
                        <a:rPr lang="en-CA" sz="1000" strike="sng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</a:t>
                      </a:r>
                      <a:r>
                        <a:rPr lang="en-CA" sz="1000" strike="sngStrike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000" b="1" strike="noStrike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</a:t>
                      </a:r>
                      <a:r>
                        <a:rPr lang="en-CA" sz="1000" b="1" strike="noStrike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</a:t>
                      </a:r>
                      <a:endParaRPr lang="en-US" sz="1000" strike="sngStrike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54542" y="4850665"/>
            <a:ext cx="8534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Solution: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Replace </a:t>
            </a:r>
            <a:r>
              <a:rPr lang="en-US" dirty="0" err="1" smtClean="0"/>
              <a:t>Kth</a:t>
            </a:r>
            <a:r>
              <a:rPr lang="en-US" dirty="0" smtClean="0"/>
              <a:t> order </a:t>
            </a:r>
            <a:r>
              <a:rPr lang="en-US" dirty="0" err="1" smtClean="0"/>
              <a:t>exp</a:t>
            </a:r>
            <a:r>
              <a:rPr lang="en-US" dirty="0" smtClean="0"/>
              <a:t> </a:t>
            </a:r>
            <a:r>
              <a:rPr lang="en-US" dirty="0" err="1" smtClean="0"/>
              <a:t>golomb</a:t>
            </a:r>
            <a:r>
              <a:rPr lang="en-US" dirty="0" smtClean="0"/>
              <a:t> codes with </a:t>
            </a:r>
            <a:r>
              <a:rPr lang="en-US" dirty="0" smtClean="0"/>
              <a:t>truncated unary code</a:t>
            </a:r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Advantages: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Simple </a:t>
            </a:r>
            <a:r>
              <a:rPr lang="en-US" dirty="0" smtClean="0"/>
              <a:t>syntax design and removal of unnecessary syntax </a:t>
            </a:r>
            <a:r>
              <a:rPr lang="en-US" dirty="0" smtClean="0"/>
              <a:t>elements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53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2" y="228600"/>
            <a:ext cx="8186737" cy="630238"/>
          </a:xfrm>
        </p:spPr>
        <p:txBody>
          <a:bodyPr/>
          <a:lstStyle/>
          <a:p>
            <a:r>
              <a:rPr lang="en-US" dirty="0" smtClean="0"/>
              <a:t>Number of bits reduced </a:t>
            </a:r>
            <a:r>
              <a:rPr lang="en-US" b="1" u="sng" dirty="0" smtClean="0"/>
              <a:t>per filter set</a:t>
            </a:r>
            <a:r>
              <a:rPr lang="en-US" b="1" dirty="0" smtClean="0"/>
              <a:t> </a:t>
            </a:r>
            <a:r>
              <a:rPr lang="en-US" dirty="0" smtClean="0"/>
              <a:t>(</a:t>
            </a:r>
            <a:r>
              <a:rPr lang="en-US" dirty="0" smtClean="0"/>
              <a:t>worst</a:t>
            </a:r>
            <a:r>
              <a:rPr lang="en-US" dirty="0" smtClean="0"/>
              <a:t> </a:t>
            </a:r>
            <a:r>
              <a:rPr lang="en-US" dirty="0" smtClean="0"/>
              <a:t>case</a:t>
            </a:r>
            <a:r>
              <a:rPr lang="en-US" dirty="0"/>
              <a:t>)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762000"/>
            <a:ext cx="7272338" cy="5410200"/>
          </a:xfrm>
        </p:spPr>
        <p:txBody>
          <a:bodyPr/>
          <a:lstStyle/>
          <a:p>
            <a:r>
              <a:rPr lang="en-US" sz="1600" dirty="0"/>
              <a:t>Max number of filter classes per set for </a:t>
            </a:r>
            <a:r>
              <a:rPr lang="en-US" sz="1600" dirty="0" err="1"/>
              <a:t>Luma</a:t>
            </a:r>
            <a:r>
              <a:rPr lang="en-US" sz="1600" dirty="0"/>
              <a:t> : </a:t>
            </a:r>
            <a:r>
              <a:rPr lang="en-US" sz="1600" dirty="0">
                <a:solidFill>
                  <a:srgbClr val="FF0000"/>
                </a:solidFill>
              </a:rPr>
              <a:t>25</a:t>
            </a:r>
            <a:r>
              <a:rPr lang="en-US" sz="1600" dirty="0"/>
              <a:t> </a:t>
            </a:r>
          </a:p>
          <a:p>
            <a:r>
              <a:rPr lang="en-US" sz="1600" dirty="0"/>
              <a:t>Max number of </a:t>
            </a:r>
            <a:r>
              <a:rPr lang="en-US" sz="1600" dirty="0" err="1"/>
              <a:t>Luma</a:t>
            </a:r>
            <a:r>
              <a:rPr lang="en-US" sz="1600" dirty="0"/>
              <a:t> coefficients per filter class: </a:t>
            </a:r>
            <a:r>
              <a:rPr lang="en-US" sz="1600" dirty="0">
                <a:solidFill>
                  <a:srgbClr val="FF0000"/>
                </a:solidFill>
              </a:rPr>
              <a:t>12</a:t>
            </a:r>
          </a:p>
          <a:p>
            <a:r>
              <a:rPr lang="en-US" sz="1600" dirty="0"/>
              <a:t>Max number of Chroma coefficients per filter </a:t>
            </a:r>
            <a:r>
              <a:rPr lang="en-US" sz="1600" dirty="0" smtClean="0"/>
              <a:t>set: </a:t>
            </a:r>
            <a:r>
              <a:rPr lang="en-US" sz="1600" dirty="0" smtClean="0">
                <a:solidFill>
                  <a:srgbClr val="FF0000"/>
                </a:solidFill>
              </a:rPr>
              <a:t>6 </a:t>
            </a:r>
            <a:r>
              <a:rPr lang="en-US" sz="1600" dirty="0" smtClean="0"/>
              <a:t>(only 1 filter)</a:t>
            </a:r>
            <a:endParaRPr lang="en-US" sz="1600" dirty="0"/>
          </a:p>
          <a:p>
            <a:r>
              <a:rPr lang="en-US" sz="1600" dirty="0" smtClean="0"/>
              <a:t>Anchor </a:t>
            </a:r>
          </a:p>
          <a:p>
            <a:pPr lvl="1"/>
            <a:r>
              <a:rPr lang="en-US" sz="1600" dirty="0" smtClean="0"/>
              <a:t>Number of bits used for signaling one clip </a:t>
            </a:r>
            <a:r>
              <a:rPr lang="en-US" sz="1600" dirty="0" err="1" smtClean="0"/>
              <a:t>param</a:t>
            </a:r>
            <a:endParaRPr lang="en-US" sz="1600" dirty="0"/>
          </a:p>
          <a:p>
            <a:pPr lvl="2"/>
            <a:r>
              <a:rPr lang="en-US" sz="1600" dirty="0" err="1"/>
              <a:t>Uek</a:t>
            </a:r>
            <a:r>
              <a:rPr lang="en-US" sz="1600" dirty="0"/>
              <a:t>(v) : </a:t>
            </a:r>
            <a:r>
              <a:rPr lang="en-US" sz="1600" dirty="0" smtClean="0"/>
              <a:t>Mostly </a:t>
            </a:r>
            <a:r>
              <a:rPr lang="en-US" sz="1600" dirty="0"/>
              <a:t>3 bits (</a:t>
            </a:r>
            <a:r>
              <a:rPr lang="en-US" sz="1600" dirty="0" smtClean="0"/>
              <a:t> K value used is mostly 1)</a:t>
            </a:r>
          </a:p>
          <a:p>
            <a:pPr lvl="1"/>
            <a:r>
              <a:rPr lang="en-US" sz="1600" dirty="0" smtClean="0"/>
              <a:t>Total number of bits per </a:t>
            </a:r>
            <a:r>
              <a:rPr lang="en-US" sz="1600" dirty="0" err="1" smtClean="0"/>
              <a:t>Luma</a:t>
            </a:r>
            <a:r>
              <a:rPr lang="en-US" sz="1600" dirty="0" smtClean="0"/>
              <a:t> = 1 + 3 + (25 * 12 * 3) = 903 bits</a:t>
            </a:r>
          </a:p>
          <a:p>
            <a:pPr lvl="1"/>
            <a:r>
              <a:rPr lang="en-US" sz="1600" dirty="0" smtClean="0"/>
              <a:t>Total number of bits per Chroma = 1 + 2 + ( 6  *  3) = 21 bits  </a:t>
            </a:r>
          </a:p>
          <a:p>
            <a:pPr lvl="1"/>
            <a:r>
              <a:rPr lang="en-US" sz="1600" dirty="0" smtClean="0"/>
              <a:t>Total : 924 bits</a:t>
            </a:r>
            <a:endParaRPr lang="en-US" sz="1600" dirty="0"/>
          </a:p>
          <a:p>
            <a:r>
              <a:rPr lang="en-US" sz="1600" dirty="0" smtClean="0"/>
              <a:t>Test</a:t>
            </a:r>
          </a:p>
          <a:p>
            <a:pPr lvl="1"/>
            <a:r>
              <a:rPr lang="en-US" sz="1600" dirty="0"/>
              <a:t>Total number of bits per </a:t>
            </a:r>
            <a:r>
              <a:rPr lang="en-US" sz="1600" dirty="0" err="1"/>
              <a:t>Luma</a:t>
            </a:r>
            <a:r>
              <a:rPr lang="en-US" sz="1600" dirty="0"/>
              <a:t> = </a:t>
            </a:r>
            <a:r>
              <a:rPr lang="en-US" sz="1600" dirty="0" smtClean="0"/>
              <a:t>(25 </a:t>
            </a:r>
            <a:r>
              <a:rPr lang="en-US" sz="1600" dirty="0"/>
              <a:t>* 12 * </a:t>
            </a:r>
            <a:r>
              <a:rPr lang="en-US" sz="1600" dirty="0" smtClean="0"/>
              <a:t>2) </a:t>
            </a:r>
            <a:r>
              <a:rPr lang="en-US" sz="1600" dirty="0"/>
              <a:t>= </a:t>
            </a:r>
            <a:r>
              <a:rPr lang="en-US" sz="1600" dirty="0" smtClean="0"/>
              <a:t>600 bits</a:t>
            </a:r>
            <a:endParaRPr lang="en-US" sz="1600" dirty="0"/>
          </a:p>
          <a:p>
            <a:pPr lvl="1"/>
            <a:r>
              <a:rPr lang="en-US" sz="1600" dirty="0"/>
              <a:t>Total number of bits per Chroma = </a:t>
            </a:r>
            <a:r>
              <a:rPr lang="en-US" sz="1600" dirty="0" smtClean="0"/>
              <a:t> </a:t>
            </a:r>
            <a:r>
              <a:rPr lang="en-US" sz="1600" dirty="0"/>
              <a:t>( 6  *  </a:t>
            </a:r>
            <a:r>
              <a:rPr lang="en-US" sz="1600" dirty="0" smtClean="0"/>
              <a:t>2) </a:t>
            </a:r>
            <a:r>
              <a:rPr lang="en-US" sz="1600" dirty="0"/>
              <a:t>=  </a:t>
            </a:r>
            <a:r>
              <a:rPr lang="en-US" sz="1600" dirty="0" smtClean="0"/>
              <a:t>12 </a:t>
            </a:r>
            <a:r>
              <a:rPr lang="en-US" sz="1600" dirty="0"/>
              <a:t>bits  </a:t>
            </a:r>
            <a:endParaRPr lang="en-US" sz="1600" dirty="0" smtClean="0"/>
          </a:p>
          <a:p>
            <a:pPr lvl="1"/>
            <a:r>
              <a:rPr lang="en-US" sz="1600" dirty="0" smtClean="0"/>
              <a:t>Total : 612 bits </a:t>
            </a:r>
          </a:p>
          <a:p>
            <a:pPr lvl="1"/>
            <a:r>
              <a:rPr lang="en-US" sz="1600" b="1" dirty="0" smtClean="0">
                <a:solidFill>
                  <a:srgbClr val="FF0000"/>
                </a:solidFill>
              </a:rPr>
              <a:t>30% bit rate </a:t>
            </a:r>
            <a:r>
              <a:rPr lang="en-US" sz="1600" b="1" smtClean="0">
                <a:solidFill>
                  <a:srgbClr val="FF0000"/>
                </a:solidFill>
              </a:rPr>
              <a:t>reduction </a:t>
            </a:r>
            <a:endParaRPr lang="en-US" sz="1600" b="1" dirty="0" smtClean="0">
              <a:solidFill>
                <a:srgbClr val="FF0000"/>
              </a:solidFill>
            </a:endParaRP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91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" y="0"/>
            <a:ext cx="6850062" cy="630238"/>
          </a:xfrm>
        </p:spPr>
        <p:txBody>
          <a:bodyPr/>
          <a:lstStyle/>
          <a:p>
            <a:r>
              <a:rPr lang="en-US" dirty="0" smtClean="0"/>
              <a:t>Non-CE (ALF clipping parameter signaling)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0280555"/>
              </p:ext>
            </p:extLst>
          </p:nvPr>
        </p:nvGraphicFramePr>
        <p:xfrm>
          <a:off x="228600" y="658496"/>
          <a:ext cx="3733800" cy="505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7" name="Macro-Enabled Worksheet" r:id="rId3" imgW="4429085" imgH="7619940" progId="Excel.SheetMacroEnabled.12">
                  <p:embed/>
                </p:oleObj>
              </mc:Choice>
              <mc:Fallback>
                <p:oleObj name="Macro-Enabled Worksheet" r:id="rId3" imgW="4429085" imgH="761994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" y="658496"/>
                        <a:ext cx="3733800" cy="50565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14400" y="57912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Fixed length code (2 bits)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495800" y="57150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Truncated Unary (TU) code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0441076"/>
              </p:ext>
            </p:extLst>
          </p:nvPr>
        </p:nvGraphicFramePr>
        <p:xfrm>
          <a:off x="4343400" y="668021"/>
          <a:ext cx="3619500" cy="50374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8" name="Macro-Enabled Worksheet" r:id="rId5" imgW="4429088" imgH="7620000" progId="Excel.SheetMacroEnabled.12">
                  <p:embed/>
                </p:oleObj>
              </mc:Choice>
              <mc:Fallback>
                <p:oleObj name="Macro-Enabled Worksheet" r:id="rId5" imgW="4429088" imgH="762000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43400" y="668021"/>
                        <a:ext cx="3619500" cy="50374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452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424" y="152400"/>
            <a:ext cx="6850062" cy="630238"/>
          </a:xfrm>
        </p:spPr>
        <p:txBody>
          <a:bodyPr/>
          <a:lstStyle/>
          <a:p>
            <a:r>
              <a:rPr lang="en-US" dirty="0" smtClean="0"/>
              <a:t>Other related proposals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274164"/>
              </p:ext>
            </p:extLst>
          </p:nvPr>
        </p:nvGraphicFramePr>
        <p:xfrm>
          <a:off x="228600" y="782638"/>
          <a:ext cx="8734426" cy="4138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13567"/>
                <a:gridCol w="2377633"/>
                <a:gridCol w="2943226"/>
              </a:tblGrid>
              <a:tr h="53340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Proposal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Fixed length coding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Truncated unary coding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5930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JVET-O0058 (ETRI)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59307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JVET-O0064 (Qualcomm)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 </a:t>
                      </a:r>
                      <a:r>
                        <a:rPr lang="en-US" dirty="0" smtClean="0"/>
                        <a:t>Yes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Yes</a:t>
                      </a:r>
                    </a:p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5930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JVET-O0067 (</a:t>
                      </a:r>
                      <a:r>
                        <a:rPr lang="en-US" dirty="0" err="1" smtClean="0"/>
                        <a:t>Bytedance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593071">
                <a:tc>
                  <a:txBody>
                    <a:bodyPr/>
                    <a:lstStyle/>
                    <a:p>
                      <a:pPr algn="ctr"/>
                      <a:r>
                        <a:rPr lang="en-CA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JVET-O0290 (</a:t>
                      </a:r>
                      <a:r>
                        <a:rPr lang="en-CA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MediaTek</a:t>
                      </a:r>
                      <a:r>
                        <a:rPr lang="en-CA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  <a:tr h="5930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JVET-O0301 (LGE)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/>
                </a:tc>
              </a:tr>
              <a:tr h="593071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JVET-O0430 (PKU, DJI)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Yes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426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68413"/>
            <a:ext cx="8034337" cy="4256088"/>
          </a:xfrm>
        </p:spPr>
        <p:txBody>
          <a:bodyPr/>
          <a:lstStyle/>
          <a:p>
            <a:r>
              <a:rPr lang="en-US" dirty="0" smtClean="0"/>
              <a:t>Substitute </a:t>
            </a:r>
            <a:r>
              <a:rPr lang="en-US" dirty="0" err="1" smtClean="0"/>
              <a:t>Kth</a:t>
            </a:r>
            <a:r>
              <a:rPr lang="en-US" dirty="0" smtClean="0"/>
              <a:t> order Exp. </a:t>
            </a:r>
            <a:r>
              <a:rPr lang="en-US" dirty="0" err="1" smtClean="0"/>
              <a:t>Golomb</a:t>
            </a:r>
            <a:r>
              <a:rPr lang="en-US" dirty="0" smtClean="0"/>
              <a:t> codes with fixed length code (or) truncated unary code</a:t>
            </a:r>
          </a:p>
          <a:p>
            <a:r>
              <a:rPr lang="en-US" dirty="0" smtClean="0"/>
              <a:t>Advantage:</a:t>
            </a:r>
          </a:p>
          <a:p>
            <a:pPr lvl="1"/>
            <a:r>
              <a:rPr lang="en-US" dirty="0" smtClean="0"/>
              <a:t>Simplified syntax </a:t>
            </a:r>
          </a:p>
          <a:p>
            <a:pPr lvl="1"/>
            <a:r>
              <a:rPr lang="en-US" dirty="0" smtClean="0"/>
              <a:t>Minor BD-Rate gain with no additional complexity</a:t>
            </a:r>
          </a:p>
          <a:p>
            <a:pPr lvl="1"/>
            <a:r>
              <a:rPr lang="en-US" dirty="0" smtClean="0"/>
              <a:t>Simplifies the encoder for determining and </a:t>
            </a:r>
            <a:r>
              <a:rPr lang="en-US" dirty="0" err="1" smtClean="0"/>
              <a:t>signalling</a:t>
            </a:r>
            <a:r>
              <a:rPr lang="en-US" dirty="0" smtClean="0"/>
              <a:t> clipping parameters</a:t>
            </a:r>
          </a:p>
          <a:p>
            <a:r>
              <a:rPr lang="en-US" dirty="0" smtClean="0"/>
              <a:t>Thank you Canon for cross check(</a:t>
            </a:r>
            <a:r>
              <a:rPr lang="en-US" dirty="0" smtClean="0">
                <a:hlinkClick r:id="rId2"/>
              </a:rPr>
              <a:t>JVET-O0097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31673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213004</TotalTime>
  <Words>474</Words>
  <Application>Microsoft Office PowerPoint</Application>
  <PresentationFormat>On-screen Show (4:3)</PresentationFormat>
  <Paragraphs>218</Paragraphs>
  <Slides>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7" baseType="lpstr">
      <vt:lpstr>Malgun Gothic</vt:lpstr>
      <vt:lpstr>MS PGothic</vt:lpstr>
      <vt:lpstr>SimHei</vt:lpstr>
      <vt:lpstr>宋体</vt:lpstr>
      <vt:lpstr>Arial</vt:lpstr>
      <vt:lpstr>Calibri</vt:lpstr>
      <vt:lpstr>Calibri Light</vt:lpstr>
      <vt:lpstr>FrutigerNext LT Bold</vt:lpstr>
      <vt:lpstr>FrutigerNext LT Medium</vt:lpstr>
      <vt:lpstr>FrutigerNext LT Regular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Macro-Enabled Worksheet</vt:lpstr>
      <vt:lpstr>Microsoft Excel Macro-Enabled Worksheet</vt:lpstr>
      <vt:lpstr>JVET-O0047: Non-CE5: Alternative signalling for ALF clipping parameters </vt:lpstr>
      <vt:lpstr>ALF clipping parameter signaling in VTM-5.0</vt:lpstr>
      <vt:lpstr>Proposal (using fixed length code)</vt:lpstr>
      <vt:lpstr>Proposal (use truncated unary code)</vt:lpstr>
      <vt:lpstr>Number of bits reduced per filter set (worst case)</vt:lpstr>
      <vt:lpstr>Non-CE (ALF clipping parameter signaling)</vt:lpstr>
      <vt:lpstr>Other related proposals</vt:lpstr>
      <vt:lpstr>Conclusion 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9675</cp:revision>
  <dcterms:created xsi:type="dcterms:W3CDTF">2005-06-03T02:22:32Z</dcterms:created>
  <dcterms:modified xsi:type="dcterms:W3CDTF">2019-07-04T14:06:30Z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