
<file path=[Content_Types].xml><?xml version="1.0" encoding="utf-8"?>
<Types xmlns="http://schemas.openxmlformats.org/package/2006/content-types">
  <Default Extension="png" ContentType="image/png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9" r:id="rId2"/>
    <p:sldId id="260" r:id="rId3"/>
    <p:sldId id="291" r:id="rId4"/>
    <p:sldId id="278" r:id="rId5"/>
    <p:sldId id="288" r:id="rId6"/>
    <p:sldId id="289" r:id="rId7"/>
    <p:sldId id="294" r:id="rId8"/>
    <p:sldId id="295" r:id="rId9"/>
    <p:sldId id="281" r:id="rId10"/>
    <p:sldId id="296" r:id="rId11"/>
    <p:sldId id="297" r:id="rId12"/>
    <p:sldId id="292" r:id="rId13"/>
    <p:sldId id="277" r:id="rId14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928" y="8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0" d="100"/>
        <a:sy n="160" d="100"/>
      </p:scale>
      <p:origin x="0" y="-900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6EFABB-CA0C-41D7-9C1A-C4A5A86B619E}" type="datetimeFigureOut">
              <a:rPr lang="en-US" smtClean="0"/>
              <a:t>1/12/2019</a:t>
            </a:fld>
            <a:endParaRPr lang="en-US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440437-0863-4985-BF69-5E364E0490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5863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923E6-294D-48D1-BF5A-F4A7AFE11BD0}" type="datetimeFigureOut">
              <a:rPr lang="pl-PL" smtClean="0"/>
              <a:t>2019-01-12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F2E2B-B004-4869-8C2B-8CC8C7EC887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295736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923E6-294D-48D1-BF5A-F4A7AFE11BD0}" type="datetimeFigureOut">
              <a:rPr lang="pl-PL" smtClean="0"/>
              <a:t>2019-01-12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F2E2B-B004-4869-8C2B-8CC8C7EC887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946390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923E6-294D-48D1-BF5A-F4A7AFE11BD0}" type="datetimeFigureOut">
              <a:rPr lang="pl-PL" smtClean="0"/>
              <a:t>2019-01-12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F2E2B-B004-4869-8C2B-8CC8C7EC887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4479538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923E6-294D-48D1-BF5A-F4A7AFE11BD0}" type="datetimeFigureOut">
              <a:rPr lang="pl-PL" smtClean="0"/>
              <a:t>2019-01-12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F2E2B-B004-4869-8C2B-8CC8C7EC887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716523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923E6-294D-48D1-BF5A-F4A7AFE11BD0}" type="datetimeFigureOut">
              <a:rPr lang="pl-PL" smtClean="0"/>
              <a:t>2019-01-12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F2E2B-B004-4869-8C2B-8CC8C7EC887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599957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923E6-294D-48D1-BF5A-F4A7AFE11BD0}" type="datetimeFigureOut">
              <a:rPr lang="pl-PL" smtClean="0"/>
              <a:t>2019-01-12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F2E2B-B004-4869-8C2B-8CC8C7EC887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176177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923E6-294D-48D1-BF5A-F4A7AFE11BD0}" type="datetimeFigureOut">
              <a:rPr lang="pl-PL" smtClean="0"/>
              <a:t>2019-01-12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F2E2B-B004-4869-8C2B-8CC8C7EC887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375571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923E6-294D-48D1-BF5A-F4A7AFE11BD0}" type="datetimeFigureOut">
              <a:rPr lang="pl-PL" smtClean="0"/>
              <a:t>2019-01-12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F2E2B-B004-4869-8C2B-8CC8C7EC887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458997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923E6-294D-48D1-BF5A-F4A7AFE11BD0}" type="datetimeFigureOut">
              <a:rPr lang="pl-PL" smtClean="0"/>
              <a:t>2019-01-12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F2E2B-B004-4869-8C2B-8CC8C7EC887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133921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923E6-294D-48D1-BF5A-F4A7AFE11BD0}" type="datetimeFigureOut">
              <a:rPr lang="pl-PL" smtClean="0"/>
              <a:t>2019-01-12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F2E2B-B004-4869-8C2B-8CC8C7EC887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824582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923E6-294D-48D1-BF5A-F4A7AFE11BD0}" type="datetimeFigureOut">
              <a:rPr lang="pl-PL" smtClean="0"/>
              <a:t>2019-01-12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F2E2B-B004-4869-8C2B-8CC8C7EC887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1751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4923E6-294D-48D1-BF5A-F4A7AFE11BD0}" type="datetimeFigureOut">
              <a:rPr lang="pl-PL" smtClean="0"/>
              <a:t>2019-01-12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1F2E2B-B004-4869-8C2B-8CC8C7EC887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65008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022817" y="2905111"/>
            <a:ext cx="7772400" cy="1362075"/>
          </a:xfrm>
        </p:spPr>
        <p:txBody>
          <a:bodyPr>
            <a:normAutofit/>
          </a:bodyPr>
          <a:lstStyle/>
          <a:p>
            <a:pPr algn="ctr"/>
            <a:r>
              <a:rPr lang="pl-PL" sz="2800" cap="none" dirty="0" smtClean="0"/>
              <a:t>Jarosław Samelak, </a:t>
            </a:r>
            <a:r>
              <a:rPr lang="pl-PL" sz="2800" u="sng" cap="none" dirty="0" smtClean="0"/>
              <a:t>Marek Domański</a:t>
            </a:r>
            <a:r>
              <a:rPr lang="pl-PL" dirty="0"/>
              <a:t/>
            </a:r>
            <a:br>
              <a:rPr lang="pl-PL" dirty="0"/>
            </a:br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107504" y="134602"/>
            <a:ext cx="9145015" cy="2508440"/>
          </a:xfrm>
        </p:spPr>
        <p:txBody>
          <a:bodyPr>
            <a:noAutofit/>
          </a:bodyPr>
          <a:lstStyle/>
          <a:p>
            <a:pPr algn="ctr"/>
            <a:r>
              <a:rPr lang="pl-PL" sz="3600" b="1" dirty="0" smtClean="0">
                <a:solidFill>
                  <a:srgbClr val="C00000"/>
                </a:solidFill>
              </a:rPr>
              <a:t>MPEG M46332 = JVET-M0765, MPEG M46343</a:t>
            </a:r>
          </a:p>
          <a:p>
            <a:pPr algn="ctr"/>
            <a:endParaRPr lang="pl-PL" sz="3600" b="1" dirty="0" smtClean="0">
              <a:solidFill>
                <a:srgbClr val="C00000"/>
              </a:solidFill>
            </a:endParaRPr>
          </a:p>
          <a:p>
            <a:pPr algn="ctr"/>
            <a:r>
              <a:rPr lang="en-US" sz="2800" b="1" dirty="0" smtClean="0">
                <a:solidFill>
                  <a:srgbClr val="C00000"/>
                </a:solidFill>
              </a:rPr>
              <a:t>Unified </a:t>
            </a:r>
            <a:r>
              <a:rPr lang="en-US" sz="2800" b="1" dirty="0">
                <a:solidFill>
                  <a:srgbClr val="C00000"/>
                </a:solidFill>
              </a:rPr>
              <a:t>Screen Content and Multiview Video Coding </a:t>
            </a:r>
            <a:r>
              <a:rPr lang="en-US" sz="3200" b="1" dirty="0">
                <a:solidFill>
                  <a:srgbClr val="C00000"/>
                </a:solidFill>
              </a:rPr>
              <a:t>- </a:t>
            </a:r>
            <a:r>
              <a:rPr lang="en-US" sz="2800" b="1" dirty="0">
                <a:solidFill>
                  <a:srgbClr val="C00000"/>
                </a:solidFill>
              </a:rPr>
              <a:t>Experimental </a:t>
            </a:r>
            <a:r>
              <a:rPr lang="en-US" sz="2800" b="1" dirty="0" smtClean="0">
                <a:solidFill>
                  <a:srgbClr val="C00000"/>
                </a:solidFill>
              </a:rPr>
              <a:t>results</a:t>
            </a:r>
            <a:endParaRPr lang="pl-PL" sz="3200" b="1" dirty="0" smtClean="0">
              <a:solidFill>
                <a:srgbClr val="C00000"/>
              </a:solidFill>
            </a:endParaRPr>
          </a:p>
        </p:txBody>
      </p:sp>
      <p:sp>
        <p:nvSpPr>
          <p:cNvPr id="5" name="pole tekstowe 4"/>
          <p:cNvSpPr txBox="1"/>
          <p:nvPr/>
        </p:nvSpPr>
        <p:spPr>
          <a:xfrm>
            <a:off x="540138" y="4736543"/>
            <a:ext cx="818018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 err="1">
                <a:solidFill>
                  <a:schemeClr val="tx2"/>
                </a:solidFill>
              </a:rPr>
              <a:t>Poznań</a:t>
            </a:r>
            <a:r>
              <a:rPr lang="en-US" sz="2400" b="1" dirty="0">
                <a:solidFill>
                  <a:schemeClr val="tx2"/>
                </a:solidFill>
              </a:rPr>
              <a:t> University of </a:t>
            </a:r>
            <a:r>
              <a:rPr lang="en-US" sz="2400" b="1" dirty="0" smtClean="0">
                <a:solidFill>
                  <a:schemeClr val="tx2"/>
                </a:solidFill>
              </a:rPr>
              <a:t>Technology</a:t>
            </a:r>
            <a:endParaRPr lang="pl-PL" sz="2400" b="1" dirty="0" smtClean="0">
              <a:solidFill>
                <a:schemeClr val="tx2"/>
              </a:solidFill>
            </a:endParaRPr>
          </a:p>
          <a:p>
            <a:pPr algn="ctr"/>
            <a:r>
              <a:rPr lang="en-US" sz="2400" b="1" dirty="0">
                <a:solidFill>
                  <a:schemeClr val="tx2"/>
                </a:solidFill>
              </a:rPr>
              <a:t>Chair of Multimedia Telecommunications and </a:t>
            </a:r>
            <a:r>
              <a:rPr lang="en-US" sz="2400" b="1" dirty="0" smtClean="0">
                <a:solidFill>
                  <a:schemeClr val="tx2"/>
                </a:solidFill>
              </a:rPr>
              <a:t>Microelectronics</a:t>
            </a:r>
            <a:r>
              <a:rPr lang="pl-PL" sz="2400" b="1" dirty="0" smtClean="0">
                <a:solidFill>
                  <a:schemeClr val="tx2"/>
                </a:solidFill>
              </a:rPr>
              <a:t/>
            </a:r>
            <a:br>
              <a:rPr lang="pl-PL" sz="2400" b="1" dirty="0" smtClean="0">
                <a:solidFill>
                  <a:schemeClr val="tx2"/>
                </a:solidFill>
              </a:rPr>
            </a:br>
            <a:r>
              <a:rPr lang="pl-PL" sz="2400" b="1" dirty="0" smtClean="0">
                <a:solidFill>
                  <a:schemeClr val="tx2"/>
                </a:solidFill>
              </a:rPr>
              <a:t>Poznań, Poland</a:t>
            </a:r>
            <a:endParaRPr lang="pl-PL" sz="2400" dirty="0">
              <a:solidFill>
                <a:schemeClr val="tx2"/>
              </a:solidFill>
            </a:endParaRPr>
          </a:p>
        </p:txBody>
      </p:sp>
      <p:sp>
        <p:nvSpPr>
          <p:cNvPr id="4" name="pole tekstowe 3"/>
          <p:cNvSpPr txBox="1"/>
          <p:nvPr/>
        </p:nvSpPr>
        <p:spPr>
          <a:xfrm>
            <a:off x="3131840" y="6093296"/>
            <a:ext cx="39212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800" dirty="0" err="1" smtClean="0"/>
              <a:t>Marrakech</a:t>
            </a:r>
            <a:r>
              <a:rPr lang="pl-PL" sz="2800" dirty="0" smtClean="0"/>
              <a:t>, January 2018</a:t>
            </a:r>
            <a:endParaRPr lang="en-US" sz="2800" dirty="0"/>
          </a:p>
        </p:txBody>
      </p:sp>
      <p:pic>
        <p:nvPicPr>
          <p:cNvPr id="7" name="Obraz 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378" y="3336988"/>
            <a:ext cx="1463040" cy="137922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3" descr="logo m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48264" y="3374468"/>
            <a:ext cx="2017713" cy="107156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92812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62367" y="164445"/>
            <a:ext cx="8229600" cy="864096"/>
          </a:xfrm>
        </p:spPr>
        <p:txBody>
          <a:bodyPr>
            <a:normAutofit fontScale="90000"/>
          </a:bodyPr>
          <a:lstStyle/>
          <a:p>
            <a:r>
              <a:rPr lang="pl-PL" sz="3600" b="1" dirty="0" err="1" smtClean="0">
                <a:solidFill>
                  <a:srgbClr val="C00000"/>
                </a:solidFill>
              </a:rPr>
              <a:t>Experimental</a:t>
            </a:r>
            <a:r>
              <a:rPr lang="pl-PL" sz="3600" b="1" dirty="0" smtClean="0">
                <a:solidFill>
                  <a:srgbClr val="C00000"/>
                </a:solidFill>
              </a:rPr>
              <a:t> </a:t>
            </a:r>
            <a:r>
              <a:rPr lang="pl-PL" sz="3600" b="1" dirty="0" err="1" smtClean="0">
                <a:solidFill>
                  <a:srgbClr val="C00000"/>
                </a:solidFill>
              </a:rPr>
              <a:t>comparison</a:t>
            </a:r>
            <a:r>
              <a:rPr lang="pl-PL" sz="3600" b="1" dirty="0" smtClean="0">
                <a:solidFill>
                  <a:srgbClr val="C00000"/>
                </a:solidFill>
              </a:rPr>
              <a:t/>
            </a:r>
            <a:br>
              <a:rPr lang="pl-PL" sz="3600" b="1" dirty="0" smtClean="0">
                <a:solidFill>
                  <a:srgbClr val="C00000"/>
                </a:solidFill>
              </a:rPr>
            </a:br>
            <a:r>
              <a:rPr lang="pl-PL" sz="3600" b="1" dirty="0" smtClean="0">
                <a:solidFill>
                  <a:srgbClr val="C00000"/>
                </a:solidFill>
              </a:rPr>
              <a:t>USCCMC  versus MV-HEVC</a:t>
            </a:r>
            <a:endParaRPr lang="en-US" sz="3600" b="1" dirty="0">
              <a:solidFill>
                <a:srgbClr val="C00000"/>
              </a:solidFill>
            </a:endParaRPr>
          </a:p>
        </p:txBody>
      </p:sp>
      <p:pic>
        <p:nvPicPr>
          <p:cNvPr id="4" name="Picture 3" descr="logo m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84368" y="188640"/>
            <a:ext cx="949118" cy="504056"/>
          </a:xfrm>
          <a:prstGeom prst="rect">
            <a:avLst/>
          </a:prstGeom>
          <a:noFill/>
        </p:spPr>
      </p:pic>
      <p:sp>
        <p:nvSpPr>
          <p:cNvPr id="5" name="pole tekstowe 4"/>
          <p:cNvSpPr txBox="1"/>
          <p:nvPr/>
        </p:nvSpPr>
        <p:spPr>
          <a:xfrm>
            <a:off x="736789" y="1120484"/>
            <a:ext cx="7080336" cy="18774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800" b="1" dirty="0" smtClean="0">
                <a:solidFill>
                  <a:srgbClr val="C00000"/>
                </a:solidFill>
              </a:rPr>
              <a:t>USCCMC: </a:t>
            </a:r>
            <a:r>
              <a:rPr lang="en-GB" sz="2800" dirty="0" smtClean="0"/>
              <a:t>HM-16.9+SCM-8.0 </a:t>
            </a:r>
            <a:r>
              <a:rPr lang="pl-PL" sz="2800" dirty="0" smtClean="0"/>
              <a:t/>
            </a:r>
            <a:br>
              <a:rPr lang="pl-PL" sz="2800" dirty="0" smtClean="0"/>
            </a:br>
            <a:r>
              <a:rPr lang="pl-PL" sz="2800" dirty="0" smtClean="0"/>
              <a:t>                  </a:t>
            </a:r>
            <a:r>
              <a:rPr lang="en-GB" sz="2800" dirty="0" smtClean="0"/>
              <a:t>+ </a:t>
            </a:r>
            <a:r>
              <a:rPr lang="en-GB" sz="2800" dirty="0"/>
              <a:t>authors’ improvements</a:t>
            </a:r>
            <a:endParaRPr lang="pl-PL" sz="2800" b="1" dirty="0" smtClean="0">
              <a:solidFill>
                <a:srgbClr val="C00000"/>
              </a:solidFill>
            </a:endParaRPr>
          </a:p>
          <a:p>
            <a:r>
              <a:rPr lang="pl-PL" sz="2800" b="1" dirty="0" smtClean="0">
                <a:solidFill>
                  <a:srgbClr val="C00000"/>
                </a:solidFill>
              </a:rPr>
              <a:t>MV-HEVC:  </a:t>
            </a:r>
            <a:r>
              <a:rPr lang="en-GB" sz="2400" dirty="0" smtClean="0"/>
              <a:t>H</a:t>
            </a:r>
            <a:r>
              <a:rPr lang="pl-PL" sz="2400" dirty="0" smtClean="0"/>
              <a:t>T</a:t>
            </a:r>
            <a:r>
              <a:rPr lang="en-GB" sz="2400" dirty="0" smtClean="0"/>
              <a:t>M-16.</a:t>
            </a:r>
            <a:r>
              <a:rPr lang="pl-PL" sz="2400" dirty="0" smtClean="0"/>
              <a:t>2</a:t>
            </a:r>
            <a:r>
              <a:rPr lang="en-GB" sz="2400" dirty="0" smtClean="0"/>
              <a:t> </a:t>
            </a:r>
            <a:r>
              <a:rPr lang="pl-PL" sz="2400" dirty="0" smtClean="0"/>
              <a:t/>
            </a:r>
            <a:br>
              <a:rPr lang="pl-PL" sz="2400" dirty="0" smtClean="0"/>
            </a:br>
            <a:r>
              <a:rPr lang="pl-PL" sz="2400" dirty="0" err="1" smtClean="0"/>
              <a:t>Conditions</a:t>
            </a:r>
            <a:r>
              <a:rPr lang="pl-PL" sz="2400" dirty="0" smtClean="0"/>
              <a:t> </a:t>
            </a:r>
            <a:r>
              <a:rPr lang="pl-PL" sz="2400" dirty="0" err="1" smtClean="0"/>
              <a:t>like</a:t>
            </a:r>
            <a:r>
              <a:rPr lang="pl-PL" sz="2400" dirty="0" smtClean="0"/>
              <a:t> in CTC MV-HEVC   </a:t>
            </a:r>
            <a:r>
              <a:rPr lang="pl-PL" sz="2400" dirty="0" err="1" smtClean="0"/>
              <a:t>Results</a:t>
            </a:r>
            <a:r>
              <a:rPr lang="pl-PL" sz="2400" dirty="0" smtClean="0"/>
              <a:t> for </a:t>
            </a:r>
            <a:r>
              <a:rPr lang="pl-PL" sz="3200" b="1" dirty="0" err="1" smtClean="0">
                <a:solidFill>
                  <a:srgbClr val="C00000"/>
                </a:solidFill>
              </a:rPr>
              <a:t>All</a:t>
            </a:r>
            <a:r>
              <a:rPr lang="pl-PL" sz="3200" b="1" dirty="0" smtClean="0">
                <a:solidFill>
                  <a:srgbClr val="C00000"/>
                </a:solidFill>
              </a:rPr>
              <a:t> Intra</a:t>
            </a:r>
            <a:endParaRPr lang="en-US" sz="3200" b="1" dirty="0">
              <a:solidFill>
                <a:srgbClr val="C00000"/>
              </a:solidFill>
            </a:endParaRPr>
          </a:p>
        </p:txBody>
      </p:sp>
      <p:graphicFrame>
        <p:nvGraphicFramePr>
          <p:cNvPr id="7" name="Tabela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429305"/>
              </p:ext>
            </p:extLst>
          </p:nvPr>
        </p:nvGraphicFramePr>
        <p:xfrm>
          <a:off x="765302" y="2936366"/>
          <a:ext cx="7362883" cy="3417864"/>
        </p:xfrm>
        <a:graphic>
          <a:graphicData uri="http://schemas.openxmlformats.org/drawingml/2006/table">
            <a:tbl>
              <a:tblPr firstRow="1" firstCol="1" bandRow="1"/>
              <a:tblGrid>
                <a:gridCol w="1518699"/>
                <a:gridCol w="1461046"/>
                <a:gridCol w="1461046"/>
                <a:gridCol w="1461046"/>
                <a:gridCol w="1461046"/>
              </a:tblGrid>
              <a:tr h="313192">
                <a:tc rowSpan="2"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Sequence</a:t>
                      </a:r>
                      <a:endParaRPr lang="pl-P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Bitrate increase [%]</a:t>
                      </a:r>
                      <a:endParaRPr lang="pl-P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Encoding time increase [%]</a:t>
                      </a:r>
                      <a:endParaRPr lang="pl-P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1319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HEVC-SCC</a:t>
                      </a:r>
                      <a:endParaRPr lang="pl-P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USCMC</a:t>
                      </a:r>
                      <a:endParaRPr lang="pl-P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HEVC-SCC</a:t>
                      </a:r>
                      <a:endParaRPr lang="pl-P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USCMC</a:t>
                      </a:r>
                      <a:endParaRPr lang="pl-P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6387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Poznan Hall 2</a:t>
                      </a:r>
                      <a:endParaRPr lang="pl-P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27.36</a:t>
                      </a:r>
                      <a:endParaRPr lang="pl-P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-1.67</a:t>
                      </a:r>
                      <a:endParaRPr lang="pl-P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+32</a:t>
                      </a:r>
                      <a:endParaRPr lang="pl-P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-5</a:t>
                      </a:r>
                      <a:endParaRPr lang="pl-P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6387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Poznan Street</a:t>
                      </a:r>
                      <a:endParaRPr lang="pl-P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29.05</a:t>
                      </a:r>
                      <a:endParaRPr lang="pl-P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-0.55</a:t>
                      </a:r>
                      <a:endParaRPr lang="pl-P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+67</a:t>
                      </a:r>
                      <a:endParaRPr lang="pl-P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-12</a:t>
                      </a:r>
                      <a:endParaRPr lang="pl-P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3192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Kendo</a:t>
                      </a:r>
                      <a:endParaRPr lang="pl-P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22.34</a:t>
                      </a:r>
                      <a:endParaRPr lang="pl-P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0.06</a:t>
                      </a:r>
                      <a:endParaRPr lang="pl-P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+11</a:t>
                      </a:r>
                      <a:endParaRPr lang="pl-P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-4</a:t>
                      </a:r>
                      <a:endParaRPr lang="pl-P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3192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Balloons</a:t>
                      </a:r>
                      <a:endParaRPr lang="pl-P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18.27</a:t>
                      </a:r>
                      <a:endParaRPr lang="pl-P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0.00</a:t>
                      </a:r>
                      <a:endParaRPr lang="pl-P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+24</a:t>
                      </a:r>
                      <a:endParaRPr lang="pl-P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-1</a:t>
                      </a:r>
                      <a:endParaRPr lang="pl-P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913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Newspaper</a:t>
                      </a:r>
                      <a:endParaRPr lang="pl-P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18.56</a:t>
                      </a:r>
                      <a:endParaRPr lang="pl-P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-0.35</a:t>
                      </a:r>
                      <a:endParaRPr lang="pl-P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+37</a:t>
                      </a:r>
                      <a:endParaRPr lang="pl-P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-3</a:t>
                      </a:r>
                      <a:endParaRPr lang="pl-P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3192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Average</a:t>
                      </a:r>
                      <a:endParaRPr lang="pl-PL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23.12</a:t>
                      </a:r>
                      <a:endParaRPr lang="pl-PL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-0.50</a:t>
                      </a:r>
                      <a:endParaRPr lang="pl-PL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+34</a:t>
                      </a:r>
                      <a:endParaRPr lang="pl-PL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-5</a:t>
                      </a:r>
                      <a:endParaRPr lang="pl-PL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-5425291" y="3928758"/>
            <a:ext cx="24413769" cy="860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6285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07504" y="-41450"/>
            <a:ext cx="8229600" cy="864096"/>
          </a:xfrm>
        </p:spPr>
        <p:txBody>
          <a:bodyPr>
            <a:normAutofit fontScale="90000"/>
          </a:bodyPr>
          <a:lstStyle/>
          <a:p>
            <a:r>
              <a:rPr lang="pl-PL" sz="2700" b="1" dirty="0" err="1" smtClean="0">
                <a:solidFill>
                  <a:srgbClr val="C00000"/>
                </a:solidFill>
              </a:rPr>
              <a:t>Experimental</a:t>
            </a:r>
            <a:r>
              <a:rPr lang="pl-PL" sz="2700" b="1" dirty="0" smtClean="0">
                <a:solidFill>
                  <a:srgbClr val="C00000"/>
                </a:solidFill>
              </a:rPr>
              <a:t> </a:t>
            </a:r>
            <a:r>
              <a:rPr lang="pl-PL" sz="2700" b="1" dirty="0" err="1" smtClean="0">
                <a:solidFill>
                  <a:srgbClr val="C00000"/>
                </a:solidFill>
              </a:rPr>
              <a:t>comparison</a:t>
            </a:r>
            <a:r>
              <a:rPr lang="pl-PL" sz="2700" b="1" dirty="0" smtClean="0">
                <a:solidFill>
                  <a:srgbClr val="C00000"/>
                </a:solidFill>
              </a:rPr>
              <a:t> </a:t>
            </a:r>
            <a:r>
              <a:rPr lang="pl-PL" sz="3600" b="1" dirty="0" smtClean="0">
                <a:solidFill>
                  <a:srgbClr val="C00000"/>
                </a:solidFill>
              </a:rPr>
              <a:t>USCCMC  versus HEVC SCC</a:t>
            </a:r>
            <a:endParaRPr lang="en-US" sz="3600" b="1" dirty="0">
              <a:solidFill>
                <a:srgbClr val="C00000"/>
              </a:solidFill>
            </a:endParaRPr>
          </a:p>
        </p:txBody>
      </p:sp>
      <p:sp>
        <p:nvSpPr>
          <p:cNvPr id="5" name="pole tekstowe 4"/>
          <p:cNvSpPr txBox="1"/>
          <p:nvPr/>
        </p:nvSpPr>
        <p:spPr>
          <a:xfrm>
            <a:off x="683568" y="648020"/>
            <a:ext cx="781964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000" b="1" dirty="0" smtClean="0">
                <a:solidFill>
                  <a:srgbClr val="C00000"/>
                </a:solidFill>
              </a:rPr>
              <a:t>USCCMC: </a:t>
            </a:r>
            <a:r>
              <a:rPr lang="en-GB" sz="2000" dirty="0" smtClean="0"/>
              <a:t>HM-16.9+SCM-8.0 </a:t>
            </a:r>
            <a:r>
              <a:rPr lang="pl-PL" sz="2000" dirty="0" smtClean="0"/>
              <a:t> </a:t>
            </a:r>
            <a:r>
              <a:rPr lang="en-GB" sz="2000" dirty="0" smtClean="0"/>
              <a:t>+ </a:t>
            </a:r>
            <a:r>
              <a:rPr lang="en-GB" sz="2000" dirty="0"/>
              <a:t>authors’ improvements</a:t>
            </a:r>
            <a:endParaRPr lang="pl-PL" sz="1600" b="1" dirty="0" smtClean="0">
              <a:solidFill>
                <a:srgbClr val="C00000"/>
              </a:solidFill>
            </a:endParaRPr>
          </a:p>
          <a:p>
            <a:r>
              <a:rPr lang="pl-PL" sz="2000" b="1" dirty="0" smtClean="0">
                <a:solidFill>
                  <a:srgbClr val="C00000"/>
                </a:solidFill>
              </a:rPr>
              <a:t>HEVC SCC:  </a:t>
            </a:r>
            <a:r>
              <a:rPr lang="en-GB" dirty="0"/>
              <a:t>HM-16.9+SCM-8.0 </a:t>
            </a:r>
            <a:r>
              <a:rPr lang="pl-PL" dirty="0" smtClean="0"/>
              <a:t/>
            </a:r>
            <a:br>
              <a:rPr lang="pl-PL" dirty="0" smtClean="0"/>
            </a:br>
            <a:r>
              <a:rPr lang="pl-PL" dirty="0" err="1" smtClean="0"/>
              <a:t>Conditions</a:t>
            </a:r>
            <a:r>
              <a:rPr lang="pl-PL" dirty="0" smtClean="0"/>
              <a:t> </a:t>
            </a:r>
            <a:r>
              <a:rPr lang="pl-PL" dirty="0" err="1" smtClean="0"/>
              <a:t>like</a:t>
            </a:r>
            <a:r>
              <a:rPr lang="pl-PL" dirty="0" smtClean="0"/>
              <a:t> in CTC HEVC SCC  </a:t>
            </a:r>
            <a:r>
              <a:rPr lang="pl-PL" dirty="0" err="1" smtClean="0"/>
              <a:t>Results</a:t>
            </a:r>
            <a:r>
              <a:rPr lang="pl-PL" dirty="0" smtClean="0"/>
              <a:t> for </a:t>
            </a:r>
            <a:r>
              <a:rPr lang="pl-PL" sz="2400" b="1" dirty="0" err="1" smtClean="0">
                <a:solidFill>
                  <a:srgbClr val="C00000"/>
                </a:solidFill>
              </a:rPr>
              <a:t>Random</a:t>
            </a:r>
            <a:r>
              <a:rPr lang="pl-PL" sz="2400" b="1" dirty="0" smtClean="0">
                <a:solidFill>
                  <a:srgbClr val="C00000"/>
                </a:solidFill>
              </a:rPr>
              <a:t> Access, </a:t>
            </a:r>
            <a:r>
              <a:rPr lang="pl-PL" sz="2400" b="1" u="sng" dirty="0" err="1" smtClean="0">
                <a:solidFill>
                  <a:srgbClr val="C00000"/>
                </a:solidFill>
              </a:rPr>
              <a:t>quarter</a:t>
            </a:r>
            <a:r>
              <a:rPr lang="pl-PL" sz="2400" b="1" u="sng" dirty="0" smtClean="0">
                <a:solidFill>
                  <a:srgbClr val="C00000"/>
                </a:solidFill>
              </a:rPr>
              <a:t>-pe</a:t>
            </a:r>
            <a:r>
              <a:rPr lang="pl-PL" sz="2400" b="1" dirty="0" smtClean="0">
                <a:solidFill>
                  <a:srgbClr val="C00000"/>
                </a:solidFill>
              </a:rPr>
              <a:t>l</a:t>
            </a:r>
            <a:endParaRPr lang="en-US" sz="2400" b="1" dirty="0">
              <a:solidFill>
                <a:srgbClr val="C00000"/>
              </a:solidFill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-5425291" y="3928758"/>
            <a:ext cx="24413769" cy="860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6049078"/>
              </p:ext>
            </p:extLst>
          </p:nvPr>
        </p:nvGraphicFramePr>
        <p:xfrm>
          <a:off x="683568" y="1844824"/>
          <a:ext cx="7200800" cy="4632960"/>
        </p:xfrm>
        <a:graphic>
          <a:graphicData uri="http://schemas.openxmlformats.org/drawingml/2006/table">
            <a:tbl>
              <a:tblPr firstRow="1" firstCol="1" bandRow="1"/>
              <a:tblGrid>
                <a:gridCol w="2232248"/>
                <a:gridCol w="2736304"/>
                <a:gridCol w="2232248"/>
              </a:tblGrid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Sequence</a:t>
                      </a:r>
                      <a:endParaRPr lang="pl-PL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6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Bitrate increase [%]</a:t>
                      </a:r>
                      <a:endParaRPr lang="pl-PL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6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Encoding time increase [%]</a:t>
                      </a:r>
                      <a:endParaRPr lang="pl-PL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Basketball_Screen</a:t>
                      </a:r>
                      <a:endParaRPr lang="pl-PL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2.60</a:t>
                      </a:r>
                      <a:endParaRPr lang="pl-PL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+10</a:t>
                      </a:r>
                      <a:endParaRPr lang="pl-PL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ChinaSpeed</a:t>
                      </a:r>
                      <a:endParaRPr lang="pl-PL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0.32</a:t>
                      </a:r>
                      <a:endParaRPr lang="pl-PL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+23</a:t>
                      </a:r>
                      <a:endParaRPr lang="pl-PL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ChineseEditing</a:t>
                      </a:r>
                      <a:endParaRPr lang="pl-PL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3.50</a:t>
                      </a:r>
                      <a:endParaRPr lang="pl-PL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+12</a:t>
                      </a:r>
                      <a:endParaRPr lang="pl-PL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MissionControlClip2</a:t>
                      </a:r>
                      <a:endParaRPr lang="pl-PL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0.42</a:t>
                      </a:r>
                      <a:endParaRPr lang="pl-PL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+10</a:t>
                      </a:r>
                      <a:endParaRPr lang="pl-PL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MissionControlClip3</a:t>
                      </a:r>
                      <a:endParaRPr lang="pl-PL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2.38</a:t>
                      </a:r>
                      <a:endParaRPr lang="pl-PL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+10</a:t>
                      </a:r>
                      <a:endParaRPr lang="pl-PL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sc_console</a:t>
                      </a:r>
                      <a:endParaRPr lang="pl-PL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8.34</a:t>
                      </a:r>
                      <a:endParaRPr lang="pl-PL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+15</a:t>
                      </a:r>
                      <a:endParaRPr lang="pl-PL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sc_desktop</a:t>
                      </a:r>
                      <a:endParaRPr lang="pl-PL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8.82</a:t>
                      </a:r>
                      <a:endParaRPr lang="pl-PL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+13</a:t>
                      </a:r>
                      <a:endParaRPr lang="pl-PL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sc_flyingGraphics</a:t>
                      </a:r>
                      <a:endParaRPr lang="pl-PL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5.38</a:t>
                      </a:r>
                      <a:endParaRPr lang="pl-PL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+31</a:t>
                      </a:r>
                      <a:endParaRPr lang="pl-PL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sc_map</a:t>
                      </a:r>
                      <a:endParaRPr lang="pl-PL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1.42</a:t>
                      </a:r>
                      <a:endParaRPr lang="pl-PL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+10</a:t>
                      </a:r>
                      <a:endParaRPr lang="pl-PL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sc_programming</a:t>
                      </a:r>
                      <a:endParaRPr lang="pl-PL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1.89</a:t>
                      </a:r>
                      <a:endParaRPr lang="pl-PL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+13</a:t>
                      </a:r>
                      <a:endParaRPr lang="pl-PL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sc_robot</a:t>
                      </a:r>
                      <a:endParaRPr lang="pl-PL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0.10</a:t>
                      </a:r>
                      <a:endParaRPr lang="pl-PL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+20</a:t>
                      </a:r>
                      <a:endParaRPr lang="pl-PL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sc_web_browsing</a:t>
                      </a:r>
                      <a:endParaRPr lang="pl-PL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11.27</a:t>
                      </a:r>
                      <a:endParaRPr lang="pl-PL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+18</a:t>
                      </a:r>
                      <a:endParaRPr lang="pl-PL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SlideShow</a:t>
                      </a:r>
                      <a:endParaRPr lang="pl-PL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-0.77</a:t>
                      </a:r>
                      <a:endParaRPr lang="pl-PL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+33</a:t>
                      </a:r>
                      <a:endParaRPr lang="pl-PL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Basketball_Screen</a:t>
                      </a:r>
                      <a:endParaRPr lang="pl-PL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2.60</a:t>
                      </a:r>
                      <a:endParaRPr lang="pl-PL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+10</a:t>
                      </a:r>
                      <a:endParaRPr lang="pl-PL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ChinaSpeed</a:t>
                      </a:r>
                      <a:endParaRPr lang="pl-PL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0.32</a:t>
                      </a:r>
                      <a:endParaRPr lang="pl-PL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+23</a:t>
                      </a:r>
                      <a:endParaRPr lang="pl-PL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ChineseEditing</a:t>
                      </a:r>
                      <a:endParaRPr lang="pl-PL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3.50</a:t>
                      </a:r>
                      <a:endParaRPr lang="pl-PL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+12</a:t>
                      </a:r>
                      <a:endParaRPr lang="pl-PL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MissionControlClip2</a:t>
                      </a:r>
                      <a:endParaRPr lang="pl-PL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0.42</a:t>
                      </a:r>
                      <a:endParaRPr lang="pl-PL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+10</a:t>
                      </a:r>
                      <a:endParaRPr lang="pl-PL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87000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323528" y="-1714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pl-PL" b="1" dirty="0" err="1" smtClean="0">
                <a:solidFill>
                  <a:srgbClr val="C00000"/>
                </a:solidFill>
              </a:rPr>
              <a:t>Consequences</a:t>
            </a:r>
            <a:r>
              <a:rPr lang="pl-PL" b="1" dirty="0" smtClean="0">
                <a:solidFill>
                  <a:srgbClr val="C00000"/>
                </a:solidFill>
              </a:rPr>
              <a:t> for VVC development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23528" y="954116"/>
            <a:ext cx="8496944" cy="5283196"/>
          </a:xfrm>
        </p:spPr>
        <p:txBody>
          <a:bodyPr>
            <a:normAutofit/>
          </a:bodyPr>
          <a:lstStyle/>
          <a:p>
            <a:r>
              <a:rPr lang="pl-PL" dirty="0" err="1" smtClean="0"/>
              <a:t>Unified</a:t>
            </a:r>
            <a:r>
              <a:rPr lang="pl-PL" dirty="0" smtClean="0"/>
              <a:t> </a:t>
            </a:r>
            <a:r>
              <a:rPr lang="pl-PL" dirty="0" err="1" smtClean="0"/>
              <a:t>Screen</a:t>
            </a:r>
            <a:r>
              <a:rPr lang="pl-PL" dirty="0" smtClean="0"/>
              <a:t> Content and </a:t>
            </a:r>
            <a:r>
              <a:rPr lang="pl-PL" dirty="0" err="1" smtClean="0"/>
              <a:t>Multiview</a:t>
            </a:r>
            <a:r>
              <a:rPr lang="pl-PL" dirty="0" smtClean="0"/>
              <a:t> </a:t>
            </a:r>
            <a:r>
              <a:rPr lang="pl-PL" dirty="0" err="1" smtClean="0"/>
              <a:t>Coding</a:t>
            </a:r>
            <a:r>
              <a:rPr lang="pl-PL" dirty="0" smtClean="0"/>
              <a:t> for HEVC </a:t>
            </a:r>
            <a:r>
              <a:rPr lang="pl-PL" dirty="0" err="1" smtClean="0"/>
              <a:t>can</a:t>
            </a:r>
            <a:r>
              <a:rPr lang="pl-PL" dirty="0" smtClean="0"/>
              <a:t> be </a:t>
            </a:r>
            <a:r>
              <a:rPr lang="pl-PL" b="1" dirty="0" err="1" smtClean="0"/>
              <a:t>efficiently</a:t>
            </a:r>
            <a:r>
              <a:rPr lang="pl-PL" dirty="0" smtClean="0"/>
              <a:t> </a:t>
            </a:r>
            <a:r>
              <a:rPr lang="pl-PL" dirty="0" err="1" smtClean="0"/>
              <a:t>used</a:t>
            </a:r>
            <a:r>
              <a:rPr lang="pl-PL" dirty="0" smtClean="0"/>
              <a:t> for </a:t>
            </a:r>
            <a:r>
              <a:rPr lang="pl-PL" dirty="0" err="1" smtClean="0"/>
              <a:t>both</a:t>
            </a:r>
            <a:r>
              <a:rPr lang="pl-PL" dirty="0" smtClean="0"/>
              <a:t> </a:t>
            </a:r>
            <a:r>
              <a:rPr lang="pl-PL" dirty="0" err="1" smtClean="0"/>
              <a:t>Screen</a:t>
            </a:r>
            <a:r>
              <a:rPr lang="pl-PL" dirty="0" smtClean="0"/>
              <a:t> </a:t>
            </a:r>
            <a:r>
              <a:rPr lang="pl-PL" dirty="0" err="1" smtClean="0"/>
              <a:t>Coding</a:t>
            </a:r>
            <a:r>
              <a:rPr lang="pl-PL" dirty="0" smtClean="0"/>
              <a:t> and </a:t>
            </a:r>
            <a:r>
              <a:rPr lang="pl-PL" dirty="0" err="1" smtClean="0"/>
              <a:t>Multiview</a:t>
            </a:r>
            <a:r>
              <a:rPr lang="pl-PL" dirty="0" smtClean="0"/>
              <a:t>. </a:t>
            </a:r>
            <a:br>
              <a:rPr lang="pl-PL" dirty="0" smtClean="0"/>
            </a:br>
            <a:r>
              <a:rPr lang="pl-PL" b="1" dirty="0" smtClean="0"/>
              <a:t>USCMC </a:t>
            </a:r>
            <a:r>
              <a:rPr lang="pl-PL" b="1" dirty="0" err="1" smtClean="0"/>
              <a:t>replaces</a:t>
            </a:r>
            <a:r>
              <a:rPr lang="pl-PL" b="1" dirty="0" smtClean="0"/>
              <a:t> MV-HEVC.</a:t>
            </a:r>
          </a:p>
          <a:p>
            <a:r>
              <a:rPr lang="pl-PL" b="1" i="1" dirty="0" err="1" smtClean="0">
                <a:solidFill>
                  <a:schemeClr val="tx2"/>
                </a:solidFill>
              </a:rPr>
              <a:t>Proposal</a:t>
            </a:r>
            <a:r>
              <a:rPr lang="pl-PL" b="1" i="1" dirty="0" smtClean="0">
                <a:solidFill>
                  <a:schemeClr val="tx2"/>
                </a:solidFill>
              </a:rPr>
              <a:t> </a:t>
            </a:r>
            <a:r>
              <a:rPr lang="pl-PL" b="1" i="1" dirty="0" smtClean="0">
                <a:solidFill>
                  <a:schemeClr val="tx2"/>
                </a:solidFill>
              </a:rPr>
              <a:t>for JVET: </a:t>
            </a:r>
            <a:r>
              <a:rPr lang="en-US" sz="3500" b="1" dirty="0" smtClean="0">
                <a:solidFill>
                  <a:srgbClr val="C00000"/>
                </a:solidFill>
              </a:rPr>
              <a:t>While developing SCC for VVC, check if the modifications ensure also high efficiency of frame-compatible </a:t>
            </a:r>
            <a:r>
              <a:rPr lang="en-US" sz="3500" b="1" dirty="0" err="1" smtClean="0">
                <a:solidFill>
                  <a:srgbClr val="C00000"/>
                </a:solidFill>
              </a:rPr>
              <a:t>multiview</a:t>
            </a:r>
            <a:r>
              <a:rPr lang="en-US" sz="3500" b="1" dirty="0" smtClean="0">
                <a:solidFill>
                  <a:srgbClr val="C00000"/>
                </a:solidFill>
              </a:rPr>
              <a:t> coding. </a:t>
            </a:r>
            <a:r>
              <a:rPr lang="pl-PL" sz="3500" b="1" dirty="0" smtClean="0">
                <a:solidFill>
                  <a:srgbClr val="C00000"/>
                </a:solidFill>
              </a:rPr>
              <a:t/>
            </a:r>
            <a:br>
              <a:rPr lang="pl-PL" sz="3500" b="1" dirty="0" smtClean="0">
                <a:solidFill>
                  <a:srgbClr val="C00000"/>
                </a:solidFill>
              </a:rPr>
            </a:br>
            <a:r>
              <a:rPr lang="en-US" sz="3500" b="1" dirty="0" smtClean="0">
                <a:solidFill>
                  <a:srgbClr val="C00000"/>
                </a:solidFill>
              </a:rPr>
              <a:t>Multiview VVC might not be </a:t>
            </a:r>
            <a:r>
              <a:rPr lang="pl-PL" sz="3500" b="1" dirty="0" err="1" smtClean="0">
                <a:solidFill>
                  <a:srgbClr val="C00000"/>
                </a:solidFill>
              </a:rPr>
              <a:t>needed</a:t>
            </a:r>
            <a:r>
              <a:rPr lang="en-US" sz="3500" b="1" dirty="0" smtClean="0">
                <a:solidFill>
                  <a:srgbClr val="C00000"/>
                </a:solidFill>
              </a:rPr>
              <a:t>.  </a:t>
            </a:r>
            <a:endParaRPr lang="en-US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5640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395536" y="2132856"/>
            <a:ext cx="8229600" cy="1143000"/>
          </a:xfrm>
        </p:spPr>
        <p:txBody>
          <a:bodyPr/>
          <a:lstStyle/>
          <a:p>
            <a:r>
              <a:rPr lang="pl-PL" b="1" dirty="0" err="1" smtClean="0">
                <a:solidFill>
                  <a:srgbClr val="C00000"/>
                </a:solidFill>
              </a:rPr>
              <a:t>Thank</a:t>
            </a:r>
            <a:r>
              <a:rPr lang="pl-PL" b="1" dirty="0" smtClean="0">
                <a:solidFill>
                  <a:srgbClr val="C00000"/>
                </a:solidFill>
              </a:rPr>
              <a:t> </a:t>
            </a:r>
            <a:r>
              <a:rPr lang="pl-PL" b="1" dirty="0" err="1" smtClean="0">
                <a:solidFill>
                  <a:srgbClr val="C00000"/>
                </a:solidFill>
              </a:rPr>
              <a:t>you</a:t>
            </a:r>
            <a:endParaRPr lang="pl-PL" b="1" dirty="0">
              <a:solidFill>
                <a:srgbClr val="C00000"/>
              </a:solidFill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4941168"/>
            <a:ext cx="8229600" cy="1184995"/>
          </a:xfrm>
        </p:spPr>
        <p:txBody>
          <a:bodyPr/>
          <a:lstStyle/>
          <a:p>
            <a:endParaRPr lang="pl-PL" dirty="0"/>
          </a:p>
        </p:txBody>
      </p:sp>
      <p:pic>
        <p:nvPicPr>
          <p:cNvPr id="4" name="Picture 3" descr="logo m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84368" y="188640"/>
            <a:ext cx="949118" cy="50405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56037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943000" y="1241376"/>
            <a:ext cx="8011144" cy="5616624"/>
          </a:xfrm>
        </p:spPr>
        <p:txBody>
          <a:bodyPr>
            <a:normAutofit fontScale="90000"/>
          </a:bodyPr>
          <a:lstStyle/>
          <a:p>
            <a:pPr algn="l">
              <a:lnSpc>
                <a:spcPct val="150000"/>
              </a:lnSpc>
            </a:pPr>
            <a:r>
              <a:rPr lang="en-US" sz="3100" b="1" u="sng" dirty="0" smtClean="0">
                <a:solidFill>
                  <a:srgbClr val="C00000"/>
                </a:solidFill>
              </a:rPr>
              <a:t>Multiview video coding:</a:t>
            </a:r>
            <a:br>
              <a:rPr lang="en-US" sz="3100" b="1" u="sng" dirty="0" smtClean="0">
                <a:solidFill>
                  <a:srgbClr val="C00000"/>
                </a:solidFill>
              </a:rPr>
            </a:br>
            <a:r>
              <a:rPr lang="en-US" sz="2700" b="1" dirty="0" smtClean="0">
                <a:solidFill>
                  <a:srgbClr val="C00000"/>
                </a:solidFill>
              </a:rPr>
              <a:t> MV-HEVC:</a:t>
            </a:r>
            <a:r>
              <a:rPr lang="pl-PL" sz="2700" b="1" dirty="0" smtClean="0">
                <a:solidFill>
                  <a:srgbClr val="C00000"/>
                </a:solidFill>
              </a:rPr>
              <a:t>  </a:t>
            </a:r>
            <a:r>
              <a:rPr lang="pl-PL" sz="2700" dirty="0" smtClean="0"/>
              <a:t>(</a:t>
            </a:r>
            <a:r>
              <a:rPr lang="pl-PL" sz="2700" dirty="0" err="1" smtClean="0"/>
              <a:t>still</a:t>
            </a:r>
            <a:r>
              <a:rPr lang="pl-PL" sz="2700" dirty="0" smtClean="0"/>
              <a:t> no VVC </a:t>
            </a:r>
            <a:r>
              <a:rPr lang="pl-PL" sz="2700" dirty="0" err="1" smtClean="0"/>
              <a:t>implementation</a:t>
            </a:r>
            <a:r>
              <a:rPr lang="pl-PL" sz="2700" dirty="0" smtClean="0"/>
              <a:t> for </a:t>
            </a:r>
            <a:r>
              <a:rPr lang="pl-PL" sz="2700" dirty="0" err="1" smtClean="0"/>
              <a:t>multiview</a:t>
            </a:r>
            <a:r>
              <a:rPr lang="pl-PL" sz="2700" dirty="0" smtClean="0"/>
              <a:t>)</a:t>
            </a:r>
            <a:r>
              <a:rPr lang="en-US" sz="2700" dirty="0" smtClean="0"/>
              <a:t/>
            </a:r>
            <a:br>
              <a:rPr lang="en-US" sz="2700" dirty="0" smtClean="0"/>
            </a:br>
            <a:r>
              <a:rPr lang="en-US" sz="2700" b="1" dirty="0" smtClean="0"/>
              <a:t>- </a:t>
            </a:r>
            <a:r>
              <a:rPr lang="pl-PL" sz="2700" b="1" dirty="0" smtClean="0"/>
              <a:t>The </a:t>
            </a:r>
            <a:r>
              <a:rPr lang="pl-PL" sz="2700" b="1" dirty="0" err="1" smtClean="0"/>
              <a:t>state</a:t>
            </a:r>
            <a:r>
              <a:rPr lang="pl-PL" sz="2700" b="1" dirty="0" smtClean="0"/>
              <a:t>-of-the-art </a:t>
            </a:r>
            <a:r>
              <a:rPr lang="pl-PL" sz="2700" b="1" dirty="0" err="1" smtClean="0"/>
              <a:t>multiview</a:t>
            </a:r>
            <a:r>
              <a:rPr lang="pl-PL" sz="2700" b="1" dirty="0" smtClean="0"/>
              <a:t> video </a:t>
            </a:r>
            <a:r>
              <a:rPr lang="pl-PL" sz="2700" b="1" dirty="0" err="1" smtClean="0"/>
              <a:t>coding</a:t>
            </a:r>
            <a:r>
              <a:rPr lang="pl-PL" sz="2700" b="1" dirty="0" smtClean="0"/>
              <a:t> </a:t>
            </a:r>
            <a:r>
              <a:rPr lang="pl-PL" sz="2700" b="1" dirty="0" err="1" smtClean="0"/>
              <a:t>technology</a:t>
            </a:r>
            <a:r>
              <a:rPr lang="pl-PL" sz="2700" b="1" dirty="0" smtClean="0"/>
              <a:t>,</a:t>
            </a:r>
            <a:br>
              <a:rPr lang="pl-PL" sz="2700" b="1" dirty="0" smtClean="0"/>
            </a:br>
            <a:r>
              <a:rPr lang="pl-PL" sz="2700" b="1" dirty="0" smtClean="0"/>
              <a:t>- </a:t>
            </a:r>
            <a:r>
              <a:rPr lang="en-US" sz="2700" b="1" dirty="0" smtClean="0"/>
              <a:t>Multi-layer codecs</a:t>
            </a:r>
            <a:r>
              <a:rPr lang="pl-PL" sz="2700" b="1" dirty="0" smtClean="0"/>
              <a:t> (</a:t>
            </a:r>
            <a:r>
              <a:rPr lang="pl-PL" sz="2700" b="1" dirty="0" err="1" smtClean="0"/>
              <a:t>complicated</a:t>
            </a:r>
            <a:r>
              <a:rPr lang="pl-PL" sz="2700" b="1" dirty="0" smtClean="0"/>
              <a:t> </a:t>
            </a:r>
            <a:r>
              <a:rPr lang="pl-PL" sz="2700" b="1" dirty="0" err="1" smtClean="0"/>
              <a:t>structure</a:t>
            </a:r>
            <a:r>
              <a:rPr lang="pl-PL" sz="2700" b="1" dirty="0" smtClean="0"/>
              <a:t>)</a:t>
            </a:r>
            <a:br>
              <a:rPr lang="pl-PL" sz="2700" b="1" dirty="0" smtClean="0"/>
            </a:br>
            <a:r>
              <a:rPr lang="pl-PL" sz="2700" b="1" dirty="0" smtClean="0"/>
              <a:t> – </a:t>
            </a:r>
            <a:r>
              <a:rPr lang="pl-PL" sz="2700" b="1" dirty="0" err="1" smtClean="0"/>
              <a:t>layered</a:t>
            </a:r>
            <a:r>
              <a:rPr lang="pl-PL" sz="2700" b="1" dirty="0" smtClean="0"/>
              <a:t> </a:t>
            </a:r>
            <a:r>
              <a:rPr lang="pl-PL" sz="2700" b="1" dirty="0" err="1" smtClean="0"/>
              <a:t>bitream</a:t>
            </a:r>
            <a:r>
              <a:rPr lang="pl-PL" sz="2700" b="1" dirty="0" smtClean="0"/>
              <a:t> </a:t>
            </a:r>
            <a:r>
              <a:rPr lang="pl-PL" sz="2700" b="1" dirty="0" err="1" smtClean="0"/>
              <a:t>syntax</a:t>
            </a:r>
            <a:r>
              <a:rPr lang="en-US" sz="2700" b="1" dirty="0" smtClean="0"/>
              <a:t>,</a:t>
            </a:r>
            <a:br>
              <a:rPr lang="en-US" sz="2700" b="1" dirty="0" smtClean="0"/>
            </a:br>
            <a:r>
              <a:rPr lang="en-US" sz="2700" b="1" dirty="0" smtClean="0"/>
              <a:t>- </a:t>
            </a:r>
            <a:r>
              <a:rPr lang="en-US" sz="2700" b="1" u="sng" dirty="0" smtClean="0"/>
              <a:t>Applications still limited</a:t>
            </a:r>
            <a:r>
              <a:rPr lang="en-US" sz="2700" b="1" dirty="0" smtClean="0"/>
              <a:t>,</a:t>
            </a:r>
            <a:r>
              <a:rPr lang="pl-PL" sz="2700" b="1" dirty="0" smtClean="0"/>
              <a:t> </a:t>
            </a:r>
            <a:br>
              <a:rPr lang="pl-PL" sz="2700" b="1" dirty="0" smtClean="0"/>
            </a:br>
            <a:r>
              <a:rPr lang="pl-PL" sz="2700" b="1" dirty="0" smtClean="0"/>
              <a:t>       </a:t>
            </a:r>
            <a:r>
              <a:rPr lang="pl-PL" sz="2700" b="1" dirty="0" err="1" smtClean="0"/>
              <a:t>Similarly</a:t>
            </a:r>
            <a:r>
              <a:rPr lang="pl-PL" sz="2700" b="1" dirty="0" smtClean="0"/>
              <a:t> as for </a:t>
            </a:r>
            <a:r>
              <a:rPr lang="pl-PL" sz="2700" b="1" dirty="0" err="1" smtClean="0"/>
              <a:t>all</a:t>
            </a:r>
            <a:r>
              <a:rPr lang="pl-PL" sz="2700" b="1" dirty="0" smtClean="0"/>
              <a:t> </a:t>
            </a:r>
            <a:r>
              <a:rPr lang="pl-PL" sz="2700" b="1" dirty="0" err="1" smtClean="0"/>
              <a:t>standards</a:t>
            </a:r>
            <a:r>
              <a:rPr lang="pl-PL" sz="2700" b="1" dirty="0" smtClean="0"/>
              <a:t> (MPEG2,  AVC i.e. MVC).</a:t>
            </a:r>
            <a:br>
              <a:rPr lang="pl-PL" sz="2700" b="1" dirty="0" smtClean="0"/>
            </a:br>
            <a:endParaRPr lang="en-US" sz="3600" b="1" dirty="0">
              <a:solidFill>
                <a:srgbClr val="C00000"/>
              </a:solidFill>
            </a:endParaRP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CFA42-195D-4823-92A7-CFF62A0CF676}" type="slidenum">
              <a:rPr lang="en-US" smtClean="0"/>
              <a:t>2</a:t>
            </a:fld>
            <a:endParaRPr lang="en-US"/>
          </a:p>
        </p:txBody>
      </p:sp>
      <p:sp>
        <p:nvSpPr>
          <p:cNvPr id="6" name="Tytuł 1"/>
          <p:cNvSpPr txBox="1">
            <a:spLocks/>
          </p:cNvSpPr>
          <p:nvPr/>
        </p:nvSpPr>
        <p:spPr>
          <a:xfrm>
            <a:off x="96625" y="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3200" b="1" dirty="0" err="1" smtClean="0">
                <a:solidFill>
                  <a:srgbClr val="C00000"/>
                </a:solidFill>
              </a:rPr>
              <a:t>Two</a:t>
            </a:r>
            <a:r>
              <a:rPr lang="pl-PL" sz="3200" b="1" dirty="0" smtClean="0">
                <a:solidFill>
                  <a:srgbClr val="C00000"/>
                </a:solidFill>
              </a:rPr>
              <a:t> </a:t>
            </a:r>
            <a:r>
              <a:rPr lang="pl-PL" sz="3200" b="1" dirty="0" err="1" smtClean="0">
                <a:solidFill>
                  <a:srgbClr val="C00000"/>
                </a:solidFill>
              </a:rPr>
              <a:t>technologies</a:t>
            </a:r>
            <a:r>
              <a:rPr lang="pl-PL" sz="3200" b="1" dirty="0" smtClean="0">
                <a:solidFill>
                  <a:srgbClr val="C00000"/>
                </a:solidFill>
              </a:rPr>
              <a:t> </a:t>
            </a:r>
            <a:r>
              <a:rPr lang="pl-PL" sz="3200" b="1" dirty="0" err="1" smtClean="0">
                <a:solidFill>
                  <a:srgbClr val="C00000"/>
                </a:solidFill>
              </a:rPr>
              <a:t>considered</a:t>
            </a:r>
            <a:endParaRPr lang="en-US" sz="3200" b="1" dirty="0">
              <a:solidFill>
                <a:srgbClr val="C00000"/>
              </a:solidFill>
            </a:endParaRPr>
          </a:p>
        </p:txBody>
      </p:sp>
      <p:pic>
        <p:nvPicPr>
          <p:cNvPr id="5" name="Picture 3" descr="logo m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6376" y="116632"/>
            <a:ext cx="1009912" cy="53634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43978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35113" y="1104851"/>
            <a:ext cx="8011144" cy="5616624"/>
          </a:xfrm>
        </p:spPr>
        <p:txBody>
          <a:bodyPr>
            <a:normAutofit/>
          </a:bodyPr>
          <a:lstStyle/>
          <a:p>
            <a:pPr algn="l">
              <a:lnSpc>
                <a:spcPct val="150000"/>
              </a:lnSpc>
            </a:pPr>
            <a:r>
              <a:rPr lang="en-US" sz="3100" b="1" u="sng" dirty="0" smtClean="0">
                <a:solidFill>
                  <a:srgbClr val="C00000"/>
                </a:solidFill>
              </a:rPr>
              <a:t>Screen Content Coding (SCC</a:t>
            </a:r>
            <a:r>
              <a:rPr lang="en-US" sz="3100" b="1" dirty="0" smtClean="0">
                <a:solidFill>
                  <a:srgbClr val="C00000"/>
                </a:solidFill>
              </a:rPr>
              <a:t>):</a:t>
            </a:r>
            <a:br>
              <a:rPr lang="en-US" sz="3100" b="1" dirty="0" smtClean="0">
                <a:solidFill>
                  <a:srgbClr val="C00000"/>
                </a:solidFill>
              </a:rPr>
            </a:br>
            <a:r>
              <a:rPr lang="en-US" sz="2700" b="1" dirty="0"/>
              <a:t>– </a:t>
            </a:r>
            <a:r>
              <a:rPr lang="en-US" sz="2700" b="1" dirty="0" smtClean="0"/>
              <a:t>Single-layer codecs</a:t>
            </a:r>
            <a:r>
              <a:rPr lang="pl-PL" sz="2700" b="1" dirty="0" smtClean="0"/>
              <a:t>.</a:t>
            </a:r>
            <a:r>
              <a:rPr lang="en-US" sz="2700" b="1" dirty="0" smtClean="0"/>
              <a:t> </a:t>
            </a:r>
            <a:r>
              <a:rPr lang="pl-PL" sz="2700" b="1" dirty="0" smtClean="0"/>
              <a:t/>
            </a:r>
            <a:br>
              <a:rPr lang="pl-PL" sz="2700" b="1" dirty="0" smtClean="0"/>
            </a:br>
            <a:r>
              <a:rPr lang="en-US" sz="2700" b="1" dirty="0" smtClean="0"/>
              <a:t>– </a:t>
            </a:r>
            <a:r>
              <a:rPr lang="pl-PL" sz="2700" b="1" dirty="0" smtClean="0"/>
              <a:t>O</a:t>
            </a:r>
            <a:r>
              <a:rPr lang="en-US" sz="2700" b="1" dirty="0" err="1" smtClean="0"/>
              <a:t>nly</a:t>
            </a:r>
            <a:r>
              <a:rPr lang="en-US" sz="2700" b="1" dirty="0" smtClean="0"/>
              <a:t> limited upgrade</a:t>
            </a:r>
            <a:r>
              <a:rPr lang="pl-PL" sz="2700" b="1" dirty="0" smtClean="0"/>
              <a:t> from </a:t>
            </a:r>
            <a:r>
              <a:rPr lang="pl-PL" sz="2700" b="1" dirty="0" err="1" smtClean="0"/>
              <a:t>Main</a:t>
            </a:r>
            <a:r>
              <a:rPr lang="pl-PL" sz="2700" b="1" dirty="0" smtClean="0"/>
              <a:t> Profile</a:t>
            </a:r>
            <a:r>
              <a:rPr lang="en-US" sz="2700" b="1" dirty="0" smtClean="0"/>
              <a:t>,</a:t>
            </a:r>
            <a:r>
              <a:rPr lang="pl-PL" sz="2700" b="1" dirty="0" smtClean="0"/>
              <a:t/>
            </a:r>
            <a:br>
              <a:rPr lang="pl-PL" sz="2700" b="1" dirty="0" smtClean="0"/>
            </a:br>
            <a:r>
              <a:rPr lang="en-US" sz="2700" b="1" dirty="0"/>
              <a:t>–</a:t>
            </a:r>
            <a:r>
              <a:rPr lang="pl-PL" sz="2700" b="1" dirty="0" smtClean="0"/>
              <a:t> </a:t>
            </a:r>
            <a:r>
              <a:rPr lang="pl-PL" sz="2700" b="1" dirty="0" err="1" smtClean="0"/>
              <a:t>Implemented</a:t>
            </a:r>
            <a:r>
              <a:rPr lang="pl-PL" sz="2700" b="1" dirty="0" smtClean="0"/>
              <a:t> for </a:t>
            </a:r>
            <a:r>
              <a:rPr lang="pl-PL" sz="2700" b="1" dirty="0" err="1" smtClean="0"/>
              <a:t>both</a:t>
            </a:r>
            <a:r>
              <a:rPr lang="pl-PL" sz="2700" b="1" dirty="0" smtClean="0"/>
              <a:t> HEVC and VVC.</a:t>
            </a:r>
            <a:r>
              <a:rPr lang="en-US" sz="2700" b="1" dirty="0" smtClean="0"/>
              <a:t/>
            </a:r>
            <a:br>
              <a:rPr lang="en-US" sz="2700" b="1" dirty="0" smtClean="0"/>
            </a:br>
            <a:r>
              <a:rPr lang="pl-PL" sz="2700" b="1" dirty="0" smtClean="0"/>
              <a:t/>
            </a:r>
            <a:br>
              <a:rPr lang="pl-PL" sz="2700" b="1" dirty="0" smtClean="0"/>
            </a:br>
            <a:r>
              <a:rPr lang="en-US" sz="2700" b="1" dirty="0" smtClean="0"/>
              <a:t>- Chance to be popular in consumer devices.</a:t>
            </a:r>
            <a:br>
              <a:rPr lang="en-US" sz="2700" b="1" dirty="0" smtClean="0"/>
            </a:br>
            <a:endParaRPr lang="en-US" sz="3600" b="1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CFA42-195D-4823-92A7-CFF62A0CF676}" type="slidenum">
              <a:rPr lang="en-US" smtClean="0"/>
              <a:t>3</a:t>
            </a:fld>
            <a:endParaRPr lang="en-US"/>
          </a:p>
        </p:txBody>
      </p:sp>
      <p:sp>
        <p:nvSpPr>
          <p:cNvPr id="6" name="Tytuł 1"/>
          <p:cNvSpPr txBox="1">
            <a:spLocks/>
          </p:cNvSpPr>
          <p:nvPr/>
        </p:nvSpPr>
        <p:spPr>
          <a:xfrm>
            <a:off x="107504" y="307413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3200" b="1" dirty="0" smtClean="0">
                <a:solidFill>
                  <a:srgbClr val="C00000"/>
                </a:solidFill>
              </a:rPr>
              <a:t>The </a:t>
            </a:r>
            <a:r>
              <a:rPr lang="pl-PL" sz="3200" b="1" dirty="0" err="1" smtClean="0">
                <a:solidFill>
                  <a:srgbClr val="C00000"/>
                </a:solidFill>
              </a:rPr>
              <a:t>second</a:t>
            </a:r>
            <a:r>
              <a:rPr lang="pl-PL" sz="3200" b="1" dirty="0" smtClean="0">
                <a:solidFill>
                  <a:srgbClr val="C00000"/>
                </a:solidFill>
              </a:rPr>
              <a:t> </a:t>
            </a:r>
            <a:r>
              <a:rPr lang="pl-PL" sz="3200" b="1" dirty="0" err="1" smtClean="0">
                <a:solidFill>
                  <a:srgbClr val="C00000"/>
                </a:solidFill>
              </a:rPr>
              <a:t>technology</a:t>
            </a:r>
            <a:r>
              <a:rPr lang="pl-PL" sz="3200" b="1" dirty="0" smtClean="0">
                <a:solidFill>
                  <a:srgbClr val="C00000"/>
                </a:solidFill>
              </a:rPr>
              <a:t> </a:t>
            </a:r>
            <a:r>
              <a:rPr lang="pl-PL" sz="3200" b="1" dirty="0" err="1" smtClean="0">
                <a:solidFill>
                  <a:srgbClr val="C00000"/>
                </a:solidFill>
              </a:rPr>
              <a:t>considered</a:t>
            </a:r>
            <a:endParaRPr lang="en-US" sz="3200" b="1" dirty="0">
              <a:solidFill>
                <a:srgbClr val="C00000"/>
              </a:solidFill>
            </a:endParaRPr>
          </a:p>
        </p:txBody>
      </p:sp>
      <p:pic>
        <p:nvPicPr>
          <p:cNvPr id="5" name="Picture 3" descr="logo m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6376" y="116632"/>
            <a:ext cx="1009912" cy="53634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88689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229600" cy="990872"/>
          </a:xfrm>
        </p:spPr>
        <p:txBody>
          <a:bodyPr/>
          <a:lstStyle/>
          <a:p>
            <a:r>
              <a:rPr lang="pl-PL" b="1" dirty="0" smtClean="0">
                <a:solidFill>
                  <a:srgbClr val="C00000"/>
                </a:solidFill>
              </a:rPr>
              <a:t>Preliminary </a:t>
            </a:r>
            <a:r>
              <a:rPr lang="pl-PL" b="1" dirty="0" err="1" smtClean="0">
                <a:solidFill>
                  <a:srgbClr val="C00000"/>
                </a:solidFill>
              </a:rPr>
              <a:t>remarks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27703" y="1155448"/>
            <a:ext cx="8229600" cy="4525963"/>
          </a:xfrm>
        </p:spPr>
        <p:txBody>
          <a:bodyPr/>
          <a:lstStyle/>
          <a:p>
            <a:r>
              <a:rPr lang="en-US" b="1" dirty="0" smtClean="0">
                <a:solidFill>
                  <a:schemeClr val="tx2"/>
                </a:solidFill>
              </a:rPr>
              <a:t>Frame-packing</a:t>
            </a:r>
            <a:r>
              <a:rPr lang="en-US" dirty="0" smtClean="0"/>
              <a:t> is probably the mostly used technique for stereoscopic video transmission</a:t>
            </a:r>
            <a:r>
              <a:rPr lang="pl-PL" dirty="0" smtClean="0"/>
              <a:t>.</a:t>
            </a:r>
          </a:p>
          <a:p>
            <a:r>
              <a:rPr lang="pl-PL" b="1" dirty="0" smtClean="0">
                <a:solidFill>
                  <a:schemeClr val="tx2"/>
                </a:solidFill>
              </a:rPr>
              <a:t>Intra Block </a:t>
            </a:r>
            <a:r>
              <a:rPr lang="pl-PL" b="1" dirty="0" err="1" smtClean="0">
                <a:solidFill>
                  <a:schemeClr val="tx2"/>
                </a:solidFill>
              </a:rPr>
              <a:t>Copy</a:t>
            </a:r>
            <a:r>
              <a:rPr lang="pl-PL" b="1" dirty="0" smtClean="0">
                <a:solidFill>
                  <a:schemeClr val="tx2"/>
                </a:solidFill>
              </a:rPr>
              <a:t> </a:t>
            </a:r>
            <a:r>
              <a:rPr lang="pl-PL" sz="2800" dirty="0" smtClean="0"/>
              <a:t>(VVC: </a:t>
            </a:r>
            <a:r>
              <a:rPr lang="pl-PL" sz="2800" dirty="0" err="1" smtClean="0"/>
              <a:t>Current</a:t>
            </a:r>
            <a:r>
              <a:rPr lang="pl-PL" sz="2800" dirty="0" smtClean="0"/>
              <a:t> Picture Reference)</a:t>
            </a:r>
            <a:r>
              <a:rPr lang="pl-PL" b="1" dirty="0" smtClean="0">
                <a:solidFill>
                  <a:schemeClr val="tx2"/>
                </a:solidFill>
              </a:rPr>
              <a:t>  </a:t>
            </a:r>
            <a:r>
              <a:rPr lang="pl-PL" dirty="0" smtClean="0"/>
              <a:t>in </a:t>
            </a:r>
            <a:r>
              <a:rPr lang="pl-PL" dirty="0" err="1" smtClean="0"/>
              <a:t>Screen</a:t>
            </a:r>
            <a:r>
              <a:rPr lang="pl-PL" dirty="0" smtClean="0"/>
              <a:t> Content </a:t>
            </a:r>
            <a:r>
              <a:rPr lang="pl-PL" dirty="0" err="1" smtClean="0"/>
              <a:t>Coding</a:t>
            </a:r>
            <a:r>
              <a:rPr lang="pl-PL" dirty="0" smtClean="0"/>
              <a:t> </a:t>
            </a:r>
            <a:r>
              <a:rPr lang="pl-PL" dirty="0" err="1" smtClean="0"/>
              <a:t>may</a:t>
            </a:r>
            <a:r>
              <a:rPr lang="pl-PL" dirty="0" smtClean="0"/>
              <a:t> be </a:t>
            </a:r>
            <a:r>
              <a:rPr lang="pl-PL" dirty="0" err="1" smtClean="0"/>
              <a:t>used</a:t>
            </a:r>
            <a:r>
              <a:rPr lang="pl-PL" dirty="0" smtClean="0"/>
              <a:t> for </a:t>
            </a:r>
            <a:r>
              <a:rPr lang="pl-PL" b="1" u="sng" dirty="0" smtClean="0"/>
              <a:t>interview </a:t>
            </a:r>
            <a:r>
              <a:rPr lang="pl-PL" b="1" u="sng" dirty="0" err="1" smtClean="0"/>
              <a:t>prediction</a:t>
            </a:r>
            <a:r>
              <a:rPr lang="pl-PL" dirty="0" smtClean="0"/>
              <a:t>: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Obraz 3" descr="intra_block_copy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930344"/>
            <a:ext cx="4248472" cy="1751067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3" descr="logo m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84368" y="188640"/>
            <a:ext cx="949118" cy="50405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68968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pl-PL" b="1" dirty="0">
                <a:solidFill>
                  <a:srgbClr val="C00000"/>
                </a:solidFill>
              </a:rPr>
              <a:t>Development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84559" y="1052736"/>
            <a:ext cx="8229600" cy="452596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pl-PL" b="1" dirty="0" smtClean="0"/>
              <a:t>Macao Meeting, </a:t>
            </a:r>
            <a:r>
              <a:rPr lang="pl-PL" b="1" dirty="0" err="1" smtClean="0"/>
              <a:t>October</a:t>
            </a:r>
            <a:r>
              <a:rPr lang="pl-PL" b="1" dirty="0" smtClean="0"/>
              <a:t> 2017</a:t>
            </a:r>
          </a:p>
          <a:p>
            <a:pPr marL="0" indent="0">
              <a:buNone/>
            </a:pPr>
            <a:r>
              <a:rPr lang="pl-PL" b="1" dirty="0" smtClean="0"/>
              <a:t>Doc.: </a:t>
            </a:r>
            <a:r>
              <a:rPr lang="en-US" b="1" dirty="0"/>
              <a:t>JVET-H0044</a:t>
            </a:r>
            <a:endParaRPr lang="pl-PL" b="1" dirty="0" smtClean="0">
              <a:solidFill>
                <a:srgbClr val="C00000"/>
              </a:solidFill>
            </a:endParaRPr>
          </a:p>
          <a:p>
            <a:r>
              <a:rPr lang="pl-PL" b="1" dirty="0" smtClean="0">
                <a:solidFill>
                  <a:srgbClr val="C00000"/>
                </a:solidFill>
              </a:rPr>
              <a:t>For </a:t>
            </a:r>
            <a:r>
              <a:rPr lang="pl-PL" b="1" dirty="0" err="1" smtClean="0">
                <a:solidFill>
                  <a:srgbClr val="C00000"/>
                </a:solidFill>
              </a:rPr>
              <a:t>All</a:t>
            </a:r>
            <a:r>
              <a:rPr lang="pl-PL" b="1" dirty="0" smtClean="0">
                <a:solidFill>
                  <a:srgbClr val="C00000"/>
                </a:solidFill>
              </a:rPr>
              <a:t> Intra </a:t>
            </a:r>
            <a:r>
              <a:rPr lang="pl-PL" b="1" dirty="0" err="1" smtClean="0">
                <a:solidFill>
                  <a:srgbClr val="C00000"/>
                </a:solidFill>
              </a:rPr>
              <a:t>Mode</a:t>
            </a:r>
            <a:r>
              <a:rPr lang="pl-PL" dirty="0" smtClean="0"/>
              <a:t>, </a:t>
            </a:r>
            <a:r>
              <a:rPr lang="pl-PL" b="1" dirty="0" smtClean="0">
                <a:solidFill>
                  <a:srgbClr val="C00000"/>
                </a:solidFill>
              </a:rPr>
              <a:t>for HEVC </a:t>
            </a:r>
            <a:r>
              <a:rPr lang="pl-PL" b="1" dirty="0" err="1" smtClean="0">
                <a:solidFill>
                  <a:srgbClr val="C00000"/>
                </a:solidFill>
              </a:rPr>
              <a:t>multiview</a:t>
            </a:r>
            <a:r>
              <a:rPr lang="pl-PL" b="1" dirty="0" smtClean="0">
                <a:solidFill>
                  <a:srgbClr val="C00000"/>
                </a:solidFill>
              </a:rPr>
              <a:t> </a:t>
            </a:r>
            <a:r>
              <a:rPr lang="pl-PL" b="1" dirty="0" err="1" smtClean="0">
                <a:solidFill>
                  <a:srgbClr val="C00000"/>
                </a:solidFill>
              </a:rPr>
              <a:t>coding</a:t>
            </a:r>
            <a:r>
              <a:rPr lang="pl-PL" b="1" dirty="0" smtClean="0">
                <a:solidFill>
                  <a:srgbClr val="C00000"/>
                </a:solidFill>
              </a:rPr>
              <a:t> :</a:t>
            </a:r>
            <a:r>
              <a:rPr lang="pl-PL" dirty="0" smtClean="0"/>
              <a:t/>
            </a:r>
            <a:br>
              <a:rPr lang="pl-PL" dirty="0" smtClean="0"/>
            </a:br>
            <a:r>
              <a:rPr lang="pl-PL" dirty="0" smtClean="0"/>
              <a:t>HEVC </a:t>
            </a:r>
            <a:r>
              <a:rPr lang="en-US" dirty="0" smtClean="0"/>
              <a:t>Screen Content Coding </a:t>
            </a:r>
            <a:r>
              <a:rPr lang="pl-PL" dirty="0" smtClean="0"/>
              <a:t>with </a:t>
            </a:r>
            <a:r>
              <a:rPr lang="pl-PL" dirty="0" err="1" smtClean="0"/>
              <a:t>quarter</a:t>
            </a:r>
            <a:r>
              <a:rPr lang="pl-PL" dirty="0" smtClean="0"/>
              <a:t>-pel </a:t>
            </a:r>
            <a:r>
              <a:rPr lang="pl-PL" dirty="0" err="1" smtClean="0"/>
              <a:t>accuracy</a:t>
            </a:r>
            <a:r>
              <a:rPr lang="pl-PL" dirty="0" smtClean="0"/>
              <a:t> of </a:t>
            </a:r>
            <a:r>
              <a:rPr lang="pl-PL" dirty="0" err="1" smtClean="0"/>
              <a:t>translation</a:t>
            </a:r>
            <a:r>
              <a:rPr lang="pl-PL" dirty="0" smtClean="0"/>
              <a:t> </a:t>
            </a:r>
            <a:r>
              <a:rPr lang="pl-PL" dirty="0" err="1" smtClean="0"/>
              <a:t>vectors</a:t>
            </a:r>
            <a:r>
              <a:rPr lang="pl-PL" dirty="0" smtClean="0"/>
              <a:t/>
            </a:r>
            <a:br>
              <a:rPr lang="pl-PL" dirty="0" smtClean="0"/>
            </a:br>
            <a:r>
              <a:rPr lang="en-US" dirty="0" smtClean="0"/>
              <a:t>provides </a:t>
            </a:r>
            <a:r>
              <a:rPr lang="pl-PL" b="1" dirty="0" err="1" smtClean="0">
                <a:solidFill>
                  <a:srgbClr val="C00000"/>
                </a:solidFill>
              </a:rPr>
              <a:t>virtually</a:t>
            </a:r>
            <a:r>
              <a:rPr lang="pl-PL" b="1" dirty="0" smtClean="0">
                <a:solidFill>
                  <a:srgbClr val="C00000"/>
                </a:solidFill>
              </a:rPr>
              <a:t> the same </a:t>
            </a:r>
            <a:r>
              <a:rPr lang="en-US" b="1" dirty="0" smtClean="0">
                <a:solidFill>
                  <a:srgbClr val="C00000"/>
                </a:solidFill>
              </a:rPr>
              <a:t>compression </a:t>
            </a:r>
            <a:r>
              <a:rPr lang="pl-PL" dirty="0" smtClean="0"/>
              <a:t>performance as MV-HEVCC.</a:t>
            </a:r>
            <a:r>
              <a:rPr lang="en-US" dirty="0" smtClean="0"/>
              <a:t> </a:t>
            </a:r>
            <a:endParaRPr lang="pl-PL" dirty="0" smtClean="0"/>
          </a:p>
          <a:p>
            <a:r>
              <a:rPr lang="pl-PL" dirty="0" smtClean="0"/>
              <a:t>The </a:t>
            </a:r>
            <a:r>
              <a:rPr lang="pl-PL" dirty="0" err="1" smtClean="0"/>
              <a:t>results</a:t>
            </a:r>
            <a:r>
              <a:rPr lang="pl-PL" dirty="0" smtClean="0"/>
              <a:t> </a:t>
            </a:r>
            <a:r>
              <a:rPr lang="pl-PL" dirty="0" err="1" smtClean="0"/>
              <a:t>were</a:t>
            </a:r>
            <a:r>
              <a:rPr lang="pl-PL" dirty="0" smtClean="0"/>
              <a:t> </a:t>
            </a:r>
            <a:r>
              <a:rPr lang="pl-PL" dirty="0" err="1" smtClean="0"/>
              <a:t>obtained</a:t>
            </a:r>
            <a:r>
              <a:rPr lang="pl-PL" dirty="0" smtClean="0"/>
              <a:t> for </a:t>
            </a:r>
            <a:r>
              <a:rPr lang="en-US" u="sng" dirty="0" smtClean="0"/>
              <a:t>rectified </a:t>
            </a:r>
            <a:r>
              <a:rPr lang="en-US" u="sng" dirty="0" err="1" smtClean="0"/>
              <a:t>muliview</a:t>
            </a:r>
            <a:r>
              <a:rPr lang="en-US" u="sng" dirty="0" smtClean="0"/>
              <a:t> video acquired using cameras with para</a:t>
            </a:r>
            <a:r>
              <a:rPr lang="pl-PL" u="sng" dirty="0" smtClean="0"/>
              <a:t>l</a:t>
            </a:r>
            <a:r>
              <a:rPr lang="en-US" u="sng" dirty="0" err="1" smtClean="0"/>
              <a:t>lel</a:t>
            </a:r>
            <a:r>
              <a:rPr lang="en-US" u="sng" dirty="0" smtClean="0"/>
              <a:t> optical axes </a:t>
            </a:r>
            <a:r>
              <a:rPr lang="en-US" dirty="0" smtClean="0"/>
              <a:t>(as MVC and MV-HEVC assume)</a:t>
            </a:r>
            <a:r>
              <a:rPr lang="pl-PL" dirty="0" smtClean="0"/>
              <a:t>.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4" name="Picture 3" descr="logo m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84368" y="188640"/>
            <a:ext cx="949118" cy="50405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82559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31459" y="621690"/>
            <a:ext cx="8712968" cy="671742"/>
          </a:xfrm>
        </p:spPr>
        <p:txBody>
          <a:bodyPr>
            <a:normAutofit/>
          </a:bodyPr>
          <a:lstStyle/>
          <a:p>
            <a:r>
              <a:rPr lang="pl-PL" sz="3200" b="1" dirty="0" err="1" smtClean="0">
                <a:solidFill>
                  <a:srgbClr val="C00000"/>
                </a:solidFill>
              </a:rPr>
              <a:t>Unified</a:t>
            </a:r>
            <a:r>
              <a:rPr lang="pl-PL" sz="3200" b="1" dirty="0" smtClean="0">
                <a:solidFill>
                  <a:srgbClr val="C00000"/>
                </a:solidFill>
              </a:rPr>
              <a:t> </a:t>
            </a:r>
            <a:r>
              <a:rPr lang="pl-PL" sz="3200" b="1" dirty="0" err="1" smtClean="0">
                <a:solidFill>
                  <a:srgbClr val="C00000"/>
                </a:solidFill>
              </a:rPr>
              <a:t>Screen</a:t>
            </a:r>
            <a:r>
              <a:rPr lang="pl-PL" sz="3200" b="1" dirty="0" smtClean="0">
                <a:solidFill>
                  <a:srgbClr val="C00000"/>
                </a:solidFill>
              </a:rPr>
              <a:t> Content and </a:t>
            </a:r>
            <a:r>
              <a:rPr lang="pl-PL" sz="3200" b="1" dirty="0" err="1" smtClean="0">
                <a:solidFill>
                  <a:srgbClr val="C00000"/>
                </a:solidFill>
              </a:rPr>
              <a:t>Multiview</a:t>
            </a:r>
            <a:r>
              <a:rPr lang="pl-PL" sz="3200" b="1" dirty="0" smtClean="0">
                <a:solidFill>
                  <a:srgbClr val="C00000"/>
                </a:solidFill>
              </a:rPr>
              <a:t> </a:t>
            </a:r>
            <a:r>
              <a:rPr lang="pl-PL" sz="3200" b="1" dirty="0" err="1" smtClean="0">
                <a:solidFill>
                  <a:srgbClr val="C00000"/>
                </a:solidFill>
              </a:rPr>
              <a:t>Coding</a:t>
            </a:r>
            <a:endParaRPr lang="en-US" sz="3200" b="1" dirty="0">
              <a:solidFill>
                <a:srgbClr val="C00000"/>
              </a:solidFill>
            </a:endParaRPr>
          </a:p>
        </p:txBody>
      </p:sp>
      <p:pic>
        <p:nvPicPr>
          <p:cNvPr id="6" name="Picture 3" descr="logo m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84368" y="188640"/>
            <a:ext cx="949118" cy="504056"/>
          </a:xfrm>
          <a:prstGeom prst="rect">
            <a:avLst/>
          </a:prstGeom>
          <a:noFill/>
        </p:spPr>
      </p:pic>
      <p:sp>
        <p:nvSpPr>
          <p:cNvPr id="9" name="pole tekstowe 8"/>
          <p:cNvSpPr txBox="1"/>
          <p:nvPr/>
        </p:nvSpPr>
        <p:spPr>
          <a:xfrm>
            <a:off x="683568" y="1533271"/>
            <a:ext cx="8271432" cy="784830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pl-PL" sz="2800" b="1" dirty="0" err="1" smtClean="0">
                <a:solidFill>
                  <a:schemeClr val="tx2"/>
                </a:solidFill>
              </a:rPr>
              <a:t>Codec</a:t>
            </a:r>
            <a:r>
              <a:rPr lang="pl-PL" sz="2800" b="1" dirty="0" smtClean="0">
                <a:solidFill>
                  <a:schemeClr val="tx2"/>
                </a:solidFill>
              </a:rPr>
              <a:t> </a:t>
            </a:r>
            <a:r>
              <a:rPr lang="pl-PL" sz="2800" b="1" dirty="0" err="1" smtClean="0">
                <a:solidFill>
                  <a:schemeClr val="tx2"/>
                </a:solidFill>
              </a:rPr>
              <a:t>built</a:t>
            </a:r>
            <a:r>
              <a:rPr lang="pl-PL" sz="2800" b="1" dirty="0" smtClean="0">
                <a:solidFill>
                  <a:schemeClr val="tx2"/>
                </a:solidFill>
              </a:rPr>
              <a:t> on top of HEVC SCC </a:t>
            </a:r>
            <a:r>
              <a:rPr lang="pl-PL" sz="2800" dirty="0" smtClean="0"/>
              <a:t>(</a:t>
            </a:r>
            <a:r>
              <a:rPr lang="pl-PL" sz="2800" dirty="0" err="1" smtClean="0"/>
              <a:t>potentially</a:t>
            </a:r>
            <a:r>
              <a:rPr lang="pl-PL" sz="2800" dirty="0" smtClean="0"/>
              <a:t> on VVC)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l-PL" sz="2800" b="1" dirty="0" err="1" smtClean="0">
                <a:solidFill>
                  <a:schemeClr val="tx2"/>
                </a:solidFill>
              </a:rPr>
              <a:t>Translation</a:t>
            </a:r>
            <a:r>
              <a:rPr lang="pl-PL" sz="2800" b="1" dirty="0" smtClean="0">
                <a:solidFill>
                  <a:schemeClr val="tx2"/>
                </a:solidFill>
              </a:rPr>
              <a:t> </a:t>
            </a:r>
            <a:r>
              <a:rPr lang="pl-PL" sz="2800" b="1" dirty="0" err="1" smtClean="0">
                <a:solidFill>
                  <a:schemeClr val="tx2"/>
                </a:solidFill>
              </a:rPr>
              <a:t>vectors</a:t>
            </a:r>
            <a:endParaRPr lang="pl-PL" sz="2800" b="1" dirty="0" smtClean="0">
              <a:solidFill>
                <a:schemeClr val="tx2"/>
              </a:solidFill>
            </a:endParaRPr>
          </a:p>
          <a:p>
            <a:r>
              <a:rPr lang="pl-PL" sz="2800" b="1" dirty="0" smtClean="0">
                <a:solidFill>
                  <a:schemeClr val="tx2"/>
                </a:solidFill>
              </a:rPr>
              <a:t>      </a:t>
            </a:r>
            <a:r>
              <a:rPr lang="pl-PL" sz="2800" dirty="0" err="1" smtClean="0"/>
              <a:t>are</a:t>
            </a:r>
            <a:r>
              <a:rPr lang="pl-PL" sz="2800" dirty="0" smtClean="0"/>
              <a:t> </a:t>
            </a:r>
            <a:r>
              <a:rPr lang="pl-PL" sz="2800" dirty="0" err="1" smtClean="0"/>
              <a:t>represented</a:t>
            </a:r>
            <a:r>
              <a:rPr lang="pl-PL" sz="2800" dirty="0" smtClean="0"/>
              <a:t> </a:t>
            </a:r>
            <a:r>
              <a:rPr lang="pl-PL" sz="2800" dirty="0" err="1" smtClean="0"/>
              <a:t>using</a:t>
            </a:r>
            <a:r>
              <a:rPr lang="pl-PL" sz="2800" dirty="0" smtClean="0"/>
              <a:t> the same format as </a:t>
            </a:r>
          </a:p>
          <a:p>
            <a:r>
              <a:rPr lang="pl-PL" sz="2800" b="1" dirty="0" smtClean="0">
                <a:solidFill>
                  <a:schemeClr val="tx2"/>
                </a:solidFill>
              </a:rPr>
              <a:t>      </a:t>
            </a:r>
            <a:r>
              <a:rPr lang="pl-PL" sz="2800" b="1" dirty="0" err="1" smtClean="0">
                <a:solidFill>
                  <a:schemeClr val="tx2"/>
                </a:solidFill>
              </a:rPr>
              <a:t>motion</a:t>
            </a:r>
            <a:r>
              <a:rPr lang="pl-PL" sz="2800" b="1" dirty="0" smtClean="0">
                <a:solidFill>
                  <a:schemeClr val="tx2"/>
                </a:solidFill>
              </a:rPr>
              <a:t> </a:t>
            </a:r>
            <a:r>
              <a:rPr lang="pl-PL" sz="2800" b="1" dirty="0" err="1" smtClean="0">
                <a:solidFill>
                  <a:schemeClr val="tx2"/>
                </a:solidFill>
              </a:rPr>
              <a:t>vectors</a:t>
            </a:r>
            <a:r>
              <a:rPr lang="pl-PL" sz="2800" b="1" dirty="0" smtClean="0">
                <a:solidFill>
                  <a:schemeClr val="tx2"/>
                </a:solidFill>
              </a:rPr>
              <a:t> with </a:t>
            </a:r>
            <a:r>
              <a:rPr lang="pl-PL" sz="2800" b="1" dirty="0">
                <a:solidFill>
                  <a:schemeClr val="tx2"/>
                </a:solidFill>
              </a:rPr>
              <a:t>¼-pel </a:t>
            </a:r>
            <a:r>
              <a:rPr lang="pl-PL" sz="2800" b="1" dirty="0" err="1" smtClean="0">
                <a:solidFill>
                  <a:schemeClr val="tx2"/>
                </a:solidFill>
              </a:rPr>
              <a:t>accuracy</a:t>
            </a:r>
            <a:r>
              <a:rPr lang="pl-PL" sz="2800" b="1" dirty="0" smtClean="0">
                <a:solidFill>
                  <a:schemeClr val="tx2"/>
                </a:solidFill>
              </a:rPr>
              <a:t> </a:t>
            </a:r>
            <a:endParaRPr lang="pl-PL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l-PL" sz="2800" b="1" dirty="0" err="1" smtClean="0">
                <a:solidFill>
                  <a:schemeClr val="tx2"/>
                </a:solidFill>
              </a:rPr>
              <a:t>Views</a:t>
            </a:r>
            <a:r>
              <a:rPr lang="pl-PL" sz="2800" b="1" dirty="0" smtClean="0">
                <a:solidFill>
                  <a:schemeClr val="tx2"/>
                </a:solidFill>
              </a:rPr>
              <a:t> </a:t>
            </a:r>
            <a:r>
              <a:rPr lang="pl-PL" sz="2800" b="1" dirty="0" err="1" smtClean="0">
                <a:solidFill>
                  <a:schemeClr val="tx2"/>
                </a:solidFill>
              </a:rPr>
              <a:t>are</a:t>
            </a:r>
            <a:r>
              <a:rPr lang="pl-PL" sz="2800" b="1" dirty="0" smtClean="0">
                <a:solidFill>
                  <a:schemeClr val="tx2"/>
                </a:solidFill>
              </a:rPr>
              <a:t> </a:t>
            </a:r>
            <a:r>
              <a:rPr lang="pl-PL" sz="2800" b="1" dirty="0" err="1" smtClean="0">
                <a:solidFill>
                  <a:schemeClr val="tx2"/>
                </a:solidFill>
              </a:rPr>
              <a:t>encoded</a:t>
            </a:r>
            <a:r>
              <a:rPr lang="pl-PL" sz="2800" b="1" dirty="0" smtClean="0">
                <a:solidFill>
                  <a:schemeClr val="tx2"/>
                </a:solidFill>
              </a:rPr>
              <a:t> as </a:t>
            </a:r>
            <a:r>
              <a:rPr lang="pl-PL" sz="2800" b="1" dirty="0" err="1" smtClean="0">
                <a:solidFill>
                  <a:schemeClr val="tx2"/>
                </a:solidFill>
              </a:rPr>
              <a:t>tiles</a:t>
            </a:r>
            <a:r>
              <a:rPr lang="pl-PL" sz="2800" b="1" dirty="0" smtClean="0">
                <a:solidFill>
                  <a:schemeClr val="tx2"/>
                </a:solidFill>
              </a:rPr>
              <a:t> of a </a:t>
            </a:r>
            <a:r>
              <a:rPr lang="pl-PL" sz="2800" b="1" dirty="0" err="1" smtClean="0">
                <a:solidFill>
                  <a:schemeClr val="tx2"/>
                </a:solidFill>
              </a:rPr>
              <a:t>frame</a:t>
            </a:r>
            <a:endParaRPr lang="pl-PL" sz="2800" b="1" dirty="0" smtClean="0">
              <a:solidFill>
                <a:schemeClr val="tx2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pl-PL" sz="2800" b="1" dirty="0" smtClean="0">
              <a:solidFill>
                <a:schemeClr val="tx2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pl-PL" sz="2800" b="1" dirty="0">
              <a:solidFill>
                <a:schemeClr val="tx2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pl-PL" sz="2800" b="1" dirty="0" smtClean="0">
              <a:solidFill>
                <a:schemeClr val="tx2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pl-PL" sz="2800" b="1" dirty="0">
              <a:solidFill>
                <a:schemeClr val="tx2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b="1" dirty="0">
                <a:solidFill>
                  <a:schemeClr val="tx2"/>
                </a:solidFill>
              </a:rPr>
              <a:t>SAO and </a:t>
            </a:r>
            <a:r>
              <a:rPr lang="en-GB" sz="2800" b="1" dirty="0" err="1">
                <a:solidFill>
                  <a:schemeClr val="tx2"/>
                </a:solidFill>
              </a:rPr>
              <a:t>deblocking</a:t>
            </a:r>
            <a:r>
              <a:rPr lang="en-GB" sz="2800" b="1" dirty="0">
                <a:solidFill>
                  <a:schemeClr val="tx2"/>
                </a:solidFill>
              </a:rPr>
              <a:t> filter after compression </a:t>
            </a:r>
            <a:r>
              <a:rPr lang="pl-PL" sz="2800" b="1" dirty="0" smtClean="0">
                <a:solidFill>
                  <a:schemeClr val="tx2"/>
                </a:solidFill>
              </a:rPr>
              <a:t/>
            </a:r>
            <a:br>
              <a:rPr lang="pl-PL" sz="2800" b="1" dirty="0" smtClean="0">
                <a:solidFill>
                  <a:schemeClr val="tx2"/>
                </a:solidFill>
              </a:rPr>
            </a:br>
            <a:r>
              <a:rPr lang="en-GB" sz="2800" b="1" dirty="0" smtClean="0">
                <a:solidFill>
                  <a:schemeClr val="tx2"/>
                </a:solidFill>
              </a:rPr>
              <a:t>of </a:t>
            </a:r>
            <a:r>
              <a:rPr lang="en-GB" sz="2800" b="1" dirty="0">
                <a:solidFill>
                  <a:schemeClr val="tx2"/>
                </a:solidFill>
              </a:rPr>
              <a:t>each tile</a:t>
            </a:r>
            <a:endParaRPr lang="pl-PL" sz="2800" b="1" dirty="0">
              <a:solidFill>
                <a:schemeClr val="tx2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pl-PL" sz="2800" b="1" dirty="0" smtClean="0">
              <a:solidFill>
                <a:schemeClr val="tx2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pl-PL" sz="2800" b="1" dirty="0">
              <a:solidFill>
                <a:schemeClr val="tx2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pl-PL" sz="2800" b="1" dirty="0" smtClean="0">
              <a:solidFill>
                <a:schemeClr val="tx2"/>
              </a:solidFill>
            </a:endParaRPr>
          </a:p>
          <a:p>
            <a:r>
              <a:rPr lang="pl-PL" sz="2800" dirty="0" smtClean="0"/>
              <a:t/>
            </a:r>
            <a:br>
              <a:rPr lang="pl-PL" sz="2800" dirty="0" smtClean="0"/>
            </a:br>
            <a:endParaRPr lang="en-US" sz="2800" b="1" dirty="0">
              <a:solidFill>
                <a:schemeClr val="tx2"/>
              </a:solidFill>
            </a:endParaRPr>
          </a:p>
          <a:p>
            <a:endParaRPr lang="pl-PL" sz="2800" b="1" dirty="0" smtClean="0">
              <a:solidFill>
                <a:schemeClr val="tx2"/>
              </a:solidFill>
            </a:endParaRPr>
          </a:p>
          <a:p>
            <a:endParaRPr lang="en-US" sz="2800" b="1" dirty="0">
              <a:solidFill>
                <a:schemeClr val="tx2"/>
              </a:solidFill>
            </a:endParaRPr>
          </a:p>
        </p:txBody>
      </p:sp>
      <p:pic>
        <p:nvPicPr>
          <p:cNvPr id="12" name="Obraz 11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1732" y="3933056"/>
            <a:ext cx="4752528" cy="1177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0015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31459" y="621690"/>
            <a:ext cx="8712968" cy="671742"/>
          </a:xfrm>
        </p:spPr>
        <p:txBody>
          <a:bodyPr>
            <a:normAutofit/>
          </a:bodyPr>
          <a:lstStyle/>
          <a:p>
            <a:r>
              <a:rPr lang="pl-PL" sz="3200" b="1" dirty="0" err="1" smtClean="0">
                <a:solidFill>
                  <a:srgbClr val="C00000"/>
                </a:solidFill>
              </a:rPr>
              <a:t>Unified</a:t>
            </a:r>
            <a:r>
              <a:rPr lang="pl-PL" sz="3200" b="1" dirty="0" smtClean="0">
                <a:solidFill>
                  <a:srgbClr val="C00000"/>
                </a:solidFill>
              </a:rPr>
              <a:t> </a:t>
            </a:r>
            <a:r>
              <a:rPr lang="pl-PL" sz="3200" b="1" dirty="0" err="1" smtClean="0">
                <a:solidFill>
                  <a:srgbClr val="C00000"/>
                </a:solidFill>
              </a:rPr>
              <a:t>Screen</a:t>
            </a:r>
            <a:r>
              <a:rPr lang="pl-PL" sz="3200" b="1" dirty="0" smtClean="0">
                <a:solidFill>
                  <a:srgbClr val="C00000"/>
                </a:solidFill>
              </a:rPr>
              <a:t> Content and </a:t>
            </a:r>
            <a:r>
              <a:rPr lang="pl-PL" sz="3200" b="1" dirty="0" err="1" smtClean="0">
                <a:solidFill>
                  <a:srgbClr val="C00000"/>
                </a:solidFill>
              </a:rPr>
              <a:t>Multiview</a:t>
            </a:r>
            <a:r>
              <a:rPr lang="pl-PL" sz="3200" b="1" dirty="0" smtClean="0">
                <a:solidFill>
                  <a:srgbClr val="C00000"/>
                </a:solidFill>
              </a:rPr>
              <a:t> </a:t>
            </a:r>
            <a:r>
              <a:rPr lang="pl-PL" sz="3200" b="1" dirty="0" err="1" smtClean="0">
                <a:solidFill>
                  <a:srgbClr val="C00000"/>
                </a:solidFill>
              </a:rPr>
              <a:t>Coding</a:t>
            </a:r>
            <a:endParaRPr lang="en-US" sz="3200" b="1" dirty="0">
              <a:solidFill>
                <a:srgbClr val="C00000"/>
              </a:solidFill>
            </a:endParaRPr>
          </a:p>
        </p:txBody>
      </p:sp>
      <p:pic>
        <p:nvPicPr>
          <p:cNvPr id="6" name="Picture 3" descr="logo m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84368" y="188640"/>
            <a:ext cx="949118" cy="504056"/>
          </a:xfrm>
          <a:prstGeom prst="rect">
            <a:avLst/>
          </a:prstGeom>
          <a:noFill/>
        </p:spPr>
      </p:pic>
      <p:sp>
        <p:nvSpPr>
          <p:cNvPr id="9" name="pole tekstowe 8"/>
          <p:cNvSpPr txBox="1"/>
          <p:nvPr/>
        </p:nvSpPr>
        <p:spPr>
          <a:xfrm>
            <a:off x="539552" y="1533271"/>
            <a:ext cx="806489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GB" sz="2800" b="1" dirty="0">
                <a:solidFill>
                  <a:schemeClr val="tx2"/>
                </a:solidFill>
              </a:rPr>
              <a:t>Screen Content Coding tools configuration</a:t>
            </a:r>
            <a:r>
              <a:rPr lang="pl-PL" sz="2800" b="1" dirty="0">
                <a:solidFill>
                  <a:schemeClr val="tx2"/>
                </a:solidFill>
              </a:rPr>
              <a:t/>
            </a:r>
            <a:br>
              <a:rPr lang="pl-PL" sz="2800" b="1" dirty="0">
                <a:solidFill>
                  <a:schemeClr val="tx2"/>
                </a:solidFill>
              </a:rPr>
            </a:br>
            <a:r>
              <a:rPr lang="pl-PL" sz="2800" b="1" dirty="0" smtClean="0">
                <a:solidFill>
                  <a:schemeClr val="tx2"/>
                </a:solidFill>
              </a:rPr>
              <a:t>	</a:t>
            </a:r>
            <a:r>
              <a:rPr lang="en-GB" sz="2800" dirty="0" smtClean="0"/>
              <a:t>enabled </a:t>
            </a:r>
            <a:r>
              <a:rPr lang="en-GB" sz="2800" dirty="0"/>
              <a:t>Intra Boundary Filter,</a:t>
            </a:r>
            <a:endParaRPr lang="pl-PL" sz="2800" dirty="0"/>
          </a:p>
          <a:p>
            <a:pPr lvl="0"/>
            <a:r>
              <a:rPr lang="pl-PL" sz="2800" dirty="0" smtClean="0"/>
              <a:t>	</a:t>
            </a:r>
            <a:r>
              <a:rPr lang="en-GB" sz="2800" dirty="0" smtClean="0"/>
              <a:t>disabled </a:t>
            </a:r>
            <a:r>
              <a:rPr lang="en-GB" sz="2800" dirty="0"/>
              <a:t>Hash-Based Motion Estimation,</a:t>
            </a:r>
            <a:endParaRPr lang="pl-PL" sz="2800" dirty="0"/>
          </a:p>
          <a:p>
            <a:pPr lvl="0"/>
            <a:r>
              <a:rPr lang="pl-PL" sz="2800" dirty="0" smtClean="0"/>
              <a:t>	</a:t>
            </a:r>
            <a:r>
              <a:rPr lang="en-GB" sz="2800" dirty="0" smtClean="0"/>
              <a:t>disabled </a:t>
            </a:r>
            <a:r>
              <a:rPr lang="en-GB" sz="2800" dirty="0"/>
              <a:t>Palette Mode,</a:t>
            </a:r>
            <a:endParaRPr lang="pl-PL" sz="2800" dirty="0"/>
          </a:p>
          <a:p>
            <a:pPr lvl="0"/>
            <a:r>
              <a:rPr lang="pl-PL" sz="2800" dirty="0" smtClean="0"/>
              <a:t>	</a:t>
            </a:r>
            <a:r>
              <a:rPr lang="en-GB" sz="2800" dirty="0" smtClean="0"/>
              <a:t>disabled </a:t>
            </a:r>
            <a:r>
              <a:rPr lang="en-GB" sz="2800" dirty="0"/>
              <a:t>Colour Transform</a:t>
            </a:r>
            <a:r>
              <a:rPr lang="en-GB" sz="2800" dirty="0" smtClean="0"/>
              <a:t>.</a:t>
            </a:r>
            <a:r>
              <a:rPr lang="pl-PL" sz="2800" dirty="0" smtClean="0"/>
              <a:t/>
            </a:r>
            <a:br>
              <a:rPr lang="pl-PL" sz="2800" dirty="0" smtClean="0"/>
            </a:br>
            <a:r>
              <a:rPr lang="pl-PL" sz="2800" dirty="0" smtClean="0"/>
              <a:t>     </a:t>
            </a:r>
            <a:r>
              <a:rPr lang="pl-PL" sz="2800" dirty="0" err="1" smtClean="0"/>
              <a:t>Configuration</a:t>
            </a:r>
            <a:r>
              <a:rPr lang="pl-PL" sz="2800" dirty="0" smtClean="0"/>
              <a:t> </a:t>
            </a:r>
            <a:r>
              <a:rPr lang="pl-PL" sz="2800" dirty="0" err="1" smtClean="0"/>
              <a:t>used</a:t>
            </a:r>
            <a:r>
              <a:rPr lang="pl-PL" sz="2800" dirty="0" smtClean="0"/>
              <a:t> in </a:t>
            </a:r>
            <a:r>
              <a:rPr lang="pl-PL" sz="2800" dirty="0" err="1" smtClean="0"/>
              <a:t>experiments</a:t>
            </a:r>
            <a:r>
              <a:rPr lang="pl-PL" sz="2800" dirty="0" smtClean="0"/>
              <a:t>, no </a:t>
            </a:r>
            <a:r>
              <a:rPr lang="pl-PL" sz="2800" dirty="0" err="1" smtClean="0"/>
              <a:t>need</a:t>
            </a:r>
            <a:r>
              <a:rPr lang="pl-PL" sz="2800" dirty="0" smtClean="0"/>
              <a:t> to </a:t>
            </a:r>
            <a:br>
              <a:rPr lang="pl-PL" sz="2800" dirty="0" smtClean="0"/>
            </a:br>
            <a:r>
              <a:rPr lang="pl-PL" sz="2800" dirty="0" smtClean="0"/>
              <a:t>     </a:t>
            </a:r>
            <a:r>
              <a:rPr lang="pl-PL" sz="2800" dirty="0" err="1" smtClean="0"/>
              <a:t>remove</a:t>
            </a:r>
            <a:r>
              <a:rPr lang="pl-PL" sz="2800" dirty="0" smtClean="0"/>
              <a:t> </a:t>
            </a:r>
            <a:r>
              <a:rPr lang="pl-PL" sz="2800" dirty="0" err="1" smtClean="0"/>
              <a:t>these</a:t>
            </a:r>
            <a:r>
              <a:rPr lang="pl-PL" sz="2800" dirty="0" smtClean="0"/>
              <a:t> </a:t>
            </a:r>
            <a:r>
              <a:rPr lang="pl-PL" sz="2800" dirty="0" err="1" smtClean="0"/>
              <a:t>tools</a:t>
            </a:r>
            <a:r>
              <a:rPr lang="pl-PL" sz="2800" dirty="0" smtClean="0"/>
              <a:t>.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pl-PL" sz="2800" b="1" dirty="0" smtClean="0">
                <a:solidFill>
                  <a:schemeClr val="tx2"/>
                </a:solidFill>
              </a:rPr>
              <a:t>QP in </a:t>
            </a:r>
            <a:r>
              <a:rPr lang="pl-PL" sz="2800" b="1" dirty="0" err="1" smtClean="0">
                <a:solidFill>
                  <a:schemeClr val="tx2"/>
                </a:solidFill>
              </a:rPr>
              <a:t>tiles</a:t>
            </a:r>
            <a:r>
              <a:rPr lang="pl-PL" sz="2800" b="1" dirty="0" smtClean="0">
                <a:solidFill>
                  <a:schemeClr val="tx2"/>
                </a:solidFill>
              </a:rPr>
              <a:t> set </a:t>
            </a:r>
            <a:r>
              <a:rPr lang="pl-PL" sz="2800" b="1" dirty="0" err="1" smtClean="0">
                <a:solidFill>
                  <a:schemeClr val="tx2"/>
                </a:solidFill>
              </a:rPr>
              <a:t>independently</a:t>
            </a:r>
            <a:r>
              <a:rPr lang="pl-PL" sz="2800" b="1" dirty="0" smtClean="0">
                <a:solidFill>
                  <a:schemeClr val="tx2"/>
                </a:solidFill>
              </a:rPr>
              <a:t> </a:t>
            </a:r>
            <a:r>
              <a:rPr lang="pl-PL" sz="2800" dirty="0" smtClean="0"/>
              <a:t>(for </a:t>
            </a:r>
            <a:r>
              <a:rPr lang="pl-PL" sz="2800" dirty="0" err="1" smtClean="0"/>
              <a:t>experiments</a:t>
            </a:r>
            <a:r>
              <a:rPr lang="pl-PL" sz="2800" dirty="0" smtClean="0"/>
              <a:t>: </a:t>
            </a:r>
            <a:r>
              <a:rPr lang="pl-PL" sz="2800" dirty="0" err="1" smtClean="0"/>
              <a:t>like</a:t>
            </a:r>
            <a:r>
              <a:rPr lang="pl-PL" sz="2800" dirty="0" smtClean="0"/>
              <a:t> in CTC for </a:t>
            </a:r>
            <a:r>
              <a:rPr lang="pl-PL" sz="2800" dirty="0" err="1" smtClean="0"/>
              <a:t>Multiview</a:t>
            </a:r>
            <a:r>
              <a:rPr lang="pl-PL" sz="2800" dirty="0" smtClean="0"/>
              <a:t> </a:t>
            </a:r>
            <a:r>
              <a:rPr lang="pl-PL" sz="2800" dirty="0" err="1" smtClean="0"/>
              <a:t>Coding</a:t>
            </a:r>
            <a:r>
              <a:rPr lang="pl-PL" sz="2800" dirty="0" smtClean="0"/>
              <a:t>).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endParaRPr lang="pl-PL" sz="2800" dirty="0" smtClean="0"/>
          </a:p>
          <a:p>
            <a:pPr lvl="0"/>
            <a:endParaRPr lang="pl-PL" sz="2800" dirty="0" smtClean="0"/>
          </a:p>
          <a:p>
            <a:pPr lvl="0"/>
            <a:endParaRPr lang="pl-PL" sz="2800" dirty="0"/>
          </a:p>
        </p:txBody>
      </p:sp>
    </p:spTree>
    <p:extLst>
      <p:ext uri="{BB962C8B-B14F-4D97-AF65-F5344CB8AC3E}">
        <p14:creationId xmlns:p14="http://schemas.microsoft.com/office/powerpoint/2010/main" val="720927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31459" y="621690"/>
            <a:ext cx="8712968" cy="671742"/>
          </a:xfrm>
        </p:spPr>
        <p:txBody>
          <a:bodyPr>
            <a:normAutofit/>
          </a:bodyPr>
          <a:lstStyle/>
          <a:p>
            <a:r>
              <a:rPr lang="pl-PL" sz="3200" b="1" dirty="0" err="1" smtClean="0">
                <a:solidFill>
                  <a:srgbClr val="C00000"/>
                </a:solidFill>
              </a:rPr>
              <a:t>Unified</a:t>
            </a:r>
            <a:r>
              <a:rPr lang="pl-PL" sz="3200" b="1" dirty="0" smtClean="0">
                <a:solidFill>
                  <a:srgbClr val="C00000"/>
                </a:solidFill>
              </a:rPr>
              <a:t> </a:t>
            </a:r>
            <a:r>
              <a:rPr lang="pl-PL" sz="3200" b="1" dirty="0" err="1" smtClean="0">
                <a:solidFill>
                  <a:srgbClr val="C00000"/>
                </a:solidFill>
              </a:rPr>
              <a:t>Screen</a:t>
            </a:r>
            <a:r>
              <a:rPr lang="pl-PL" sz="3200" b="1" dirty="0" smtClean="0">
                <a:solidFill>
                  <a:srgbClr val="C00000"/>
                </a:solidFill>
              </a:rPr>
              <a:t> Content and </a:t>
            </a:r>
            <a:r>
              <a:rPr lang="pl-PL" sz="3200" b="1" dirty="0" err="1" smtClean="0">
                <a:solidFill>
                  <a:srgbClr val="C00000"/>
                </a:solidFill>
              </a:rPr>
              <a:t>Multiview</a:t>
            </a:r>
            <a:r>
              <a:rPr lang="pl-PL" sz="3200" b="1" dirty="0" smtClean="0">
                <a:solidFill>
                  <a:srgbClr val="C00000"/>
                </a:solidFill>
              </a:rPr>
              <a:t> </a:t>
            </a:r>
            <a:r>
              <a:rPr lang="pl-PL" sz="3200" b="1" dirty="0" err="1" smtClean="0">
                <a:solidFill>
                  <a:srgbClr val="C00000"/>
                </a:solidFill>
              </a:rPr>
              <a:t>Coding</a:t>
            </a:r>
            <a:endParaRPr lang="en-US" sz="3200" b="1" dirty="0">
              <a:solidFill>
                <a:srgbClr val="C00000"/>
              </a:solidFill>
            </a:endParaRPr>
          </a:p>
        </p:txBody>
      </p:sp>
      <p:pic>
        <p:nvPicPr>
          <p:cNvPr id="6" name="Picture 3" descr="logo m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84368" y="188640"/>
            <a:ext cx="949118" cy="504056"/>
          </a:xfrm>
          <a:prstGeom prst="rect">
            <a:avLst/>
          </a:prstGeom>
          <a:noFill/>
        </p:spPr>
      </p:pic>
      <p:sp>
        <p:nvSpPr>
          <p:cNvPr id="9" name="pole tekstowe 8"/>
          <p:cNvSpPr txBox="1"/>
          <p:nvPr/>
        </p:nvSpPr>
        <p:spPr>
          <a:xfrm>
            <a:off x="539552" y="1533271"/>
            <a:ext cx="806489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GB" sz="2800" b="1" dirty="0">
                <a:solidFill>
                  <a:schemeClr val="tx2"/>
                </a:solidFill>
              </a:rPr>
              <a:t>Reference tile border extension</a:t>
            </a:r>
            <a:r>
              <a:rPr lang="pl-PL" sz="2800" b="1" dirty="0">
                <a:solidFill>
                  <a:schemeClr val="tx2"/>
                </a:solidFill>
              </a:rPr>
              <a:t/>
            </a:r>
            <a:br>
              <a:rPr lang="pl-PL" sz="2800" b="1" dirty="0">
                <a:solidFill>
                  <a:schemeClr val="tx2"/>
                </a:solidFill>
              </a:rPr>
            </a:br>
            <a:r>
              <a:rPr lang="pl-PL" sz="2800" b="1" dirty="0" smtClean="0">
                <a:solidFill>
                  <a:schemeClr val="tx2"/>
                </a:solidFill>
              </a:rPr>
              <a:t>	</a:t>
            </a:r>
            <a:endParaRPr lang="pl-PL" sz="2800" dirty="0" smtClean="0"/>
          </a:p>
          <a:p>
            <a:pPr lvl="0"/>
            <a:endParaRPr lang="pl-PL" sz="2800" dirty="0"/>
          </a:p>
        </p:txBody>
      </p:sp>
      <p:pic>
        <p:nvPicPr>
          <p:cNvPr id="5" name="Obraz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2708920"/>
            <a:ext cx="8064896" cy="252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6115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62367" y="164445"/>
            <a:ext cx="8229600" cy="864096"/>
          </a:xfrm>
        </p:spPr>
        <p:txBody>
          <a:bodyPr>
            <a:normAutofit fontScale="90000"/>
          </a:bodyPr>
          <a:lstStyle/>
          <a:p>
            <a:r>
              <a:rPr lang="pl-PL" sz="3600" b="1" dirty="0" err="1" smtClean="0">
                <a:solidFill>
                  <a:srgbClr val="C00000"/>
                </a:solidFill>
              </a:rPr>
              <a:t>Experimental</a:t>
            </a:r>
            <a:r>
              <a:rPr lang="pl-PL" sz="3600" b="1" dirty="0" smtClean="0">
                <a:solidFill>
                  <a:srgbClr val="C00000"/>
                </a:solidFill>
              </a:rPr>
              <a:t> </a:t>
            </a:r>
            <a:r>
              <a:rPr lang="pl-PL" sz="3600" b="1" dirty="0" err="1" smtClean="0">
                <a:solidFill>
                  <a:srgbClr val="C00000"/>
                </a:solidFill>
              </a:rPr>
              <a:t>comparison</a:t>
            </a:r>
            <a:r>
              <a:rPr lang="pl-PL" sz="3600" b="1" dirty="0" smtClean="0">
                <a:solidFill>
                  <a:srgbClr val="C00000"/>
                </a:solidFill>
              </a:rPr>
              <a:t/>
            </a:r>
            <a:br>
              <a:rPr lang="pl-PL" sz="3600" b="1" dirty="0" smtClean="0">
                <a:solidFill>
                  <a:srgbClr val="C00000"/>
                </a:solidFill>
              </a:rPr>
            </a:br>
            <a:r>
              <a:rPr lang="pl-PL" sz="3600" b="1" dirty="0" smtClean="0">
                <a:solidFill>
                  <a:srgbClr val="C00000"/>
                </a:solidFill>
              </a:rPr>
              <a:t>USCCMC  versus MV-HEVC</a:t>
            </a:r>
            <a:endParaRPr lang="en-US" sz="3600" b="1" dirty="0">
              <a:solidFill>
                <a:srgbClr val="C00000"/>
              </a:solidFill>
            </a:endParaRPr>
          </a:p>
        </p:txBody>
      </p:sp>
      <p:pic>
        <p:nvPicPr>
          <p:cNvPr id="4" name="Picture 3" descr="logo m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84368" y="188640"/>
            <a:ext cx="949118" cy="504056"/>
          </a:xfrm>
          <a:prstGeom prst="rect">
            <a:avLst/>
          </a:prstGeom>
          <a:noFill/>
        </p:spPr>
      </p:pic>
      <p:sp>
        <p:nvSpPr>
          <p:cNvPr id="5" name="pole tekstowe 4"/>
          <p:cNvSpPr txBox="1"/>
          <p:nvPr/>
        </p:nvSpPr>
        <p:spPr>
          <a:xfrm>
            <a:off x="736789" y="1120484"/>
            <a:ext cx="8375563" cy="18774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800" b="1" dirty="0" smtClean="0">
                <a:solidFill>
                  <a:srgbClr val="C00000"/>
                </a:solidFill>
              </a:rPr>
              <a:t>USCCMC: </a:t>
            </a:r>
            <a:r>
              <a:rPr lang="en-GB" sz="2800" dirty="0" smtClean="0"/>
              <a:t>HM-16.9+SCM-8.0 </a:t>
            </a:r>
            <a:r>
              <a:rPr lang="pl-PL" sz="2800" dirty="0" smtClean="0"/>
              <a:t/>
            </a:r>
            <a:br>
              <a:rPr lang="pl-PL" sz="2800" dirty="0" smtClean="0"/>
            </a:br>
            <a:r>
              <a:rPr lang="pl-PL" sz="2800" dirty="0" smtClean="0"/>
              <a:t>                  </a:t>
            </a:r>
            <a:r>
              <a:rPr lang="en-GB" sz="2800" dirty="0" smtClean="0"/>
              <a:t>+ </a:t>
            </a:r>
            <a:r>
              <a:rPr lang="en-GB" sz="2800" dirty="0"/>
              <a:t>authors’ improvements</a:t>
            </a:r>
            <a:endParaRPr lang="pl-PL" sz="2800" b="1" dirty="0" smtClean="0">
              <a:solidFill>
                <a:srgbClr val="C00000"/>
              </a:solidFill>
            </a:endParaRPr>
          </a:p>
          <a:p>
            <a:r>
              <a:rPr lang="pl-PL" sz="2800" b="1" dirty="0" smtClean="0">
                <a:solidFill>
                  <a:srgbClr val="C00000"/>
                </a:solidFill>
              </a:rPr>
              <a:t>MV-HEVC:  </a:t>
            </a:r>
            <a:r>
              <a:rPr lang="en-GB" sz="2400" dirty="0" smtClean="0"/>
              <a:t>H</a:t>
            </a:r>
            <a:r>
              <a:rPr lang="pl-PL" sz="2400" dirty="0" smtClean="0"/>
              <a:t>T</a:t>
            </a:r>
            <a:r>
              <a:rPr lang="en-GB" sz="2400" dirty="0" smtClean="0"/>
              <a:t>M-16.</a:t>
            </a:r>
            <a:r>
              <a:rPr lang="pl-PL" sz="2400" dirty="0" smtClean="0"/>
              <a:t>2</a:t>
            </a:r>
            <a:br>
              <a:rPr lang="pl-PL" sz="2400" dirty="0" smtClean="0"/>
            </a:br>
            <a:r>
              <a:rPr lang="pl-PL" sz="2400" dirty="0" err="1" smtClean="0"/>
              <a:t>Conditions</a:t>
            </a:r>
            <a:r>
              <a:rPr lang="pl-PL" sz="2400" dirty="0" smtClean="0"/>
              <a:t> </a:t>
            </a:r>
            <a:r>
              <a:rPr lang="pl-PL" sz="2400" dirty="0" err="1" smtClean="0"/>
              <a:t>like</a:t>
            </a:r>
            <a:r>
              <a:rPr lang="pl-PL" sz="2400" dirty="0" smtClean="0"/>
              <a:t> in CTC MV-HEVC   </a:t>
            </a:r>
            <a:r>
              <a:rPr lang="pl-PL" sz="2400" dirty="0" err="1" smtClean="0"/>
              <a:t>Results</a:t>
            </a:r>
            <a:r>
              <a:rPr lang="pl-PL" sz="2400" dirty="0" smtClean="0"/>
              <a:t> for </a:t>
            </a:r>
            <a:r>
              <a:rPr lang="pl-PL" sz="3200" b="1" dirty="0" err="1" smtClean="0">
                <a:solidFill>
                  <a:srgbClr val="C00000"/>
                </a:solidFill>
              </a:rPr>
              <a:t>Random</a:t>
            </a:r>
            <a:r>
              <a:rPr lang="pl-PL" sz="3200" b="1" dirty="0" smtClean="0">
                <a:solidFill>
                  <a:srgbClr val="C00000"/>
                </a:solidFill>
              </a:rPr>
              <a:t> Access</a:t>
            </a:r>
            <a:endParaRPr lang="en-US" sz="3200" b="1" dirty="0">
              <a:solidFill>
                <a:srgbClr val="C00000"/>
              </a:solidFill>
            </a:endParaRPr>
          </a:p>
        </p:txBody>
      </p:sp>
      <p:graphicFrame>
        <p:nvGraphicFramePr>
          <p:cNvPr id="7" name="Tabela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9742267"/>
              </p:ext>
            </p:extLst>
          </p:nvPr>
        </p:nvGraphicFramePr>
        <p:xfrm>
          <a:off x="765302" y="2936366"/>
          <a:ext cx="7362883" cy="3428130"/>
        </p:xfrm>
        <a:graphic>
          <a:graphicData uri="http://schemas.openxmlformats.org/drawingml/2006/table">
            <a:tbl>
              <a:tblPr firstRow="1" firstCol="1" bandRow="1"/>
              <a:tblGrid>
                <a:gridCol w="1518699"/>
                <a:gridCol w="1461046"/>
                <a:gridCol w="1461046"/>
                <a:gridCol w="1461046"/>
                <a:gridCol w="1461046"/>
              </a:tblGrid>
              <a:tr h="313192">
                <a:tc rowSpan="2"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Sequence</a:t>
                      </a:r>
                      <a:endParaRPr lang="pl-P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Bitrate increase [%]</a:t>
                      </a:r>
                      <a:endParaRPr lang="pl-P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Encoding time increase [%]</a:t>
                      </a:r>
                      <a:endParaRPr lang="pl-P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2345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HEVC-SCC</a:t>
                      </a:r>
                      <a:endParaRPr lang="pl-P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USCMC</a:t>
                      </a:r>
                      <a:endParaRPr lang="pl-P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HEVC-SCC</a:t>
                      </a:r>
                      <a:endParaRPr lang="pl-P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USCMC</a:t>
                      </a:r>
                      <a:endParaRPr lang="pl-P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6387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Poznan Hall 2</a:t>
                      </a:r>
                      <a:endParaRPr lang="pl-P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25.43</a:t>
                      </a:r>
                      <a:endParaRPr lang="pl-P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-0.63</a:t>
                      </a:r>
                      <a:endParaRPr lang="pl-P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+80</a:t>
                      </a:r>
                      <a:endParaRPr lang="pl-P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+0</a:t>
                      </a:r>
                      <a:endParaRPr lang="pl-P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6387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Poznan Street</a:t>
                      </a:r>
                      <a:endParaRPr lang="pl-P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30.82</a:t>
                      </a:r>
                      <a:endParaRPr lang="pl-P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0.51</a:t>
                      </a:r>
                      <a:endParaRPr lang="pl-P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+99</a:t>
                      </a:r>
                      <a:endParaRPr lang="pl-P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+2</a:t>
                      </a:r>
                      <a:endParaRPr lang="pl-P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3192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Kendo</a:t>
                      </a:r>
                      <a:endParaRPr lang="pl-P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18.39</a:t>
                      </a:r>
                      <a:endParaRPr lang="pl-P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0.37</a:t>
                      </a:r>
                      <a:endParaRPr lang="pl-P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+56</a:t>
                      </a:r>
                      <a:endParaRPr lang="pl-P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+1</a:t>
                      </a:r>
                      <a:endParaRPr lang="pl-P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3192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Balloons</a:t>
                      </a:r>
                      <a:endParaRPr lang="pl-P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16.19</a:t>
                      </a:r>
                      <a:endParaRPr lang="pl-P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0.33</a:t>
                      </a:r>
                      <a:endParaRPr lang="pl-P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+92</a:t>
                      </a:r>
                      <a:endParaRPr lang="pl-P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-1</a:t>
                      </a:r>
                      <a:endParaRPr lang="pl-P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913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Newspaper</a:t>
                      </a:r>
                      <a:endParaRPr lang="pl-P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17.74</a:t>
                      </a:r>
                      <a:endParaRPr lang="pl-P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0.46</a:t>
                      </a:r>
                      <a:endParaRPr lang="pl-P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+94</a:t>
                      </a:r>
                      <a:endParaRPr lang="pl-P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+0</a:t>
                      </a:r>
                      <a:endParaRPr lang="pl-P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3192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Average</a:t>
                      </a:r>
                      <a:endParaRPr lang="pl-PL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21.72</a:t>
                      </a:r>
                      <a:endParaRPr lang="pl-PL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0.21</a:t>
                      </a:r>
                      <a:endParaRPr lang="pl-PL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+84</a:t>
                      </a:r>
                      <a:endParaRPr lang="pl-PL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+0</a:t>
                      </a:r>
                      <a:endParaRPr lang="pl-PL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-5425291" y="3928758"/>
            <a:ext cx="24413769" cy="860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4330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3882</TotalTime>
  <Words>427</Words>
  <Application>Microsoft Office PowerPoint</Application>
  <PresentationFormat>Pokaz na ekranie (4:3)</PresentationFormat>
  <Paragraphs>186</Paragraphs>
  <Slides>13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3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13</vt:i4>
      </vt:variant>
    </vt:vector>
  </HeadingPairs>
  <TitlesOfParts>
    <vt:vector size="17" baseType="lpstr">
      <vt:lpstr>Arial</vt:lpstr>
      <vt:lpstr>Calibri</vt:lpstr>
      <vt:lpstr>Times New Roman</vt:lpstr>
      <vt:lpstr>Motyw pakietu Office</vt:lpstr>
      <vt:lpstr>Jarosław Samelak, Marek Domański </vt:lpstr>
      <vt:lpstr>Multiview video coding:  MV-HEVC:  (still no VVC implementation for multiview) - The state-of-the-art multiview video coding technology, - Multi-layer codecs (complicated structure)  – layered bitream syntax, - Applications still limited,         Similarly as for all standards (MPEG2,  AVC i.e. MVC). </vt:lpstr>
      <vt:lpstr>Screen Content Coding (SCC): – Single-layer codecs.  – Only limited upgrade from Main Profile, – Implemented for both HEVC and VVC.  - Chance to be popular in consumer devices. </vt:lpstr>
      <vt:lpstr>Preliminary remarks</vt:lpstr>
      <vt:lpstr>Development</vt:lpstr>
      <vt:lpstr>Unified Screen Content and Multiview Coding</vt:lpstr>
      <vt:lpstr>Unified Screen Content and Multiview Coding</vt:lpstr>
      <vt:lpstr>Unified Screen Content and Multiview Coding</vt:lpstr>
      <vt:lpstr>Experimental comparison USCCMC  versus MV-HEVC</vt:lpstr>
      <vt:lpstr>Experimental comparison USCCMC  versus MV-HEVC</vt:lpstr>
      <vt:lpstr>Experimental comparison USCCMC  versus HEVC SCC</vt:lpstr>
      <vt:lpstr>Consequences for VVC development</vt:lpstr>
      <vt:lpstr>Thank you</vt:lpstr>
    </vt:vector>
  </TitlesOfParts>
  <Company>KTMiM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Marek Domański</dc:creator>
  <cp:lastModifiedBy>Marek Domański</cp:lastModifiedBy>
  <cp:revision>81</cp:revision>
  <dcterms:created xsi:type="dcterms:W3CDTF">2015-02-15T12:08:13Z</dcterms:created>
  <dcterms:modified xsi:type="dcterms:W3CDTF">2019-01-12T20:21:32Z</dcterms:modified>
</cp:coreProperties>
</file>