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91" r:id="rId4"/>
    <p:sldId id="278" r:id="rId5"/>
    <p:sldId id="288" r:id="rId6"/>
    <p:sldId id="289" r:id="rId7"/>
    <p:sldId id="294" r:id="rId8"/>
    <p:sldId id="295" r:id="rId9"/>
    <p:sldId id="281" r:id="rId10"/>
    <p:sldId id="296" r:id="rId11"/>
    <p:sldId id="297" r:id="rId12"/>
    <p:sldId id="292" r:id="rId13"/>
    <p:sldId id="277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96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9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EFABB-CA0C-41D7-9C1A-C4A5A86B619E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40437-0863-4985-BF69-5E364E049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8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957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463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7953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65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999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61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755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589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339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245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7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23E6-294D-48D1-BF5A-F4A7AFE11BD0}" type="datetimeFigureOut">
              <a:rPr lang="pl-PL" smtClean="0"/>
              <a:t>2019-01-12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500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2817" y="2905111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pl-PL" sz="2800" cap="none" dirty="0" smtClean="0"/>
              <a:t>Jarosław Samelak, </a:t>
            </a:r>
            <a:r>
              <a:rPr lang="pl-PL" sz="2800" u="sng" cap="none" dirty="0" smtClean="0"/>
              <a:t>Marek Domański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7504" y="134602"/>
            <a:ext cx="9145015" cy="2508440"/>
          </a:xfrm>
        </p:spPr>
        <p:txBody>
          <a:bodyPr>
            <a:noAutofit/>
          </a:bodyPr>
          <a:lstStyle/>
          <a:p>
            <a:pPr algn="ctr"/>
            <a:r>
              <a:rPr lang="pl-PL" sz="3600" b="1" dirty="0" smtClean="0">
                <a:solidFill>
                  <a:srgbClr val="C00000"/>
                </a:solidFill>
              </a:rPr>
              <a:t>MPEG M46332</a:t>
            </a:r>
            <a:r>
              <a:rPr lang="pl-PL" sz="3600" b="1" dirty="0" smtClean="0">
                <a:solidFill>
                  <a:srgbClr val="C00000"/>
                </a:solidFill>
              </a:rPr>
              <a:t> = JVET-M0765, MPEG M46343</a:t>
            </a:r>
            <a:endParaRPr lang="pl-PL" sz="3600" b="1" dirty="0" smtClean="0">
              <a:solidFill>
                <a:srgbClr val="C00000"/>
              </a:solidFill>
            </a:endParaRPr>
          </a:p>
          <a:p>
            <a:pPr algn="ctr"/>
            <a:endParaRPr lang="pl-PL" sz="36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Unified </a:t>
            </a:r>
            <a:r>
              <a:rPr lang="en-US" sz="2800" b="1" dirty="0">
                <a:solidFill>
                  <a:srgbClr val="C00000"/>
                </a:solidFill>
              </a:rPr>
              <a:t>Screen Content and Multiview Video Coding </a:t>
            </a:r>
            <a:r>
              <a:rPr lang="en-US" sz="3200" b="1" dirty="0">
                <a:solidFill>
                  <a:srgbClr val="C00000"/>
                </a:solidFill>
              </a:rPr>
              <a:t>- </a:t>
            </a:r>
            <a:r>
              <a:rPr lang="en-US" sz="2800" b="1" dirty="0">
                <a:solidFill>
                  <a:srgbClr val="C00000"/>
                </a:solidFill>
              </a:rPr>
              <a:t>Experimental </a:t>
            </a:r>
            <a:r>
              <a:rPr lang="en-US" sz="2800" b="1" dirty="0" smtClean="0">
                <a:solidFill>
                  <a:srgbClr val="C00000"/>
                </a:solidFill>
              </a:rPr>
              <a:t>results</a:t>
            </a:r>
            <a:endParaRPr lang="pl-PL" sz="3200" b="1" dirty="0" smtClean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40138" y="4736543"/>
            <a:ext cx="8180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tx2"/>
                </a:solidFill>
              </a:rPr>
              <a:t>Poznań</a:t>
            </a:r>
            <a:r>
              <a:rPr lang="en-US" sz="2400" b="1" dirty="0">
                <a:solidFill>
                  <a:schemeClr val="tx2"/>
                </a:solidFill>
              </a:rPr>
              <a:t> University of </a:t>
            </a:r>
            <a:r>
              <a:rPr lang="en-US" sz="2400" b="1" dirty="0" smtClean="0">
                <a:solidFill>
                  <a:schemeClr val="tx2"/>
                </a:solidFill>
              </a:rPr>
              <a:t>Technology</a:t>
            </a:r>
            <a:endParaRPr lang="pl-PL" sz="24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Chair of Multimedia Telecommunications and </a:t>
            </a:r>
            <a:r>
              <a:rPr lang="en-US" sz="2400" b="1" dirty="0" smtClean="0">
                <a:solidFill>
                  <a:schemeClr val="tx2"/>
                </a:solidFill>
              </a:rPr>
              <a:t>Microelectronics</a:t>
            </a:r>
            <a:r>
              <a:rPr lang="pl-PL" sz="2400" b="1" dirty="0" smtClean="0">
                <a:solidFill>
                  <a:schemeClr val="tx2"/>
                </a:solidFill>
              </a:rPr>
              <a:t/>
            </a:r>
            <a:br>
              <a:rPr lang="pl-PL" sz="2400" b="1" dirty="0" smtClean="0">
                <a:solidFill>
                  <a:schemeClr val="tx2"/>
                </a:solidFill>
              </a:rPr>
            </a:br>
            <a:r>
              <a:rPr lang="pl-PL" sz="2400" b="1" dirty="0" smtClean="0">
                <a:solidFill>
                  <a:schemeClr val="tx2"/>
                </a:solidFill>
              </a:rPr>
              <a:t>Poznań, Poland</a:t>
            </a:r>
            <a:endParaRPr lang="pl-PL" sz="2400" dirty="0">
              <a:solidFill>
                <a:schemeClr val="tx2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31840" y="6093296"/>
            <a:ext cx="3921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 err="1" smtClean="0"/>
              <a:t>Marrakech</a:t>
            </a:r>
            <a:r>
              <a:rPr lang="pl-PL" sz="2800" dirty="0" smtClean="0"/>
              <a:t>, January 2018</a:t>
            </a:r>
            <a:endParaRPr lang="en-US" sz="2800" dirty="0"/>
          </a:p>
        </p:txBody>
      </p:sp>
      <p:pic>
        <p:nvPicPr>
          <p:cNvPr id="7" name="Obraz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8" y="3336988"/>
            <a:ext cx="1463040" cy="1379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374468"/>
            <a:ext cx="2017713" cy="1071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28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708033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r>
              <a:rPr lang="en-GB" sz="2400" dirty="0" smtClean="0"/>
              <a:t>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All</a:t>
            </a:r>
            <a:r>
              <a:rPr lang="pl-PL" sz="3200" b="1" dirty="0" smtClean="0">
                <a:solidFill>
                  <a:srgbClr val="C00000"/>
                </a:solidFill>
              </a:rPr>
              <a:t> Intra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29305"/>
              </p:ext>
            </p:extLst>
          </p:nvPr>
        </p:nvGraphicFramePr>
        <p:xfrm>
          <a:off x="765302" y="2936366"/>
          <a:ext cx="7362883" cy="3417864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1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27.36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29.05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-0.55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22.34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18.27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23.12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-4145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27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27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smtClean="0">
                <a:solidFill>
                  <a:srgbClr val="C00000"/>
                </a:solidFill>
              </a:rPr>
              <a:t>USCCMC  versus HEVC SCC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683568" y="648020"/>
            <a:ext cx="78196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smtClean="0">
                <a:solidFill>
                  <a:srgbClr val="C00000"/>
                </a:solidFill>
              </a:rPr>
              <a:t>USCCMC: </a:t>
            </a:r>
            <a:r>
              <a:rPr lang="en-GB" sz="2000" dirty="0" smtClean="0"/>
              <a:t>HM-16.9+SCM-8.0 </a:t>
            </a:r>
            <a:r>
              <a:rPr lang="pl-PL" sz="2000" dirty="0" smtClean="0"/>
              <a:t> </a:t>
            </a:r>
            <a:r>
              <a:rPr lang="en-GB" sz="2000" dirty="0" smtClean="0"/>
              <a:t>+ </a:t>
            </a:r>
            <a:r>
              <a:rPr lang="en-GB" sz="2000" dirty="0"/>
              <a:t>authors’ improvements</a:t>
            </a:r>
            <a:endParaRPr lang="pl-PL" sz="1600" b="1" dirty="0" smtClean="0">
              <a:solidFill>
                <a:srgbClr val="C00000"/>
              </a:solidFill>
            </a:endParaRPr>
          </a:p>
          <a:p>
            <a:r>
              <a:rPr lang="pl-PL" sz="2000" b="1" dirty="0" smtClean="0">
                <a:solidFill>
                  <a:srgbClr val="C00000"/>
                </a:solidFill>
              </a:rPr>
              <a:t>HEVC SCC:  </a:t>
            </a:r>
            <a:r>
              <a:rPr lang="en-GB" dirty="0"/>
              <a:t>HM-16.9+SCM-8.0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err="1" smtClean="0"/>
              <a:t>Conditions</a:t>
            </a:r>
            <a:r>
              <a:rPr lang="pl-PL" dirty="0" smtClean="0"/>
              <a:t> </a:t>
            </a:r>
            <a:r>
              <a:rPr lang="pl-PL" dirty="0" err="1" smtClean="0"/>
              <a:t>like</a:t>
            </a:r>
            <a:r>
              <a:rPr lang="pl-PL" dirty="0" smtClean="0"/>
              <a:t> in CTC HEVC SCC  </a:t>
            </a:r>
            <a:r>
              <a:rPr lang="pl-PL" dirty="0" err="1" smtClean="0"/>
              <a:t>Results</a:t>
            </a:r>
            <a:r>
              <a:rPr lang="pl-PL" dirty="0" smtClean="0"/>
              <a:t> for </a:t>
            </a:r>
            <a:r>
              <a:rPr lang="pl-PL" sz="2400" b="1" dirty="0" err="1" smtClean="0">
                <a:solidFill>
                  <a:srgbClr val="C00000"/>
                </a:solidFill>
              </a:rPr>
              <a:t>Random</a:t>
            </a:r>
            <a:r>
              <a:rPr lang="pl-PL" sz="2400" b="1" dirty="0" smtClean="0">
                <a:solidFill>
                  <a:srgbClr val="C00000"/>
                </a:solidFill>
              </a:rPr>
              <a:t> Access, </a:t>
            </a:r>
            <a:r>
              <a:rPr lang="pl-PL" sz="2400" b="1" u="sng" dirty="0" err="1" smtClean="0">
                <a:solidFill>
                  <a:srgbClr val="C00000"/>
                </a:solidFill>
              </a:rPr>
              <a:t>quarter</a:t>
            </a:r>
            <a:r>
              <a:rPr lang="pl-PL" sz="2400" b="1" u="sng" dirty="0" smtClean="0">
                <a:solidFill>
                  <a:srgbClr val="C00000"/>
                </a:solidFill>
              </a:rPr>
              <a:t>-pe</a:t>
            </a:r>
            <a:r>
              <a:rPr lang="pl-PL" sz="2400" b="1" dirty="0" smtClean="0">
                <a:solidFill>
                  <a:srgbClr val="C00000"/>
                </a:solidFill>
              </a:rPr>
              <a:t>l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049078"/>
              </p:ext>
            </p:extLst>
          </p:nvPr>
        </p:nvGraphicFramePr>
        <p:xfrm>
          <a:off x="683568" y="1844824"/>
          <a:ext cx="7200800" cy="4632960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2736304"/>
                <a:gridCol w="223224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sc_console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8.34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+15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sc_desktop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8.82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sc_flyingGraphics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+31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sc_map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sc_programming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1.89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sc_robot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sc_web_browsing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11.27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SlideShow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-0.77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0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err="1" smtClean="0">
                <a:solidFill>
                  <a:srgbClr val="C00000"/>
                </a:solidFill>
              </a:rPr>
              <a:t>Consequences</a:t>
            </a:r>
            <a:r>
              <a:rPr lang="pl-PL" b="1" dirty="0" smtClean="0">
                <a:solidFill>
                  <a:srgbClr val="C00000"/>
                </a:solidFill>
              </a:rPr>
              <a:t> for VVC 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954116"/>
            <a:ext cx="8496944" cy="5283196"/>
          </a:xfrm>
        </p:spPr>
        <p:txBody>
          <a:bodyPr>
            <a:normAutofit lnSpcReduction="10000"/>
          </a:bodyPr>
          <a:lstStyle/>
          <a:p>
            <a:r>
              <a:rPr lang="pl-PL" dirty="0" err="1" smtClean="0"/>
              <a:t>Unified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Content and </a:t>
            </a:r>
            <a:r>
              <a:rPr lang="pl-PL" dirty="0" err="1" smtClean="0"/>
              <a:t>Multiview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for HEVC </a:t>
            </a:r>
            <a:r>
              <a:rPr lang="pl-PL" dirty="0" err="1" smtClean="0"/>
              <a:t>can</a:t>
            </a:r>
            <a:r>
              <a:rPr lang="pl-PL" dirty="0" smtClean="0"/>
              <a:t> be </a:t>
            </a:r>
            <a:r>
              <a:rPr lang="pl-PL" b="1" dirty="0" err="1" smtClean="0"/>
              <a:t>efficiently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dirty="0" err="1" smtClean="0"/>
              <a:t>both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and </a:t>
            </a:r>
            <a:r>
              <a:rPr lang="pl-PL" dirty="0" err="1" smtClean="0"/>
              <a:t>Multiview</a:t>
            </a:r>
            <a:r>
              <a:rPr lang="pl-PL" dirty="0" smtClean="0"/>
              <a:t>.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/>
              <a:t>USCMC </a:t>
            </a:r>
            <a:r>
              <a:rPr lang="pl-PL" b="1" dirty="0" err="1" smtClean="0"/>
              <a:t>replaces</a:t>
            </a:r>
            <a:r>
              <a:rPr lang="pl-PL" b="1" dirty="0" smtClean="0"/>
              <a:t> MV-HEVC.</a:t>
            </a:r>
          </a:p>
          <a:p>
            <a:r>
              <a:rPr lang="pl-PL" u="sng" dirty="0" smtClean="0"/>
              <a:t>CPR in VVC </a:t>
            </a:r>
            <a:r>
              <a:rPr lang="pl-PL" u="sng" dirty="0" err="1" smtClean="0"/>
              <a:t>already</a:t>
            </a:r>
            <a:r>
              <a:rPr lang="pl-PL" u="sng" dirty="0" smtClean="0"/>
              <a:t> </a:t>
            </a:r>
            <a:r>
              <a:rPr lang="pl-PL" u="sng" dirty="0" err="1" smtClean="0"/>
              <a:t>uses</a:t>
            </a:r>
            <a:r>
              <a:rPr lang="pl-PL" u="sng" dirty="0" smtClean="0"/>
              <a:t> </a:t>
            </a:r>
            <a:r>
              <a:rPr lang="pl-PL" u="sng" dirty="0" err="1" smtClean="0"/>
              <a:t>quarter</a:t>
            </a:r>
            <a:r>
              <a:rPr lang="pl-PL" u="sng" dirty="0" smtClean="0"/>
              <a:t>-pel </a:t>
            </a:r>
            <a:r>
              <a:rPr lang="pl-PL" u="sng" dirty="0" err="1" smtClean="0"/>
              <a:t>vectors</a:t>
            </a:r>
            <a:r>
              <a:rPr lang="pl-PL" dirty="0" smtClean="0"/>
              <a:t>.</a:t>
            </a:r>
          </a:p>
          <a:p>
            <a:r>
              <a:rPr lang="pl-PL" b="1" i="1" dirty="0" err="1" smtClean="0">
                <a:solidFill>
                  <a:schemeClr val="tx2"/>
                </a:solidFill>
              </a:rPr>
              <a:t>Proposal</a:t>
            </a:r>
            <a:r>
              <a:rPr lang="pl-PL" b="1" i="1" dirty="0" smtClean="0">
                <a:solidFill>
                  <a:schemeClr val="tx2"/>
                </a:solidFill>
              </a:rPr>
              <a:t> for JVET: </a:t>
            </a:r>
            <a:r>
              <a:rPr lang="en-US" sz="3500" b="1" dirty="0" smtClean="0">
                <a:solidFill>
                  <a:srgbClr val="C00000"/>
                </a:solidFill>
              </a:rPr>
              <a:t>While developing SCC for VVC, check if the modifications ensure also high efficiency of frame-compatible </a:t>
            </a:r>
            <a:r>
              <a:rPr lang="en-US" sz="3500" b="1" dirty="0" err="1" smtClean="0">
                <a:solidFill>
                  <a:srgbClr val="C00000"/>
                </a:solidFill>
              </a:rPr>
              <a:t>multiview</a:t>
            </a:r>
            <a:r>
              <a:rPr lang="en-US" sz="3500" b="1" dirty="0" smtClean="0">
                <a:solidFill>
                  <a:srgbClr val="C00000"/>
                </a:solidFill>
              </a:rPr>
              <a:t> coding. </a:t>
            </a:r>
            <a:r>
              <a:rPr lang="pl-PL" sz="3500" b="1" dirty="0" smtClean="0">
                <a:solidFill>
                  <a:srgbClr val="C00000"/>
                </a:solidFill>
              </a:rPr>
              <a:t/>
            </a:r>
            <a:br>
              <a:rPr lang="pl-PL" sz="3500" b="1" dirty="0" smtClean="0">
                <a:solidFill>
                  <a:srgbClr val="C00000"/>
                </a:solidFill>
              </a:rPr>
            </a:br>
            <a:r>
              <a:rPr lang="en-US" sz="3500" b="1" dirty="0" smtClean="0">
                <a:solidFill>
                  <a:srgbClr val="C00000"/>
                </a:solidFill>
              </a:rPr>
              <a:t>Multiview VVC might not be </a:t>
            </a:r>
            <a:r>
              <a:rPr lang="pl-PL" sz="3500" b="1" dirty="0" err="1" smtClean="0">
                <a:solidFill>
                  <a:srgbClr val="C00000"/>
                </a:solidFill>
              </a:rPr>
              <a:t>needed</a:t>
            </a:r>
            <a:r>
              <a:rPr lang="en-US" sz="3500" b="1" dirty="0" smtClean="0">
                <a:solidFill>
                  <a:srgbClr val="C00000"/>
                </a:solidFill>
              </a:rPr>
              <a:t>. 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640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pl-PL" b="1" dirty="0" err="1" smtClean="0">
                <a:solidFill>
                  <a:srgbClr val="C00000"/>
                </a:solidFill>
              </a:rPr>
              <a:t>Thank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you</a:t>
            </a:r>
            <a:endParaRPr lang="pl-PL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84995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60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43000" y="1241376"/>
            <a:ext cx="8011144" cy="561662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Multiview video coding:</a:t>
            </a:r>
            <a:br>
              <a:rPr lang="en-US" sz="3100" b="1" u="sng" dirty="0" smtClean="0">
                <a:solidFill>
                  <a:srgbClr val="C00000"/>
                </a:solidFill>
              </a:rPr>
            </a:br>
            <a:r>
              <a:rPr lang="en-US" sz="2700" b="1" dirty="0" smtClean="0">
                <a:solidFill>
                  <a:srgbClr val="C00000"/>
                </a:solidFill>
              </a:rPr>
              <a:t> MV-HEVC:</a:t>
            </a:r>
            <a:r>
              <a:rPr lang="pl-PL" sz="2700" b="1" dirty="0" smtClean="0">
                <a:solidFill>
                  <a:srgbClr val="C00000"/>
                </a:solidFill>
              </a:rPr>
              <a:t>  </a:t>
            </a:r>
            <a:r>
              <a:rPr lang="pl-PL" sz="2700" dirty="0" smtClean="0"/>
              <a:t>(</a:t>
            </a:r>
            <a:r>
              <a:rPr lang="pl-PL" sz="2700" dirty="0" err="1" smtClean="0"/>
              <a:t>still</a:t>
            </a:r>
            <a:r>
              <a:rPr lang="pl-PL" sz="2700" dirty="0" smtClean="0"/>
              <a:t> no VVC </a:t>
            </a:r>
            <a:r>
              <a:rPr lang="pl-PL" sz="2700" dirty="0" err="1" smtClean="0"/>
              <a:t>implementation</a:t>
            </a:r>
            <a:r>
              <a:rPr lang="pl-PL" sz="2700" dirty="0" smtClean="0"/>
              <a:t> for </a:t>
            </a:r>
            <a:r>
              <a:rPr lang="pl-PL" sz="2700" dirty="0" err="1" smtClean="0"/>
              <a:t>multiview</a:t>
            </a:r>
            <a:r>
              <a:rPr lang="pl-PL" sz="2700" dirty="0" smtClean="0"/>
              <a:t>)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- </a:t>
            </a:r>
            <a:r>
              <a:rPr lang="pl-PL" sz="2700" b="1" dirty="0" smtClean="0"/>
              <a:t>The </a:t>
            </a:r>
            <a:r>
              <a:rPr lang="pl-PL" sz="2700" b="1" dirty="0" err="1" smtClean="0"/>
              <a:t>state</a:t>
            </a:r>
            <a:r>
              <a:rPr lang="pl-PL" sz="2700" b="1" dirty="0" smtClean="0"/>
              <a:t>-of-the-art </a:t>
            </a:r>
            <a:r>
              <a:rPr lang="pl-PL" sz="2700" b="1" dirty="0" err="1" smtClean="0"/>
              <a:t>multiview</a:t>
            </a:r>
            <a:r>
              <a:rPr lang="pl-PL" sz="2700" b="1" dirty="0" smtClean="0"/>
              <a:t> video </a:t>
            </a:r>
            <a:r>
              <a:rPr lang="pl-PL" sz="2700" b="1" dirty="0" err="1" smtClean="0"/>
              <a:t>coding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technology</a:t>
            </a:r>
            <a:r>
              <a:rPr lang="pl-PL" sz="2700" b="1" dirty="0" smtClean="0"/>
              <a:t>,</a:t>
            </a:r>
            <a:br>
              <a:rPr lang="pl-PL" sz="2700" b="1" dirty="0" smtClean="0"/>
            </a:br>
            <a:r>
              <a:rPr lang="pl-PL" sz="2700" b="1" dirty="0" smtClean="0"/>
              <a:t>- </a:t>
            </a:r>
            <a:r>
              <a:rPr lang="en-US" sz="2700" b="1" dirty="0" smtClean="0"/>
              <a:t>Multi-layer codecs</a:t>
            </a:r>
            <a:r>
              <a:rPr lang="pl-PL" sz="2700" b="1" dirty="0" smtClean="0"/>
              <a:t> (</a:t>
            </a:r>
            <a:r>
              <a:rPr lang="pl-PL" sz="2700" b="1" dirty="0" err="1" smtClean="0"/>
              <a:t>complicated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structure</a:t>
            </a:r>
            <a:r>
              <a:rPr lang="pl-PL" sz="2700" b="1" dirty="0" smtClean="0"/>
              <a:t>)</a:t>
            </a:r>
            <a:br>
              <a:rPr lang="pl-PL" sz="2700" b="1" dirty="0" smtClean="0"/>
            </a:br>
            <a:r>
              <a:rPr lang="pl-PL" sz="2700" b="1" dirty="0" smtClean="0"/>
              <a:t> – </a:t>
            </a:r>
            <a:r>
              <a:rPr lang="pl-PL" sz="2700" b="1" dirty="0" err="1" smtClean="0"/>
              <a:t>layered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bitream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syntax</a:t>
            </a:r>
            <a:r>
              <a:rPr lang="en-US" sz="2700" b="1" dirty="0" smtClean="0"/>
              <a:t>,</a:t>
            </a:r>
            <a:br>
              <a:rPr lang="en-US" sz="2700" b="1" dirty="0" smtClean="0"/>
            </a:br>
            <a:r>
              <a:rPr lang="en-US" sz="2700" b="1" dirty="0" smtClean="0"/>
              <a:t>- </a:t>
            </a:r>
            <a:r>
              <a:rPr lang="en-US" sz="2700" b="1" u="sng" dirty="0" smtClean="0"/>
              <a:t>Applications still limited</a:t>
            </a:r>
            <a:r>
              <a:rPr lang="en-US" sz="2700" b="1" dirty="0" smtClean="0"/>
              <a:t>,</a:t>
            </a:r>
            <a:r>
              <a:rPr lang="pl-PL" sz="2700" b="1" dirty="0" smtClean="0"/>
              <a:t> </a:t>
            </a:r>
            <a:br>
              <a:rPr lang="pl-PL" sz="2700" b="1" dirty="0" smtClean="0"/>
            </a:br>
            <a:r>
              <a:rPr lang="pl-PL" sz="2700" b="1" dirty="0" smtClean="0"/>
              <a:t>       </a:t>
            </a:r>
            <a:r>
              <a:rPr lang="pl-PL" sz="2700" b="1" dirty="0" err="1" smtClean="0"/>
              <a:t>Similarly</a:t>
            </a:r>
            <a:r>
              <a:rPr lang="pl-PL" sz="2700" b="1" dirty="0" smtClean="0"/>
              <a:t> </a:t>
            </a:r>
            <a:r>
              <a:rPr lang="pl-PL" sz="2700" b="1" dirty="0" smtClean="0"/>
              <a:t>as for </a:t>
            </a:r>
            <a:r>
              <a:rPr lang="pl-PL" sz="2700" b="1" dirty="0" err="1" smtClean="0"/>
              <a:t>all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standards</a:t>
            </a:r>
            <a:r>
              <a:rPr lang="pl-PL" sz="2700" b="1" dirty="0" smtClean="0"/>
              <a:t> (MPEG2,  AVC i.e. MVC</a:t>
            </a:r>
            <a:r>
              <a:rPr lang="pl-PL" sz="2700" b="1" dirty="0" smtClean="0"/>
              <a:t>).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2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96625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err="1" smtClean="0">
                <a:solidFill>
                  <a:srgbClr val="C00000"/>
                </a:solidFill>
              </a:rPr>
              <a:t>Two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technologies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9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5113" y="1104851"/>
            <a:ext cx="8011144" cy="561662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Screen Content Coding (SCC</a:t>
            </a:r>
            <a:r>
              <a:rPr lang="en-US" sz="3100" b="1" dirty="0" smtClean="0">
                <a:solidFill>
                  <a:srgbClr val="C00000"/>
                </a:solidFill>
              </a:rPr>
              <a:t>):</a:t>
            </a:r>
            <a:br>
              <a:rPr lang="en-US" sz="3100" b="1" dirty="0" smtClean="0">
                <a:solidFill>
                  <a:srgbClr val="C00000"/>
                </a:solidFill>
              </a:rPr>
            </a:br>
            <a:r>
              <a:rPr lang="en-US" sz="2700" b="1" dirty="0"/>
              <a:t>– </a:t>
            </a:r>
            <a:r>
              <a:rPr lang="en-US" sz="2700" b="1" dirty="0" smtClean="0"/>
              <a:t>Single-layer codecs</a:t>
            </a:r>
            <a:r>
              <a:rPr lang="pl-PL" sz="2700" b="1" dirty="0" smtClean="0"/>
              <a:t>.</a:t>
            </a:r>
            <a:r>
              <a:rPr lang="en-US" sz="2700" b="1" dirty="0" smtClean="0"/>
              <a:t> 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– </a:t>
            </a:r>
            <a:r>
              <a:rPr lang="pl-PL" sz="2700" b="1" dirty="0" smtClean="0"/>
              <a:t>O</a:t>
            </a:r>
            <a:r>
              <a:rPr lang="en-US" sz="2700" b="1" dirty="0" err="1" smtClean="0"/>
              <a:t>nly</a:t>
            </a:r>
            <a:r>
              <a:rPr lang="en-US" sz="2700" b="1" dirty="0" smtClean="0"/>
              <a:t> limited upgrade</a:t>
            </a:r>
            <a:r>
              <a:rPr lang="pl-PL" sz="2700" b="1" dirty="0" smtClean="0"/>
              <a:t> from </a:t>
            </a:r>
            <a:r>
              <a:rPr lang="pl-PL" sz="2700" b="1" dirty="0" err="1" smtClean="0"/>
              <a:t>Main</a:t>
            </a:r>
            <a:r>
              <a:rPr lang="pl-PL" sz="2700" b="1" dirty="0" smtClean="0"/>
              <a:t> Profile</a:t>
            </a:r>
            <a:r>
              <a:rPr lang="en-US" sz="2700" b="1" dirty="0" smtClean="0"/>
              <a:t>,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/>
              <a:t>–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Implemented</a:t>
            </a:r>
            <a:r>
              <a:rPr lang="pl-PL" sz="2700" b="1" dirty="0" smtClean="0"/>
              <a:t> for </a:t>
            </a:r>
            <a:r>
              <a:rPr lang="pl-PL" sz="2700" b="1" dirty="0" err="1" smtClean="0"/>
              <a:t>both</a:t>
            </a:r>
            <a:r>
              <a:rPr lang="pl-PL" sz="2700" b="1" dirty="0" smtClean="0"/>
              <a:t> HEVC and VVC.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- Chance to be popular in consumer devices.</a:t>
            </a:r>
            <a:br>
              <a:rPr lang="en-US" sz="2700" b="1" dirty="0" smtClean="0"/>
            </a:br>
            <a:endParaRPr lang="en-US" sz="3600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3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107504" y="307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smtClean="0">
                <a:solidFill>
                  <a:srgbClr val="C00000"/>
                </a:solidFill>
              </a:rPr>
              <a:t>The </a:t>
            </a:r>
            <a:r>
              <a:rPr lang="pl-PL" sz="3200" b="1" dirty="0" err="1" smtClean="0">
                <a:solidFill>
                  <a:srgbClr val="C00000"/>
                </a:solidFill>
              </a:rPr>
              <a:t>second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technology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868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90872"/>
          </a:xfrm>
        </p:spPr>
        <p:txBody>
          <a:bodyPr/>
          <a:lstStyle/>
          <a:p>
            <a:r>
              <a:rPr lang="pl-PL" b="1" dirty="0" smtClean="0">
                <a:solidFill>
                  <a:srgbClr val="C00000"/>
                </a:solidFill>
              </a:rPr>
              <a:t>Preliminary </a:t>
            </a:r>
            <a:r>
              <a:rPr lang="pl-PL" b="1" dirty="0" err="1" smtClean="0">
                <a:solidFill>
                  <a:srgbClr val="C00000"/>
                </a:solidFill>
              </a:rPr>
              <a:t>remarks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7703" y="1155448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Frame-packing</a:t>
            </a:r>
            <a:r>
              <a:rPr lang="en-US" dirty="0" smtClean="0"/>
              <a:t> is probably the mostly used technique for stereoscopic video transmission</a:t>
            </a:r>
            <a:r>
              <a:rPr lang="pl-PL" dirty="0" smtClean="0"/>
              <a:t>.</a:t>
            </a:r>
          </a:p>
          <a:p>
            <a:r>
              <a:rPr lang="pl-PL" b="1" dirty="0" smtClean="0">
                <a:solidFill>
                  <a:schemeClr val="tx2"/>
                </a:solidFill>
              </a:rPr>
              <a:t>Intra Block </a:t>
            </a:r>
            <a:r>
              <a:rPr lang="pl-PL" b="1" dirty="0" err="1" smtClean="0">
                <a:solidFill>
                  <a:schemeClr val="tx2"/>
                </a:solidFill>
              </a:rPr>
              <a:t>Copy</a:t>
            </a:r>
            <a:r>
              <a:rPr lang="pl-PL" b="1" dirty="0" smtClean="0">
                <a:solidFill>
                  <a:schemeClr val="tx2"/>
                </a:solidFill>
              </a:rPr>
              <a:t> </a:t>
            </a:r>
            <a:r>
              <a:rPr lang="pl-PL" sz="2800" dirty="0" smtClean="0"/>
              <a:t>(VVC: </a:t>
            </a:r>
            <a:r>
              <a:rPr lang="pl-PL" sz="2800" dirty="0" err="1" smtClean="0"/>
              <a:t>Current</a:t>
            </a:r>
            <a:r>
              <a:rPr lang="pl-PL" sz="2800" dirty="0" smtClean="0"/>
              <a:t> Picture Reference)</a:t>
            </a:r>
            <a:r>
              <a:rPr lang="pl-PL" b="1" dirty="0" smtClean="0">
                <a:solidFill>
                  <a:schemeClr val="tx2"/>
                </a:solidFill>
              </a:rPr>
              <a:t>  </a:t>
            </a:r>
            <a:r>
              <a:rPr lang="pl-PL" dirty="0" smtClean="0"/>
              <a:t>in </a:t>
            </a:r>
            <a:r>
              <a:rPr lang="pl-PL" dirty="0" err="1" smtClean="0"/>
              <a:t>Screen</a:t>
            </a:r>
            <a:r>
              <a:rPr lang="pl-PL" dirty="0" smtClean="0"/>
              <a:t> Content </a:t>
            </a:r>
            <a:r>
              <a:rPr lang="pl-PL" dirty="0" err="1" smtClean="0"/>
              <a:t>Coding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be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b="1" u="sng" dirty="0" smtClean="0"/>
              <a:t>interview </a:t>
            </a:r>
            <a:r>
              <a:rPr lang="pl-PL" b="1" u="sng" dirty="0" err="1" smtClean="0"/>
              <a:t>prediction</a:t>
            </a:r>
            <a:r>
              <a:rPr lang="pl-PL" dirty="0" smtClean="0"/>
              <a:t>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az 3" descr="intra_block_cop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30344"/>
            <a:ext cx="4248472" cy="1751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89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C00000"/>
                </a:solidFill>
              </a:rPr>
              <a:t>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4559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b="1" dirty="0" smtClean="0"/>
              <a:t>Macao Meeting, </a:t>
            </a:r>
            <a:r>
              <a:rPr lang="pl-PL" b="1" dirty="0" err="1" smtClean="0"/>
              <a:t>October</a:t>
            </a:r>
            <a:r>
              <a:rPr lang="pl-PL" b="1" dirty="0" smtClean="0"/>
              <a:t> 2017</a:t>
            </a:r>
          </a:p>
          <a:p>
            <a:pPr marL="0" indent="0">
              <a:buNone/>
            </a:pPr>
            <a:r>
              <a:rPr lang="pl-PL" b="1" dirty="0" smtClean="0"/>
              <a:t>Doc.: </a:t>
            </a:r>
            <a:r>
              <a:rPr lang="en-US" b="1" dirty="0"/>
              <a:t>JVET-H0044</a:t>
            </a:r>
            <a:endParaRPr lang="pl-PL" b="1" dirty="0" smtClean="0">
              <a:solidFill>
                <a:srgbClr val="C00000"/>
              </a:solidFill>
            </a:endParaRPr>
          </a:p>
          <a:p>
            <a:r>
              <a:rPr lang="pl-PL" b="1" dirty="0" smtClean="0">
                <a:solidFill>
                  <a:srgbClr val="C00000"/>
                </a:solidFill>
              </a:rPr>
              <a:t>For </a:t>
            </a:r>
            <a:r>
              <a:rPr lang="pl-PL" b="1" dirty="0" err="1" smtClean="0">
                <a:solidFill>
                  <a:srgbClr val="C00000"/>
                </a:solidFill>
              </a:rPr>
              <a:t>All</a:t>
            </a:r>
            <a:r>
              <a:rPr lang="pl-PL" b="1" dirty="0" smtClean="0">
                <a:solidFill>
                  <a:srgbClr val="C00000"/>
                </a:solidFill>
              </a:rPr>
              <a:t> Intra </a:t>
            </a:r>
            <a:r>
              <a:rPr lang="pl-PL" b="1" dirty="0" err="1" smtClean="0">
                <a:solidFill>
                  <a:srgbClr val="C00000"/>
                </a:solidFill>
              </a:rPr>
              <a:t>Mode</a:t>
            </a:r>
            <a:r>
              <a:rPr lang="pl-PL" dirty="0" smtClean="0"/>
              <a:t>, </a:t>
            </a:r>
            <a:r>
              <a:rPr lang="pl-PL" b="1" dirty="0" smtClean="0">
                <a:solidFill>
                  <a:srgbClr val="C00000"/>
                </a:solidFill>
              </a:rPr>
              <a:t>for HEVC </a:t>
            </a:r>
            <a:r>
              <a:rPr lang="pl-PL" b="1" dirty="0" err="1" smtClean="0">
                <a:solidFill>
                  <a:srgbClr val="C00000"/>
                </a:solidFill>
              </a:rPr>
              <a:t>multiview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coding</a:t>
            </a:r>
            <a:r>
              <a:rPr lang="pl-PL" b="1" dirty="0" smtClean="0">
                <a:solidFill>
                  <a:srgbClr val="C00000"/>
                </a:solidFill>
              </a:rPr>
              <a:t> :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HEVC </a:t>
            </a:r>
            <a:r>
              <a:rPr lang="en-US" dirty="0" smtClean="0"/>
              <a:t>Screen Content Coding </a:t>
            </a:r>
            <a:r>
              <a:rPr lang="pl-PL" dirty="0" smtClean="0"/>
              <a:t>with </a:t>
            </a:r>
            <a:r>
              <a:rPr lang="pl-PL" dirty="0" err="1" smtClean="0"/>
              <a:t>quarter</a:t>
            </a:r>
            <a:r>
              <a:rPr lang="pl-PL" dirty="0" smtClean="0"/>
              <a:t>-pel </a:t>
            </a:r>
            <a:r>
              <a:rPr lang="pl-PL" dirty="0" err="1" smtClean="0"/>
              <a:t>accuracy</a:t>
            </a:r>
            <a:r>
              <a:rPr lang="pl-PL" dirty="0" smtClean="0"/>
              <a:t> of </a:t>
            </a:r>
            <a:r>
              <a:rPr lang="pl-PL" dirty="0" err="1" smtClean="0"/>
              <a:t>translation</a:t>
            </a:r>
            <a:r>
              <a:rPr lang="pl-PL" dirty="0" smtClean="0"/>
              <a:t> </a:t>
            </a:r>
            <a:r>
              <a:rPr lang="pl-PL" dirty="0" err="1" smtClean="0"/>
              <a:t>vectors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provides </a:t>
            </a:r>
            <a:r>
              <a:rPr lang="pl-PL" b="1" dirty="0" err="1" smtClean="0">
                <a:solidFill>
                  <a:srgbClr val="C00000"/>
                </a:solidFill>
              </a:rPr>
              <a:t>virtually</a:t>
            </a:r>
            <a:r>
              <a:rPr lang="pl-PL" b="1" dirty="0" smtClean="0">
                <a:solidFill>
                  <a:srgbClr val="C00000"/>
                </a:solidFill>
              </a:rPr>
              <a:t> the same </a:t>
            </a:r>
            <a:r>
              <a:rPr lang="en-US" b="1" dirty="0" smtClean="0">
                <a:solidFill>
                  <a:srgbClr val="C00000"/>
                </a:solidFill>
              </a:rPr>
              <a:t>compression </a:t>
            </a:r>
            <a:r>
              <a:rPr lang="pl-PL" dirty="0" smtClean="0"/>
              <a:t>performance as MV-HEVCC.</a:t>
            </a:r>
            <a:r>
              <a:rPr lang="en-US" dirty="0" smtClean="0"/>
              <a:t> </a:t>
            </a:r>
            <a:endParaRPr lang="pl-PL" dirty="0" smtClean="0"/>
          </a:p>
          <a:p>
            <a:r>
              <a:rPr lang="pl-PL" dirty="0" smtClean="0"/>
              <a:t>The </a:t>
            </a:r>
            <a:r>
              <a:rPr lang="pl-PL" dirty="0" err="1" smtClean="0"/>
              <a:t>results</a:t>
            </a:r>
            <a:r>
              <a:rPr lang="pl-PL" dirty="0" smtClean="0"/>
              <a:t> </a:t>
            </a:r>
            <a:r>
              <a:rPr lang="pl-PL" dirty="0" err="1" smtClean="0"/>
              <a:t>were</a:t>
            </a:r>
            <a:r>
              <a:rPr lang="pl-PL" dirty="0" smtClean="0"/>
              <a:t> </a:t>
            </a:r>
            <a:r>
              <a:rPr lang="pl-PL" dirty="0" err="1" smtClean="0"/>
              <a:t>obtained</a:t>
            </a:r>
            <a:r>
              <a:rPr lang="pl-PL" dirty="0" smtClean="0"/>
              <a:t> for </a:t>
            </a:r>
            <a:r>
              <a:rPr lang="en-US" u="sng" dirty="0" smtClean="0"/>
              <a:t>rectified </a:t>
            </a:r>
            <a:r>
              <a:rPr lang="en-US" u="sng" dirty="0" err="1" smtClean="0"/>
              <a:t>muliview</a:t>
            </a:r>
            <a:r>
              <a:rPr lang="en-US" u="sng" dirty="0" smtClean="0"/>
              <a:t> video acquired using cameras with para</a:t>
            </a:r>
            <a:r>
              <a:rPr lang="pl-PL" u="sng" dirty="0" smtClean="0"/>
              <a:t>l</a:t>
            </a:r>
            <a:r>
              <a:rPr lang="en-US" u="sng" dirty="0" err="1" smtClean="0"/>
              <a:t>lel</a:t>
            </a:r>
            <a:r>
              <a:rPr lang="en-US" u="sng" dirty="0" smtClean="0"/>
              <a:t> optical axes </a:t>
            </a:r>
            <a:r>
              <a:rPr lang="en-US" dirty="0" smtClean="0"/>
              <a:t>(as MVC and MV-HEVC assume)</a:t>
            </a:r>
            <a:r>
              <a:rPr lang="pl-PL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255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683568" y="1533271"/>
            <a:ext cx="8271432" cy="7848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Codec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built</a:t>
            </a:r>
            <a:r>
              <a:rPr lang="pl-PL" sz="2800" b="1" dirty="0" smtClean="0">
                <a:solidFill>
                  <a:schemeClr val="tx2"/>
                </a:solidFill>
              </a:rPr>
              <a:t> on top of HEVC SCC </a:t>
            </a:r>
            <a:r>
              <a:rPr lang="pl-PL" sz="2800" dirty="0" smtClean="0"/>
              <a:t>(</a:t>
            </a:r>
            <a:r>
              <a:rPr lang="pl-PL" sz="2800" dirty="0" err="1" smtClean="0"/>
              <a:t>potentially</a:t>
            </a:r>
            <a:r>
              <a:rPr lang="pl-PL" sz="2800" dirty="0" smtClean="0"/>
              <a:t> on VVC</a:t>
            </a:r>
            <a:r>
              <a:rPr lang="pl-PL" sz="28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Translation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b="1" dirty="0" smtClean="0">
                <a:solidFill>
                  <a:schemeClr val="tx2"/>
                </a:solidFill>
              </a:rPr>
              <a:t>      </a:t>
            </a:r>
            <a:r>
              <a:rPr lang="pl-PL" sz="2800" dirty="0" err="1" smtClean="0"/>
              <a:t>are</a:t>
            </a:r>
            <a:r>
              <a:rPr lang="pl-PL" sz="2800" dirty="0" smtClean="0"/>
              <a:t> </a:t>
            </a:r>
            <a:r>
              <a:rPr lang="pl-PL" sz="2800" dirty="0" err="1" smtClean="0"/>
              <a:t>represented</a:t>
            </a:r>
            <a:r>
              <a:rPr lang="pl-PL" sz="2800" dirty="0" smtClean="0"/>
              <a:t> </a:t>
            </a:r>
            <a:r>
              <a:rPr lang="pl-PL" sz="2800" dirty="0" err="1" smtClean="0"/>
              <a:t>using</a:t>
            </a:r>
            <a:r>
              <a:rPr lang="pl-PL" sz="2800" dirty="0" smtClean="0"/>
              <a:t> the same format as </a:t>
            </a:r>
          </a:p>
          <a:p>
            <a:r>
              <a:rPr lang="pl-PL" sz="2800" b="1" dirty="0" smtClean="0">
                <a:solidFill>
                  <a:schemeClr val="tx2"/>
                </a:solidFill>
              </a:rPr>
              <a:t>      </a:t>
            </a:r>
            <a:r>
              <a:rPr lang="pl-PL" sz="2800" b="1" dirty="0" err="1" smtClean="0">
                <a:solidFill>
                  <a:schemeClr val="tx2"/>
                </a:solidFill>
              </a:rPr>
              <a:t>motion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r>
              <a:rPr lang="pl-PL" sz="2800" b="1" dirty="0" smtClean="0">
                <a:solidFill>
                  <a:schemeClr val="tx2"/>
                </a:solidFill>
              </a:rPr>
              <a:t> with </a:t>
            </a:r>
            <a:r>
              <a:rPr lang="pl-PL" sz="2800" b="1" dirty="0">
                <a:solidFill>
                  <a:schemeClr val="tx2"/>
                </a:solidFill>
              </a:rPr>
              <a:t>¼-pel </a:t>
            </a:r>
            <a:r>
              <a:rPr lang="pl-PL" sz="2800" b="1" dirty="0" err="1" smtClean="0">
                <a:solidFill>
                  <a:schemeClr val="tx2"/>
                </a:solidFill>
              </a:rPr>
              <a:t>accuracy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endParaRPr lang="pl-PL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Views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are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encoded</a:t>
            </a:r>
            <a:r>
              <a:rPr lang="pl-PL" sz="2800" b="1" dirty="0" smtClean="0">
                <a:solidFill>
                  <a:schemeClr val="tx2"/>
                </a:solidFill>
              </a:rPr>
              <a:t> as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of a </a:t>
            </a:r>
            <a:r>
              <a:rPr lang="pl-PL" sz="2800" b="1" dirty="0" err="1" smtClean="0">
                <a:solidFill>
                  <a:schemeClr val="tx2"/>
                </a:solidFill>
              </a:rPr>
              <a:t>frame</a:t>
            </a: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SAO and </a:t>
            </a:r>
            <a:r>
              <a:rPr lang="en-GB" sz="2800" b="1" dirty="0" err="1">
                <a:solidFill>
                  <a:schemeClr val="tx2"/>
                </a:solidFill>
              </a:rPr>
              <a:t>deblocking</a:t>
            </a:r>
            <a:r>
              <a:rPr lang="en-GB" sz="2800" b="1" dirty="0">
                <a:solidFill>
                  <a:schemeClr val="tx2"/>
                </a:solidFill>
              </a:rPr>
              <a:t> filter after compression </a:t>
            </a:r>
            <a:r>
              <a:rPr lang="pl-PL" sz="2800" b="1" dirty="0" smtClean="0">
                <a:solidFill>
                  <a:schemeClr val="tx2"/>
                </a:solidFill>
              </a:rPr>
              <a:t/>
            </a:r>
            <a:br>
              <a:rPr lang="pl-PL" sz="2800" b="1" dirty="0" smtClean="0">
                <a:solidFill>
                  <a:schemeClr val="tx2"/>
                </a:solidFill>
              </a:rPr>
            </a:br>
            <a:r>
              <a:rPr lang="en-GB" sz="2800" b="1" dirty="0" smtClean="0">
                <a:solidFill>
                  <a:schemeClr val="tx2"/>
                </a:solidFill>
              </a:rPr>
              <a:t>of </a:t>
            </a:r>
            <a:r>
              <a:rPr lang="en-GB" sz="2800" b="1" dirty="0">
                <a:solidFill>
                  <a:schemeClr val="tx2"/>
                </a:solidFill>
              </a:rPr>
              <a:t>each tile</a:t>
            </a: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dirty="0" smtClean="0"/>
              <a:t/>
            </a:r>
            <a:br>
              <a:rPr lang="pl-PL" sz="2800" dirty="0" smtClean="0"/>
            </a:br>
            <a:endParaRPr lang="en-US" sz="2800" b="1" dirty="0">
              <a:solidFill>
                <a:schemeClr val="tx2"/>
              </a:solidFill>
            </a:endParaRPr>
          </a:p>
          <a:p>
            <a:endParaRPr lang="pl-PL" sz="2800" b="1" dirty="0" smtClean="0">
              <a:solidFill>
                <a:schemeClr val="tx2"/>
              </a:solidFill>
            </a:endParaRPr>
          </a:p>
          <a:p>
            <a:endParaRPr lang="en-US" sz="2800" b="1" dirty="0">
              <a:solidFill>
                <a:schemeClr val="tx2"/>
              </a:solidFill>
            </a:endParaRPr>
          </a:p>
        </p:txBody>
      </p:sp>
      <p:pic>
        <p:nvPicPr>
          <p:cNvPr id="12" name="Obraz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732" y="3933056"/>
            <a:ext cx="4752528" cy="117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1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Screen Content Coding tools configuration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r>
              <a:rPr lang="en-GB" sz="2800" dirty="0" smtClean="0"/>
              <a:t>enabled </a:t>
            </a:r>
            <a:r>
              <a:rPr lang="en-GB" sz="2800" dirty="0"/>
              <a:t>Intra Boundary Filter,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Hash-Based Motion Estimation,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Palette Mode,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Colour Transform</a:t>
            </a:r>
            <a:r>
              <a:rPr lang="en-GB" sz="2800" dirty="0" smtClean="0"/>
              <a:t>.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Configuration</a:t>
            </a:r>
            <a:r>
              <a:rPr lang="pl-PL" sz="2800" dirty="0" smtClean="0"/>
              <a:t> </a:t>
            </a:r>
            <a:r>
              <a:rPr lang="pl-PL" sz="2800" dirty="0" err="1" smtClean="0"/>
              <a:t>used</a:t>
            </a:r>
            <a:r>
              <a:rPr lang="pl-PL" sz="2800" dirty="0" smtClean="0"/>
              <a:t> in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, no </a:t>
            </a:r>
            <a:r>
              <a:rPr lang="pl-PL" sz="2800" dirty="0" err="1" smtClean="0"/>
              <a:t>need</a:t>
            </a:r>
            <a:r>
              <a:rPr lang="pl-PL" sz="2800" dirty="0" smtClean="0"/>
              <a:t> to </a:t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remove</a:t>
            </a:r>
            <a:r>
              <a:rPr lang="pl-PL" sz="2800" dirty="0" smtClean="0"/>
              <a:t> </a:t>
            </a:r>
            <a:r>
              <a:rPr lang="pl-PL" sz="2800" dirty="0" err="1" smtClean="0"/>
              <a:t>these</a:t>
            </a:r>
            <a:r>
              <a:rPr lang="pl-PL" sz="2800" dirty="0" smtClean="0"/>
              <a:t> </a:t>
            </a:r>
            <a:r>
              <a:rPr lang="pl-PL" sz="2800" dirty="0" err="1" smtClean="0"/>
              <a:t>tools</a:t>
            </a:r>
            <a:r>
              <a:rPr lang="pl-PL" sz="2800" dirty="0" smtClean="0"/>
              <a:t>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2800" b="1" dirty="0" smtClean="0">
                <a:solidFill>
                  <a:schemeClr val="tx2"/>
                </a:solidFill>
              </a:rPr>
              <a:t>QP in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set </a:t>
            </a:r>
            <a:r>
              <a:rPr lang="pl-PL" sz="2800" b="1" dirty="0" err="1" smtClean="0">
                <a:solidFill>
                  <a:schemeClr val="tx2"/>
                </a:solidFill>
              </a:rPr>
              <a:t>independently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dirty="0" smtClean="0"/>
              <a:t>(for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: </a:t>
            </a:r>
            <a:r>
              <a:rPr lang="pl-PL" sz="2800" dirty="0" err="1" smtClean="0"/>
              <a:t>like</a:t>
            </a:r>
            <a:r>
              <a:rPr lang="pl-PL" sz="2800" dirty="0" smtClean="0"/>
              <a:t> in CTC for </a:t>
            </a:r>
            <a:r>
              <a:rPr lang="pl-PL" sz="2800" dirty="0" err="1" smtClean="0"/>
              <a:t>Multiview</a:t>
            </a:r>
            <a:r>
              <a:rPr lang="pl-PL" sz="2800" dirty="0" smtClean="0"/>
              <a:t> </a:t>
            </a:r>
            <a:r>
              <a:rPr lang="pl-PL" sz="2800" dirty="0" err="1" smtClean="0"/>
              <a:t>Coding</a:t>
            </a:r>
            <a:r>
              <a:rPr lang="pl-PL" sz="2800" dirty="0" smtClean="0"/>
              <a:t>).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pl-PL" sz="2800" dirty="0" smtClean="0"/>
          </a:p>
          <a:p>
            <a:pPr lvl="0"/>
            <a:endParaRPr lang="pl-PL" sz="2800" dirty="0" smtClean="0"/>
          </a:p>
          <a:p>
            <a:pPr lvl="0"/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7209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Reference tile border extension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endParaRPr lang="pl-PL" sz="2800" dirty="0" smtClean="0"/>
          </a:p>
          <a:p>
            <a:pPr lvl="0"/>
            <a:endParaRPr lang="pl-PL" sz="2800" dirty="0"/>
          </a:p>
        </p:txBody>
      </p:sp>
      <p:pic>
        <p:nvPicPr>
          <p:cNvPr id="5" name="Obraz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8920"/>
            <a:ext cx="80648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83755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Random</a:t>
            </a:r>
            <a:r>
              <a:rPr lang="pl-PL" sz="3200" b="1" dirty="0" smtClean="0">
                <a:solidFill>
                  <a:srgbClr val="C00000"/>
                </a:solidFill>
              </a:rPr>
              <a:t> Access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742267"/>
              </p:ext>
            </p:extLst>
          </p:nvPr>
        </p:nvGraphicFramePr>
        <p:xfrm>
          <a:off x="765302" y="2936366"/>
          <a:ext cx="7362883" cy="3428130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34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25.43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-0.63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30.82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0.51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18.39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16.19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17.74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21.72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</TotalTime>
  <Words>427</Words>
  <Application>Microsoft Office PowerPoint</Application>
  <PresentationFormat>Pokaz na ekranie (4:3)</PresentationFormat>
  <Paragraphs>187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Motyw pakietu Office</vt:lpstr>
      <vt:lpstr>Jarosław Samelak, Marek Domański </vt:lpstr>
      <vt:lpstr>Multiview video coding:  MV-HEVC:  (still no VVC implementation for multiview) - The state-of-the-art multiview video coding technology, - Multi-layer codecs (complicated structure)  – layered bitream syntax, - Applications still limited,         Similarly as for all standards (MPEG2,  AVC i.e. MVC). </vt:lpstr>
      <vt:lpstr>Screen Content Coding (SCC): – Single-layer codecs.  – Only limited upgrade from Main Profile, – Implemented for both HEVC and VVC.  - Chance to be popular in consumer devices. </vt:lpstr>
      <vt:lpstr>Preliminary remarks</vt:lpstr>
      <vt:lpstr>Development</vt:lpstr>
      <vt:lpstr>Unified Screen Content and Multiview Coding</vt:lpstr>
      <vt:lpstr>Unified Screen Content and Multiview Coding</vt:lpstr>
      <vt:lpstr>Unified Screen Content and Multiview Coding</vt:lpstr>
      <vt:lpstr>Experimental comparison USCCMC  versus MV-HEVC</vt:lpstr>
      <vt:lpstr>Experimental comparison USCCMC  versus MV-HEVC</vt:lpstr>
      <vt:lpstr>Experimental comparison USCCMC  versus HEVC SCC</vt:lpstr>
      <vt:lpstr>Consequences for VVC development</vt:lpstr>
      <vt:lpstr>Thank you</vt:lpstr>
    </vt:vector>
  </TitlesOfParts>
  <Company>KTMiM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Marek Domański</dc:creator>
  <cp:lastModifiedBy>Marek Domański</cp:lastModifiedBy>
  <cp:revision>79</cp:revision>
  <dcterms:created xsi:type="dcterms:W3CDTF">2015-02-15T12:08:13Z</dcterms:created>
  <dcterms:modified xsi:type="dcterms:W3CDTF">2019-01-12T17:40:25Z</dcterms:modified>
</cp:coreProperties>
</file>