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60" r:id="rId3"/>
    <p:sldId id="291" r:id="rId4"/>
    <p:sldId id="278" r:id="rId5"/>
    <p:sldId id="288" r:id="rId6"/>
    <p:sldId id="289" r:id="rId7"/>
    <p:sldId id="294" r:id="rId8"/>
    <p:sldId id="295" r:id="rId9"/>
    <p:sldId id="281" r:id="rId10"/>
    <p:sldId id="296" r:id="rId11"/>
    <p:sldId id="297" r:id="rId12"/>
    <p:sldId id="292" r:id="rId13"/>
    <p:sldId id="277" r:id="rId1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928" y="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-90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EFABB-CA0C-41D7-9C1A-C4A5A86B619E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40437-0863-4985-BF69-5E364E0490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586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9573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4639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7953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1652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9995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761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7557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5899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3392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8245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75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923E6-294D-48D1-BF5A-F4A7AFE11BD0}" type="datetimeFigureOut">
              <a:rPr lang="pl-PL" smtClean="0"/>
              <a:t>2019-01-11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F2E2B-B004-4869-8C2B-8CC8C7EC887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500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22817" y="2905111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pl-PL" sz="2200" cap="none" dirty="0" smtClean="0"/>
              <a:t>Jarosław Samelak, </a:t>
            </a:r>
            <a:r>
              <a:rPr lang="pl-PL" sz="2200" cap="none" dirty="0" smtClean="0"/>
              <a:t>Marek </a:t>
            </a:r>
            <a:r>
              <a:rPr lang="pl-PL" sz="2200" cap="none" dirty="0" smtClean="0"/>
              <a:t>Domański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07504" y="134602"/>
            <a:ext cx="9145015" cy="2508440"/>
          </a:xfrm>
        </p:spPr>
        <p:txBody>
          <a:bodyPr>
            <a:noAutofit/>
          </a:bodyPr>
          <a:lstStyle/>
          <a:p>
            <a:pPr algn="ctr"/>
            <a:r>
              <a:rPr lang="pl-PL" sz="3600" dirty="0" err="1" smtClean="0">
                <a:solidFill>
                  <a:schemeClr val="tx1"/>
                </a:solidFill>
              </a:rPr>
              <a:t>Documents</a:t>
            </a:r>
            <a:r>
              <a:rPr lang="pl-PL" sz="3600" dirty="0" smtClean="0">
                <a:solidFill>
                  <a:schemeClr val="tx1"/>
                </a:solidFill>
              </a:rPr>
              <a:t>:</a:t>
            </a:r>
            <a:r>
              <a:rPr lang="pl-PL" sz="36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smtClean="0">
                <a:solidFill>
                  <a:srgbClr val="C00000"/>
                </a:solidFill>
              </a:rPr>
              <a:t>MPEG M46332, JVET-M0765</a:t>
            </a:r>
          </a:p>
          <a:p>
            <a:pPr algn="ctr"/>
            <a:endParaRPr lang="pl-PL" sz="3600" b="1" dirty="0" smtClean="0">
              <a:solidFill>
                <a:srgbClr val="C00000"/>
              </a:solidFill>
            </a:endParaRPr>
          </a:p>
          <a:p>
            <a:pPr algn="ctr"/>
            <a:r>
              <a:rPr lang="en-US" sz="2800" b="1" dirty="0">
                <a:solidFill>
                  <a:srgbClr val="C00000"/>
                </a:solidFill>
              </a:rPr>
              <a:t>Unified Screen Content and Multiview Video Coding </a:t>
            </a:r>
            <a:r>
              <a:rPr lang="en-US" sz="3200" b="1" dirty="0">
                <a:solidFill>
                  <a:srgbClr val="C00000"/>
                </a:solidFill>
              </a:rPr>
              <a:t>- </a:t>
            </a:r>
            <a:r>
              <a:rPr lang="en-US" sz="2800" b="1" dirty="0">
                <a:solidFill>
                  <a:srgbClr val="C00000"/>
                </a:solidFill>
              </a:rPr>
              <a:t>Experimental </a:t>
            </a:r>
            <a:r>
              <a:rPr lang="en-US" sz="2800" b="1" dirty="0" smtClean="0">
                <a:solidFill>
                  <a:srgbClr val="C00000"/>
                </a:solidFill>
              </a:rPr>
              <a:t>results</a:t>
            </a:r>
            <a:endParaRPr lang="pl-PL" sz="3200" b="1" dirty="0" smtClean="0">
              <a:solidFill>
                <a:srgbClr val="C00000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540138" y="4736543"/>
            <a:ext cx="81801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tx2"/>
                </a:solidFill>
              </a:rPr>
              <a:t>Poznań</a:t>
            </a:r>
            <a:r>
              <a:rPr lang="en-US" sz="2400" b="1" dirty="0">
                <a:solidFill>
                  <a:schemeClr val="tx2"/>
                </a:solidFill>
              </a:rPr>
              <a:t> University of </a:t>
            </a:r>
            <a:r>
              <a:rPr lang="en-US" sz="2400" b="1" dirty="0" smtClean="0">
                <a:solidFill>
                  <a:schemeClr val="tx2"/>
                </a:solidFill>
              </a:rPr>
              <a:t>Technology</a:t>
            </a:r>
            <a:endParaRPr lang="pl-PL" sz="2400" b="1" dirty="0" smtClean="0">
              <a:solidFill>
                <a:schemeClr val="tx2"/>
              </a:solidFill>
            </a:endParaRPr>
          </a:p>
          <a:p>
            <a:pPr algn="ctr"/>
            <a:r>
              <a:rPr lang="en-US" sz="2400" b="1" dirty="0">
                <a:solidFill>
                  <a:schemeClr val="tx2"/>
                </a:solidFill>
              </a:rPr>
              <a:t>Chair of Multimedia Telecommunications and </a:t>
            </a:r>
            <a:r>
              <a:rPr lang="en-US" sz="2400" b="1" dirty="0" smtClean="0">
                <a:solidFill>
                  <a:schemeClr val="tx2"/>
                </a:solidFill>
              </a:rPr>
              <a:t>Microelectronics</a:t>
            </a:r>
            <a:r>
              <a:rPr lang="pl-PL" sz="2400" b="1" dirty="0" smtClean="0">
                <a:solidFill>
                  <a:schemeClr val="tx2"/>
                </a:solidFill>
              </a:rPr>
              <a:t/>
            </a:r>
            <a:br>
              <a:rPr lang="pl-PL" sz="2400" b="1" dirty="0" smtClean="0">
                <a:solidFill>
                  <a:schemeClr val="tx2"/>
                </a:solidFill>
              </a:rPr>
            </a:br>
            <a:r>
              <a:rPr lang="pl-PL" sz="2400" b="1" dirty="0" smtClean="0">
                <a:solidFill>
                  <a:schemeClr val="tx2"/>
                </a:solidFill>
              </a:rPr>
              <a:t>Poznań, Poland</a:t>
            </a:r>
            <a:endParaRPr lang="pl-PL" sz="2400" dirty="0">
              <a:solidFill>
                <a:schemeClr val="tx2"/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3131840" y="6093296"/>
            <a:ext cx="3921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dirty="0" err="1" smtClean="0"/>
              <a:t>Marrakech</a:t>
            </a:r>
            <a:r>
              <a:rPr lang="pl-PL" sz="2800" dirty="0" smtClean="0"/>
              <a:t>, January 2018</a:t>
            </a:r>
            <a:endParaRPr lang="en-US" sz="2800" dirty="0"/>
          </a:p>
        </p:txBody>
      </p:sp>
      <p:pic>
        <p:nvPicPr>
          <p:cNvPr id="7" name="Obraz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78" y="3336988"/>
            <a:ext cx="1463040" cy="1379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3" descr="logo m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374468"/>
            <a:ext cx="2017713" cy="1071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28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2367" y="164445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pl-PL" sz="3600" b="1" dirty="0" err="1" smtClean="0">
                <a:solidFill>
                  <a:srgbClr val="C00000"/>
                </a:solidFill>
              </a:rPr>
              <a:t>Experimental</a:t>
            </a:r>
            <a:r>
              <a:rPr lang="pl-PL" sz="36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err="1" smtClean="0">
                <a:solidFill>
                  <a:srgbClr val="C00000"/>
                </a:solidFill>
              </a:rPr>
              <a:t>comparison</a:t>
            </a:r>
            <a:r>
              <a:rPr lang="pl-PL" sz="3600" b="1" dirty="0" smtClean="0">
                <a:solidFill>
                  <a:srgbClr val="C00000"/>
                </a:solidFill>
              </a:rPr>
              <a:t/>
            </a:r>
            <a:br>
              <a:rPr lang="pl-PL" sz="3600" b="1" dirty="0" smtClean="0">
                <a:solidFill>
                  <a:srgbClr val="C00000"/>
                </a:solidFill>
              </a:rPr>
            </a:br>
            <a:r>
              <a:rPr lang="pl-PL" sz="3600" b="1" dirty="0" smtClean="0">
                <a:solidFill>
                  <a:srgbClr val="C00000"/>
                </a:solidFill>
              </a:rPr>
              <a:t>USCCMC  versus MV-HEVC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736789" y="1120484"/>
            <a:ext cx="7080336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</a:rPr>
              <a:t>USCCMC: </a:t>
            </a:r>
            <a:r>
              <a:rPr lang="en-GB" sz="2800" dirty="0" smtClean="0"/>
              <a:t>HM-16.9+SCM-8.0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                  </a:t>
            </a:r>
            <a:r>
              <a:rPr lang="en-GB" sz="2800" dirty="0" smtClean="0"/>
              <a:t>+ </a:t>
            </a:r>
            <a:r>
              <a:rPr lang="en-GB" sz="2800" dirty="0"/>
              <a:t>authors’ improvements</a:t>
            </a:r>
            <a:endParaRPr lang="pl-PL" sz="2800" b="1" dirty="0" smtClean="0">
              <a:solidFill>
                <a:srgbClr val="C00000"/>
              </a:solidFill>
            </a:endParaRPr>
          </a:p>
          <a:p>
            <a:r>
              <a:rPr lang="pl-PL" sz="2800" b="1" dirty="0" smtClean="0">
                <a:solidFill>
                  <a:srgbClr val="C00000"/>
                </a:solidFill>
              </a:rPr>
              <a:t>MV-HEVC:  </a:t>
            </a:r>
            <a:r>
              <a:rPr lang="en-GB" sz="2400" dirty="0" smtClean="0"/>
              <a:t>H</a:t>
            </a:r>
            <a:r>
              <a:rPr lang="pl-PL" sz="2400" dirty="0" smtClean="0"/>
              <a:t>T</a:t>
            </a:r>
            <a:r>
              <a:rPr lang="en-GB" sz="2400" dirty="0" smtClean="0"/>
              <a:t>M-16.</a:t>
            </a:r>
            <a:r>
              <a:rPr lang="pl-PL" sz="2400" dirty="0" smtClean="0"/>
              <a:t>2</a:t>
            </a:r>
            <a:r>
              <a:rPr lang="en-GB" sz="2400" dirty="0" smtClean="0"/>
              <a:t> </a:t>
            </a:r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err="1" smtClean="0"/>
              <a:t>Conditions</a:t>
            </a:r>
            <a:r>
              <a:rPr lang="pl-PL" sz="2400" dirty="0" smtClean="0"/>
              <a:t> </a:t>
            </a:r>
            <a:r>
              <a:rPr lang="pl-PL" sz="2400" dirty="0" err="1" smtClean="0"/>
              <a:t>like</a:t>
            </a:r>
            <a:r>
              <a:rPr lang="pl-PL" sz="2400" dirty="0" smtClean="0"/>
              <a:t> in CTC MV-HEVC   </a:t>
            </a:r>
            <a:r>
              <a:rPr lang="pl-PL" sz="2400" dirty="0" err="1" smtClean="0"/>
              <a:t>Results</a:t>
            </a:r>
            <a:r>
              <a:rPr lang="pl-PL" sz="2400" dirty="0" smtClean="0"/>
              <a:t> for </a:t>
            </a:r>
            <a:r>
              <a:rPr lang="pl-PL" sz="3200" b="1" dirty="0" err="1" smtClean="0">
                <a:solidFill>
                  <a:srgbClr val="C00000"/>
                </a:solidFill>
              </a:rPr>
              <a:t>All</a:t>
            </a:r>
            <a:r>
              <a:rPr lang="pl-PL" sz="3200" b="1" dirty="0" smtClean="0">
                <a:solidFill>
                  <a:srgbClr val="C00000"/>
                </a:solidFill>
              </a:rPr>
              <a:t> Intra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541008"/>
              </p:ext>
            </p:extLst>
          </p:nvPr>
        </p:nvGraphicFramePr>
        <p:xfrm>
          <a:off x="765302" y="2936366"/>
          <a:ext cx="7362883" cy="3417864"/>
        </p:xfrm>
        <a:graphic>
          <a:graphicData uri="http://schemas.openxmlformats.org/drawingml/2006/table">
            <a:tbl>
              <a:tblPr firstRow="1" firstCol="1" bandRow="1"/>
              <a:tblGrid>
                <a:gridCol w="1518699"/>
                <a:gridCol w="1461046"/>
                <a:gridCol w="1461046"/>
                <a:gridCol w="1461046"/>
                <a:gridCol w="1461046"/>
              </a:tblGrid>
              <a:tr h="313192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Bitrate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1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Hall 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27.36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-1.67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Street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29.05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-0.55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+67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Kendo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22.34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Balloons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18.27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1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Newspaper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18.56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-0.35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+37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23.12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-0.50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+34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5425291" y="3928758"/>
            <a:ext cx="24413769" cy="8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8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7504" y="-41450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pl-PL" sz="2700" b="1" dirty="0" err="1" smtClean="0">
                <a:solidFill>
                  <a:srgbClr val="C00000"/>
                </a:solidFill>
              </a:rPr>
              <a:t>Experimental</a:t>
            </a:r>
            <a:r>
              <a:rPr lang="pl-PL" sz="2700" b="1" dirty="0" smtClean="0">
                <a:solidFill>
                  <a:srgbClr val="C00000"/>
                </a:solidFill>
              </a:rPr>
              <a:t> </a:t>
            </a:r>
            <a:r>
              <a:rPr lang="pl-PL" sz="2700" b="1" dirty="0" err="1" smtClean="0">
                <a:solidFill>
                  <a:srgbClr val="C00000"/>
                </a:solidFill>
              </a:rPr>
              <a:t>comparison</a:t>
            </a:r>
            <a:r>
              <a:rPr lang="pl-PL" sz="27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smtClean="0">
                <a:solidFill>
                  <a:srgbClr val="C00000"/>
                </a:solidFill>
              </a:rPr>
              <a:t>USCCMC  versus HEVC SCC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683568" y="648020"/>
            <a:ext cx="78196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b="1" dirty="0" smtClean="0">
                <a:solidFill>
                  <a:srgbClr val="C00000"/>
                </a:solidFill>
              </a:rPr>
              <a:t>USCCMC: </a:t>
            </a:r>
            <a:r>
              <a:rPr lang="en-GB" sz="2000" dirty="0" smtClean="0"/>
              <a:t>HM-16.9+SCM-8.0 </a:t>
            </a:r>
            <a:r>
              <a:rPr lang="pl-PL" sz="2000" dirty="0" smtClean="0"/>
              <a:t> </a:t>
            </a:r>
            <a:r>
              <a:rPr lang="en-GB" sz="2000" dirty="0" smtClean="0"/>
              <a:t>+ </a:t>
            </a:r>
            <a:r>
              <a:rPr lang="en-GB" sz="2000" dirty="0"/>
              <a:t>authors’ improvements</a:t>
            </a:r>
            <a:endParaRPr lang="pl-PL" sz="1600" b="1" dirty="0" smtClean="0">
              <a:solidFill>
                <a:srgbClr val="C00000"/>
              </a:solidFill>
            </a:endParaRPr>
          </a:p>
          <a:p>
            <a:r>
              <a:rPr lang="pl-PL" sz="2000" b="1" dirty="0" smtClean="0">
                <a:solidFill>
                  <a:srgbClr val="C00000"/>
                </a:solidFill>
              </a:rPr>
              <a:t>HEVC SCC:  </a:t>
            </a:r>
            <a:r>
              <a:rPr lang="en-GB" dirty="0"/>
              <a:t>HM-16.9+SCM-8.0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err="1" smtClean="0"/>
              <a:t>Conditions</a:t>
            </a:r>
            <a:r>
              <a:rPr lang="pl-PL" dirty="0" smtClean="0"/>
              <a:t> </a:t>
            </a:r>
            <a:r>
              <a:rPr lang="pl-PL" dirty="0" err="1" smtClean="0"/>
              <a:t>like</a:t>
            </a:r>
            <a:r>
              <a:rPr lang="pl-PL" dirty="0" smtClean="0"/>
              <a:t> in CTC HEVC SCC  </a:t>
            </a:r>
            <a:r>
              <a:rPr lang="pl-PL" dirty="0" err="1" smtClean="0"/>
              <a:t>Results</a:t>
            </a:r>
            <a:r>
              <a:rPr lang="pl-PL" dirty="0" smtClean="0"/>
              <a:t> for </a:t>
            </a:r>
            <a:r>
              <a:rPr lang="pl-PL" sz="2400" b="1" dirty="0" err="1" smtClean="0">
                <a:solidFill>
                  <a:srgbClr val="C00000"/>
                </a:solidFill>
              </a:rPr>
              <a:t>Random</a:t>
            </a:r>
            <a:r>
              <a:rPr lang="pl-PL" sz="2400" b="1" dirty="0" smtClean="0">
                <a:solidFill>
                  <a:srgbClr val="C00000"/>
                </a:solidFill>
              </a:rPr>
              <a:t> Access, </a:t>
            </a:r>
            <a:r>
              <a:rPr lang="pl-PL" sz="2400" b="1" dirty="0" err="1" smtClean="0">
                <a:solidFill>
                  <a:srgbClr val="C00000"/>
                </a:solidFill>
              </a:rPr>
              <a:t>quarter</a:t>
            </a:r>
            <a:r>
              <a:rPr lang="pl-PL" sz="2400" b="1" dirty="0" smtClean="0">
                <a:solidFill>
                  <a:srgbClr val="C00000"/>
                </a:solidFill>
              </a:rPr>
              <a:t>-pel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5425291" y="3928758"/>
            <a:ext cx="24413769" cy="8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049078"/>
              </p:ext>
            </p:extLst>
          </p:nvPr>
        </p:nvGraphicFramePr>
        <p:xfrm>
          <a:off x="683568" y="1844824"/>
          <a:ext cx="7200800" cy="4632960"/>
        </p:xfrm>
        <a:graphic>
          <a:graphicData uri="http://schemas.openxmlformats.org/drawingml/2006/table">
            <a:tbl>
              <a:tblPr firstRow="1" firstCol="1" bandRow="1"/>
              <a:tblGrid>
                <a:gridCol w="2232248"/>
                <a:gridCol w="2736304"/>
                <a:gridCol w="2232248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Bitrate increase [%]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increase [%]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Basketball_Screen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2.60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ChinaSpeed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+23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ChineseEditing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MissionControlClip2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MissionControlClip3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2.38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sc_console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8.34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+15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sc_desktop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8.82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sc_flyingGraphics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5.38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+31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sc_map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sc_programming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1.89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sc_robot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sc_web_browsing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11.27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+18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SlideShow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-0.77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Basketball_Screen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2.60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ChinaSpeed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+23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ChineseEditing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3.50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+12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MissionControlClip2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pl-PL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pl-PL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700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err="1" smtClean="0">
                <a:solidFill>
                  <a:srgbClr val="C00000"/>
                </a:solidFill>
              </a:rPr>
              <a:t>Consequences</a:t>
            </a:r>
            <a:r>
              <a:rPr lang="pl-PL" b="1" dirty="0" smtClean="0">
                <a:solidFill>
                  <a:srgbClr val="C00000"/>
                </a:solidFill>
              </a:rPr>
              <a:t> for VVC development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3528" y="954116"/>
            <a:ext cx="8496944" cy="5283196"/>
          </a:xfrm>
        </p:spPr>
        <p:txBody>
          <a:bodyPr>
            <a:normAutofit lnSpcReduction="10000"/>
          </a:bodyPr>
          <a:lstStyle/>
          <a:p>
            <a:r>
              <a:rPr lang="pl-PL" dirty="0" err="1" smtClean="0"/>
              <a:t>Unified</a:t>
            </a:r>
            <a:r>
              <a:rPr lang="pl-PL" dirty="0" smtClean="0"/>
              <a:t> </a:t>
            </a:r>
            <a:r>
              <a:rPr lang="pl-PL" dirty="0" err="1" smtClean="0"/>
              <a:t>Screen</a:t>
            </a:r>
            <a:r>
              <a:rPr lang="pl-PL" dirty="0" smtClean="0"/>
              <a:t> Content and </a:t>
            </a:r>
            <a:r>
              <a:rPr lang="pl-PL" dirty="0" err="1" smtClean="0"/>
              <a:t>Multiview</a:t>
            </a:r>
            <a:r>
              <a:rPr lang="pl-PL" dirty="0" smtClean="0"/>
              <a:t> </a:t>
            </a:r>
            <a:r>
              <a:rPr lang="pl-PL" dirty="0" err="1" smtClean="0"/>
              <a:t>Coding</a:t>
            </a:r>
            <a:r>
              <a:rPr lang="pl-PL" dirty="0" smtClean="0"/>
              <a:t> for HEVC </a:t>
            </a:r>
            <a:r>
              <a:rPr lang="pl-PL" dirty="0" err="1" smtClean="0"/>
              <a:t>can</a:t>
            </a:r>
            <a:r>
              <a:rPr lang="pl-PL" dirty="0" smtClean="0"/>
              <a:t> be </a:t>
            </a:r>
            <a:r>
              <a:rPr lang="pl-PL" b="1" dirty="0" err="1" smtClean="0"/>
              <a:t>efficiently</a:t>
            </a:r>
            <a:r>
              <a:rPr lang="pl-PL" dirty="0" smtClean="0"/>
              <a:t> </a:t>
            </a:r>
            <a:r>
              <a:rPr lang="pl-PL" dirty="0" err="1" smtClean="0"/>
              <a:t>used</a:t>
            </a:r>
            <a:r>
              <a:rPr lang="pl-PL" dirty="0" smtClean="0"/>
              <a:t> for </a:t>
            </a:r>
            <a:r>
              <a:rPr lang="pl-PL" dirty="0" err="1" smtClean="0"/>
              <a:t>both</a:t>
            </a:r>
            <a:r>
              <a:rPr lang="pl-PL" dirty="0" smtClean="0"/>
              <a:t> </a:t>
            </a:r>
            <a:r>
              <a:rPr lang="pl-PL" dirty="0" err="1" smtClean="0"/>
              <a:t>Screen</a:t>
            </a:r>
            <a:r>
              <a:rPr lang="pl-PL" dirty="0" smtClean="0"/>
              <a:t> </a:t>
            </a:r>
            <a:r>
              <a:rPr lang="pl-PL" dirty="0" err="1" smtClean="0"/>
              <a:t>Coding</a:t>
            </a:r>
            <a:r>
              <a:rPr lang="pl-PL" dirty="0" smtClean="0"/>
              <a:t> and </a:t>
            </a:r>
            <a:r>
              <a:rPr lang="pl-PL" dirty="0" err="1" smtClean="0"/>
              <a:t>Multiview</a:t>
            </a:r>
            <a:r>
              <a:rPr lang="pl-PL" dirty="0" smtClean="0"/>
              <a:t>. USCMC </a:t>
            </a:r>
            <a:r>
              <a:rPr lang="pl-PL" dirty="0" err="1" smtClean="0"/>
              <a:t>replaces</a:t>
            </a:r>
            <a:r>
              <a:rPr lang="pl-PL" dirty="0" smtClean="0"/>
              <a:t> MV-HEVC.</a:t>
            </a:r>
          </a:p>
          <a:p>
            <a:r>
              <a:rPr lang="pl-PL" u="sng" dirty="0" smtClean="0"/>
              <a:t>CPR in VVC </a:t>
            </a:r>
            <a:r>
              <a:rPr lang="pl-PL" u="sng" dirty="0" err="1" smtClean="0"/>
              <a:t>already</a:t>
            </a:r>
            <a:r>
              <a:rPr lang="pl-PL" u="sng" dirty="0" smtClean="0"/>
              <a:t> </a:t>
            </a:r>
            <a:r>
              <a:rPr lang="pl-PL" u="sng" dirty="0" err="1" smtClean="0"/>
              <a:t>uses</a:t>
            </a:r>
            <a:r>
              <a:rPr lang="pl-PL" u="sng" dirty="0" smtClean="0"/>
              <a:t> </a:t>
            </a:r>
            <a:r>
              <a:rPr lang="pl-PL" u="sng" dirty="0" err="1" smtClean="0"/>
              <a:t>quarter</a:t>
            </a:r>
            <a:r>
              <a:rPr lang="pl-PL" u="sng" dirty="0" smtClean="0"/>
              <a:t>-pel </a:t>
            </a:r>
            <a:r>
              <a:rPr lang="pl-PL" u="sng" dirty="0" err="1" smtClean="0"/>
              <a:t>vectors</a:t>
            </a:r>
            <a:r>
              <a:rPr lang="pl-PL" dirty="0" smtClean="0"/>
              <a:t>.</a:t>
            </a:r>
            <a:endParaRPr lang="pl-PL" dirty="0" smtClean="0"/>
          </a:p>
          <a:p>
            <a:r>
              <a:rPr lang="pl-PL" b="1" i="1" dirty="0" err="1" smtClean="0">
                <a:solidFill>
                  <a:schemeClr val="tx2"/>
                </a:solidFill>
              </a:rPr>
              <a:t>Proposal</a:t>
            </a:r>
            <a:r>
              <a:rPr lang="pl-PL" b="1" i="1" dirty="0" smtClean="0">
                <a:solidFill>
                  <a:schemeClr val="tx2"/>
                </a:solidFill>
              </a:rPr>
              <a:t> for JVET: </a:t>
            </a:r>
            <a:r>
              <a:rPr lang="pl-PL" sz="3500" b="1" dirty="0" err="1" smtClean="0">
                <a:solidFill>
                  <a:srgbClr val="C00000"/>
                </a:solidFill>
              </a:rPr>
              <a:t>While</a:t>
            </a:r>
            <a:r>
              <a:rPr lang="pl-PL" sz="3500" b="1" dirty="0" smtClean="0">
                <a:solidFill>
                  <a:srgbClr val="C00000"/>
                </a:solidFill>
              </a:rPr>
              <a:t> developing SCC for VVC, </a:t>
            </a:r>
            <a:r>
              <a:rPr lang="pl-PL" sz="3500" b="1" dirty="0" err="1" smtClean="0">
                <a:solidFill>
                  <a:srgbClr val="C00000"/>
                </a:solidFill>
              </a:rPr>
              <a:t>check</a:t>
            </a:r>
            <a:r>
              <a:rPr lang="pl-PL" sz="3500" b="1" dirty="0" smtClean="0">
                <a:solidFill>
                  <a:srgbClr val="C00000"/>
                </a:solidFill>
              </a:rPr>
              <a:t> </a:t>
            </a:r>
            <a:r>
              <a:rPr lang="pl-PL" sz="3500" b="1" dirty="0" err="1" smtClean="0">
                <a:solidFill>
                  <a:srgbClr val="C00000"/>
                </a:solidFill>
              </a:rPr>
              <a:t>if</a:t>
            </a:r>
            <a:r>
              <a:rPr lang="pl-PL" sz="3500" b="1" dirty="0" smtClean="0">
                <a:solidFill>
                  <a:srgbClr val="C00000"/>
                </a:solidFill>
              </a:rPr>
              <a:t> the </a:t>
            </a:r>
            <a:r>
              <a:rPr lang="pl-PL" sz="3500" b="1" dirty="0" err="1" smtClean="0">
                <a:solidFill>
                  <a:srgbClr val="C00000"/>
                </a:solidFill>
              </a:rPr>
              <a:t>modifications</a:t>
            </a:r>
            <a:r>
              <a:rPr lang="pl-PL" sz="3500" b="1" dirty="0" smtClean="0">
                <a:solidFill>
                  <a:srgbClr val="C00000"/>
                </a:solidFill>
              </a:rPr>
              <a:t> </a:t>
            </a:r>
            <a:r>
              <a:rPr lang="pl-PL" sz="3500" b="1" dirty="0" err="1" smtClean="0">
                <a:solidFill>
                  <a:srgbClr val="C00000"/>
                </a:solidFill>
              </a:rPr>
              <a:t>ensure</a:t>
            </a:r>
            <a:r>
              <a:rPr lang="pl-PL" sz="3500" b="1" dirty="0" smtClean="0">
                <a:solidFill>
                  <a:srgbClr val="C00000"/>
                </a:solidFill>
              </a:rPr>
              <a:t> </a:t>
            </a:r>
            <a:r>
              <a:rPr lang="pl-PL" sz="3500" b="1" dirty="0" err="1" smtClean="0">
                <a:solidFill>
                  <a:srgbClr val="C00000"/>
                </a:solidFill>
              </a:rPr>
              <a:t>also</a:t>
            </a:r>
            <a:r>
              <a:rPr lang="pl-PL" sz="3500" b="1" dirty="0" smtClean="0">
                <a:solidFill>
                  <a:srgbClr val="C00000"/>
                </a:solidFill>
              </a:rPr>
              <a:t> high </a:t>
            </a:r>
            <a:r>
              <a:rPr lang="pl-PL" sz="3500" b="1" dirty="0" err="1" smtClean="0">
                <a:solidFill>
                  <a:srgbClr val="C00000"/>
                </a:solidFill>
              </a:rPr>
              <a:t>efficiency</a:t>
            </a:r>
            <a:r>
              <a:rPr lang="pl-PL" sz="3500" b="1" dirty="0" smtClean="0">
                <a:solidFill>
                  <a:srgbClr val="C00000"/>
                </a:solidFill>
              </a:rPr>
              <a:t> </a:t>
            </a:r>
            <a:r>
              <a:rPr lang="pl-PL" sz="3500" b="1" dirty="0">
                <a:solidFill>
                  <a:srgbClr val="C00000"/>
                </a:solidFill>
              </a:rPr>
              <a:t>of </a:t>
            </a:r>
            <a:r>
              <a:rPr lang="pl-PL" sz="3500" b="1" smtClean="0">
                <a:solidFill>
                  <a:srgbClr val="C00000"/>
                </a:solidFill>
              </a:rPr>
              <a:t>frame-compatible</a:t>
            </a:r>
            <a:r>
              <a:rPr lang="pl-PL" sz="3500" b="1" dirty="0" smtClean="0">
                <a:solidFill>
                  <a:srgbClr val="C00000"/>
                </a:solidFill>
              </a:rPr>
              <a:t> </a:t>
            </a:r>
            <a:r>
              <a:rPr lang="pl-PL" sz="3500" b="1" dirty="0" err="1">
                <a:solidFill>
                  <a:srgbClr val="C00000"/>
                </a:solidFill>
              </a:rPr>
              <a:t>multiview</a:t>
            </a:r>
            <a:r>
              <a:rPr lang="pl-PL" sz="3500" b="1" dirty="0">
                <a:solidFill>
                  <a:srgbClr val="C00000"/>
                </a:solidFill>
              </a:rPr>
              <a:t> </a:t>
            </a:r>
            <a:r>
              <a:rPr lang="pl-PL" sz="3500" b="1" dirty="0" err="1" smtClean="0">
                <a:solidFill>
                  <a:srgbClr val="C00000"/>
                </a:solidFill>
              </a:rPr>
              <a:t>coding</a:t>
            </a:r>
            <a:r>
              <a:rPr lang="pl-PL" sz="3500" b="1" dirty="0" smtClean="0">
                <a:solidFill>
                  <a:srgbClr val="C00000"/>
                </a:solidFill>
              </a:rPr>
              <a:t>. </a:t>
            </a:r>
            <a:r>
              <a:rPr lang="pl-PL" sz="3500" b="1" dirty="0" err="1" smtClean="0">
                <a:solidFill>
                  <a:srgbClr val="C00000"/>
                </a:solidFill>
              </a:rPr>
              <a:t>Therefore</a:t>
            </a:r>
            <a:r>
              <a:rPr lang="pl-PL" sz="3500" b="1" dirty="0" smtClean="0">
                <a:solidFill>
                  <a:srgbClr val="C00000"/>
                </a:solidFill>
              </a:rPr>
              <a:t> </a:t>
            </a:r>
            <a:r>
              <a:rPr lang="pl-PL" sz="35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500" b="1" dirty="0" smtClean="0">
                <a:solidFill>
                  <a:srgbClr val="C00000"/>
                </a:solidFill>
              </a:rPr>
              <a:t> VVC </a:t>
            </a:r>
            <a:r>
              <a:rPr lang="pl-PL" sz="3500" b="1" dirty="0" err="1" smtClean="0">
                <a:solidFill>
                  <a:srgbClr val="C00000"/>
                </a:solidFill>
              </a:rPr>
              <a:t>might</a:t>
            </a:r>
            <a:r>
              <a:rPr lang="pl-PL" sz="3500" b="1" dirty="0" smtClean="0">
                <a:solidFill>
                  <a:srgbClr val="C00000"/>
                </a:solidFill>
              </a:rPr>
              <a:t> not be </a:t>
            </a:r>
            <a:r>
              <a:rPr lang="pl-PL" sz="3500" b="1" dirty="0" err="1" smtClean="0">
                <a:solidFill>
                  <a:srgbClr val="C00000"/>
                </a:solidFill>
              </a:rPr>
              <a:t>necessary</a:t>
            </a:r>
            <a:r>
              <a:rPr lang="pl-PL" sz="3500" b="1" dirty="0" smtClean="0">
                <a:solidFill>
                  <a:srgbClr val="C00000"/>
                </a:solidFill>
              </a:rPr>
              <a:t>.  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640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/>
          <a:lstStyle/>
          <a:p>
            <a:r>
              <a:rPr lang="pl-PL" b="1" dirty="0" err="1" smtClean="0">
                <a:solidFill>
                  <a:srgbClr val="C00000"/>
                </a:solidFill>
              </a:rPr>
              <a:t>Thank</a:t>
            </a:r>
            <a:r>
              <a:rPr lang="pl-PL" b="1" dirty="0" smtClean="0">
                <a:solidFill>
                  <a:srgbClr val="C00000"/>
                </a:solidFill>
              </a:rPr>
              <a:t> </a:t>
            </a:r>
            <a:r>
              <a:rPr lang="pl-PL" b="1" dirty="0" err="1" smtClean="0">
                <a:solidFill>
                  <a:srgbClr val="C00000"/>
                </a:solidFill>
              </a:rPr>
              <a:t>you</a:t>
            </a:r>
            <a:endParaRPr lang="pl-PL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184995"/>
          </a:xfrm>
        </p:spPr>
        <p:txBody>
          <a:bodyPr/>
          <a:lstStyle/>
          <a:p>
            <a:endParaRPr lang="pl-PL" dirty="0"/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5603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43000" y="1241376"/>
            <a:ext cx="8011144" cy="5616624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n-US" sz="3100" b="1" u="sng" dirty="0" smtClean="0">
                <a:solidFill>
                  <a:srgbClr val="C00000"/>
                </a:solidFill>
              </a:rPr>
              <a:t>Multiview video coding:</a:t>
            </a:r>
            <a:br>
              <a:rPr lang="en-US" sz="3100" b="1" u="sng" dirty="0" smtClean="0">
                <a:solidFill>
                  <a:srgbClr val="C00000"/>
                </a:solidFill>
              </a:rPr>
            </a:br>
            <a:r>
              <a:rPr lang="en-US" sz="2700" b="1" dirty="0" smtClean="0">
                <a:solidFill>
                  <a:srgbClr val="C00000"/>
                </a:solidFill>
              </a:rPr>
              <a:t> MV-HEVC</a:t>
            </a:r>
            <a:r>
              <a:rPr lang="en-US" sz="2700" b="1" dirty="0" smtClean="0">
                <a:solidFill>
                  <a:srgbClr val="C00000"/>
                </a:solidFill>
              </a:rPr>
              <a:t>:</a:t>
            </a:r>
            <a:r>
              <a:rPr lang="pl-PL" sz="2700" b="1" dirty="0" smtClean="0">
                <a:solidFill>
                  <a:srgbClr val="C00000"/>
                </a:solidFill>
              </a:rPr>
              <a:t>  </a:t>
            </a:r>
            <a:r>
              <a:rPr lang="pl-PL" sz="2700" dirty="0" smtClean="0"/>
              <a:t>(</a:t>
            </a:r>
            <a:r>
              <a:rPr lang="pl-PL" sz="2700" dirty="0" err="1" smtClean="0"/>
              <a:t>still</a:t>
            </a:r>
            <a:r>
              <a:rPr lang="pl-PL" sz="2700" dirty="0" smtClean="0"/>
              <a:t> no VVC </a:t>
            </a:r>
            <a:r>
              <a:rPr lang="pl-PL" sz="2700" dirty="0" err="1" smtClean="0"/>
              <a:t>implementation</a:t>
            </a:r>
            <a:r>
              <a:rPr lang="pl-PL" sz="2700" dirty="0"/>
              <a:t>)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b="1" dirty="0" smtClean="0"/>
              <a:t>- </a:t>
            </a:r>
            <a:r>
              <a:rPr lang="pl-PL" sz="2700" b="1" dirty="0" smtClean="0"/>
              <a:t>The </a:t>
            </a:r>
            <a:r>
              <a:rPr lang="pl-PL" sz="2700" b="1" dirty="0" err="1" smtClean="0"/>
              <a:t>state</a:t>
            </a:r>
            <a:r>
              <a:rPr lang="pl-PL" sz="2700" b="1" dirty="0" smtClean="0"/>
              <a:t>-of-the-art </a:t>
            </a:r>
            <a:r>
              <a:rPr lang="pl-PL" sz="2700" b="1" dirty="0" err="1" smtClean="0"/>
              <a:t>multiview</a:t>
            </a:r>
            <a:r>
              <a:rPr lang="pl-PL" sz="2700" b="1" dirty="0" smtClean="0"/>
              <a:t> video </a:t>
            </a:r>
            <a:r>
              <a:rPr lang="pl-PL" sz="2700" b="1" dirty="0" err="1" smtClean="0"/>
              <a:t>coding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technology</a:t>
            </a:r>
            <a:r>
              <a:rPr lang="pl-PL" sz="2700" b="1" dirty="0" smtClean="0"/>
              <a:t>,</a:t>
            </a: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pl-PL" sz="2700" b="1" dirty="0" smtClean="0"/>
              <a:t>- </a:t>
            </a:r>
            <a:r>
              <a:rPr lang="en-US" sz="2700" b="1" dirty="0" smtClean="0"/>
              <a:t>Multi-layer </a:t>
            </a:r>
            <a:r>
              <a:rPr lang="en-US" sz="2700" b="1" dirty="0" smtClean="0"/>
              <a:t>codecs</a:t>
            </a:r>
            <a:r>
              <a:rPr lang="pl-PL" sz="2700" b="1" dirty="0" smtClean="0"/>
              <a:t> (</a:t>
            </a:r>
            <a:r>
              <a:rPr lang="pl-PL" sz="2700" b="1" dirty="0" err="1" smtClean="0"/>
              <a:t>complicated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structure</a:t>
            </a:r>
            <a:r>
              <a:rPr lang="pl-PL" sz="2700" b="1" dirty="0" smtClean="0"/>
              <a:t>)</a:t>
            </a:r>
            <a:br>
              <a:rPr lang="pl-PL" sz="2700" b="1" dirty="0" smtClean="0"/>
            </a:br>
            <a:r>
              <a:rPr lang="pl-PL" sz="2700" b="1" dirty="0" smtClean="0"/>
              <a:t> – </a:t>
            </a:r>
            <a:r>
              <a:rPr lang="pl-PL" sz="2700" b="1" dirty="0" err="1" smtClean="0"/>
              <a:t>layered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bitream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syntax</a:t>
            </a:r>
            <a:r>
              <a:rPr lang="en-US" sz="2700" b="1" dirty="0" smtClean="0"/>
              <a:t>,</a:t>
            </a:r>
            <a:r>
              <a:rPr lang="en-US" sz="2700" b="1" dirty="0" smtClean="0"/>
              <a:t/>
            </a:r>
            <a:br>
              <a:rPr lang="en-US" sz="2700" b="1" dirty="0" smtClean="0"/>
            </a:br>
            <a:r>
              <a:rPr lang="en-US" sz="2700" b="1" dirty="0" smtClean="0"/>
              <a:t>- </a:t>
            </a:r>
            <a:r>
              <a:rPr lang="en-US" sz="2700" b="1" u="sng" dirty="0" smtClean="0"/>
              <a:t>Applications still limited</a:t>
            </a:r>
            <a:r>
              <a:rPr lang="en-US" sz="2700" b="1" dirty="0" smtClean="0"/>
              <a:t>,</a:t>
            </a:r>
            <a:r>
              <a:rPr lang="pl-PL" sz="2700" b="1" dirty="0" smtClean="0"/>
              <a:t> </a:t>
            </a:r>
            <a:br>
              <a:rPr lang="pl-PL" sz="2700" b="1" dirty="0" smtClean="0"/>
            </a:br>
            <a:r>
              <a:rPr lang="pl-PL" sz="2700" b="1" dirty="0" smtClean="0"/>
              <a:t>        </a:t>
            </a:r>
            <a:r>
              <a:rPr lang="pl-PL" sz="2700" b="1" dirty="0" err="1" smtClean="0"/>
              <a:t>similarly</a:t>
            </a:r>
            <a:r>
              <a:rPr lang="pl-PL" sz="2700" b="1" dirty="0" smtClean="0"/>
              <a:t> as for </a:t>
            </a:r>
            <a:r>
              <a:rPr lang="pl-PL" sz="2700" b="1" dirty="0" err="1" smtClean="0"/>
              <a:t>all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standards</a:t>
            </a:r>
            <a:r>
              <a:rPr lang="pl-PL" sz="2700" b="1" dirty="0" smtClean="0"/>
              <a:t> (MPEG2,  </a:t>
            </a:r>
            <a:r>
              <a:rPr lang="pl-PL" sz="2700" b="1" dirty="0" smtClean="0"/>
              <a:t>AVC i.e. MVC)</a:t>
            </a:r>
            <a:r>
              <a:rPr lang="pl-PL" sz="2700" b="1" dirty="0" smtClean="0"/>
              <a:t/>
            </a:r>
            <a:br>
              <a:rPr lang="pl-PL" sz="2700" b="1" dirty="0" smtClean="0"/>
            </a:b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FA42-195D-4823-92A7-CFF62A0CF676}" type="slidenum">
              <a:rPr lang="en-US" smtClean="0"/>
              <a:t>2</a:t>
            </a:fld>
            <a:endParaRPr lang="en-US"/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96625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b="1" dirty="0" err="1" smtClean="0">
                <a:solidFill>
                  <a:srgbClr val="C00000"/>
                </a:solidFill>
              </a:rPr>
              <a:t>Two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technologies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considered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16632"/>
            <a:ext cx="1009912" cy="5363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397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35113" y="1104851"/>
            <a:ext cx="8011144" cy="5616624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3100" b="1" u="sng" dirty="0" smtClean="0">
                <a:solidFill>
                  <a:srgbClr val="C00000"/>
                </a:solidFill>
              </a:rPr>
              <a:t>Screen </a:t>
            </a:r>
            <a:r>
              <a:rPr lang="en-US" sz="3100" b="1" u="sng" dirty="0" smtClean="0">
                <a:solidFill>
                  <a:srgbClr val="C00000"/>
                </a:solidFill>
              </a:rPr>
              <a:t>Content Coding (SCC</a:t>
            </a:r>
            <a:r>
              <a:rPr lang="en-US" sz="3100" b="1" dirty="0" smtClean="0">
                <a:solidFill>
                  <a:srgbClr val="C00000"/>
                </a:solidFill>
              </a:rPr>
              <a:t>):</a:t>
            </a:r>
            <a:br>
              <a:rPr lang="en-US" sz="3100" b="1" dirty="0" smtClean="0">
                <a:solidFill>
                  <a:srgbClr val="C00000"/>
                </a:solidFill>
              </a:rPr>
            </a:br>
            <a:r>
              <a:rPr lang="en-US" sz="2700" b="1" dirty="0"/>
              <a:t>– </a:t>
            </a:r>
            <a:r>
              <a:rPr lang="en-US" sz="2700" b="1" dirty="0" smtClean="0"/>
              <a:t>Single-layer </a:t>
            </a:r>
            <a:r>
              <a:rPr lang="en-US" sz="2700" b="1" dirty="0" smtClean="0"/>
              <a:t>codecs</a:t>
            </a:r>
            <a:r>
              <a:rPr lang="pl-PL" sz="2700" b="1" dirty="0" smtClean="0"/>
              <a:t>.</a:t>
            </a:r>
            <a:r>
              <a:rPr lang="en-US" sz="2700" b="1" dirty="0" smtClean="0"/>
              <a:t> </a:t>
            </a: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en-US" sz="2700" b="1" dirty="0" smtClean="0"/>
              <a:t>– </a:t>
            </a:r>
            <a:r>
              <a:rPr lang="pl-PL" sz="2700" b="1" dirty="0" smtClean="0"/>
              <a:t>O</a:t>
            </a:r>
            <a:r>
              <a:rPr lang="en-US" sz="2700" b="1" dirty="0" err="1" smtClean="0"/>
              <a:t>nly</a:t>
            </a:r>
            <a:r>
              <a:rPr lang="en-US" sz="2700" b="1" dirty="0" smtClean="0"/>
              <a:t> </a:t>
            </a:r>
            <a:r>
              <a:rPr lang="en-US" sz="2700" b="1" dirty="0" smtClean="0"/>
              <a:t>limited </a:t>
            </a:r>
            <a:r>
              <a:rPr lang="en-US" sz="2700" b="1" dirty="0" smtClean="0"/>
              <a:t>upgrade</a:t>
            </a:r>
            <a:r>
              <a:rPr lang="pl-PL" sz="2700" b="1" dirty="0" smtClean="0"/>
              <a:t> from </a:t>
            </a:r>
            <a:r>
              <a:rPr lang="pl-PL" sz="2700" b="1" dirty="0" err="1" smtClean="0"/>
              <a:t>Main</a:t>
            </a:r>
            <a:r>
              <a:rPr lang="pl-PL" sz="2700" b="1" dirty="0" smtClean="0"/>
              <a:t> Profile</a:t>
            </a:r>
            <a:r>
              <a:rPr lang="en-US" sz="2700" b="1" dirty="0" smtClean="0"/>
              <a:t>,</a:t>
            </a: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en-US" sz="2700" b="1" dirty="0"/>
              <a:t>–</a:t>
            </a:r>
            <a:r>
              <a:rPr lang="pl-PL" sz="2700" b="1" dirty="0" smtClean="0"/>
              <a:t> </a:t>
            </a:r>
            <a:r>
              <a:rPr lang="pl-PL" sz="2700" b="1" dirty="0" err="1" smtClean="0"/>
              <a:t>Implemented</a:t>
            </a:r>
            <a:r>
              <a:rPr lang="pl-PL" sz="2700" b="1" dirty="0" smtClean="0"/>
              <a:t> for </a:t>
            </a:r>
            <a:r>
              <a:rPr lang="pl-PL" sz="2700" b="1" dirty="0" err="1" smtClean="0"/>
              <a:t>both</a:t>
            </a:r>
            <a:r>
              <a:rPr lang="pl-PL" sz="2700" b="1" dirty="0" smtClean="0"/>
              <a:t> HEVC and VVC.</a:t>
            </a:r>
            <a:r>
              <a:rPr lang="en-US" sz="2700" b="1" dirty="0" smtClean="0"/>
              <a:t/>
            </a:r>
            <a:br>
              <a:rPr lang="en-US" sz="2700" b="1" dirty="0" smtClean="0"/>
            </a:br>
            <a:r>
              <a:rPr lang="pl-PL" sz="2700" b="1" dirty="0" smtClean="0"/>
              <a:t/>
            </a:r>
            <a:br>
              <a:rPr lang="pl-PL" sz="2700" b="1" dirty="0" smtClean="0"/>
            </a:br>
            <a:r>
              <a:rPr lang="en-US" sz="2700" b="1" dirty="0" smtClean="0"/>
              <a:t>- Chance to be popular in consumer devices.</a:t>
            </a:r>
            <a:br>
              <a:rPr lang="en-US" sz="2700" b="1" dirty="0" smtClean="0"/>
            </a:br>
            <a:endParaRPr lang="en-US" sz="3600" b="1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CFA42-195D-4823-92A7-CFF62A0CF676}" type="slidenum">
              <a:rPr lang="en-US" smtClean="0"/>
              <a:t>3</a:t>
            </a:fld>
            <a:endParaRPr lang="en-US"/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107504" y="3074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200" b="1" dirty="0" smtClean="0">
                <a:solidFill>
                  <a:srgbClr val="C00000"/>
                </a:solidFill>
              </a:rPr>
              <a:t>The </a:t>
            </a:r>
            <a:r>
              <a:rPr lang="pl-PL" sz="3200" b="1" dirty="0" err="1" smtClean="0">
                <a:solidFill>
                  <a:srgbClr val="C00000"/>
                </a:solidFill>
              </a:rPr>
              <a:t>second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technology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considered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16632"/>
            <a:ext cx="1009912" cy="5363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868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/>
          <a:lstStyle/>
          <a:p>
            <a:r>
              <a:rPr lang="pl-PL" b="1" dirty="0" smtClean="0">
                <a:solidFill>
                  <a:srgbClr val="C00000"/>
                </a:solidFill>
              </a:rPr>
              <a:t>Preliminary </a:t>
            </a:r>
            <a:r>
              <a:rPr lang="pl-PL" b="1" dirty="0" err="1" smtClean="0">
                <a:solidFill>
                  <a:srgbClr val="C00000"/>
                </a:solidFill>
              </a:rPr>
              <a:t>remarks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32371" y="1251520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Frame-packing</a:t>
            </a:r>
            <a:r>
              <a:rPr lang="en-US" dirty="0" smtClean="0"/>
              <a:t> is probably the mostly used technique for stereoscopic video transmission</a:t>
            </a:r>
            <a:r>
              <a:rPr lang="pl-PL" dirty="0" smtClean="0"/>
              <a:t>.</a:t>
            </a:r>
          </a:p>
          <a:p>
            <a:r>
              <a:rPr lang="pl-PL" b="1" dirty="0" smtClean="0">
                <a:solidFill>
                  <a:schemeClr val="tx2"/>
                </a:solidFill>
              </a:rPr>
              <a:t>Intra Block </a:t>
            </a:r>
            <a:r>
              <a:rPr lang="pl-PL" b="1" dirty="0" err="1" smtClean="0">
                <a:solidFill>
                  <a:schemeClr val="tx2"/>
                </a:solidFill>
              </a:rPr>
              <a:t>Copy</a:t>
            </a:r>
            <a:r>
              <a:rPr lang="pl-PL" b="1" dirty="0" smtClean="0">
                <a:solidFill>
                  <a:schemeClr val="tx2"/>
                </a:solidFill>
              </a:rPr>
              <a:t> </a:t>
            </a:r>
            <a:r>
              <a:rPr lang="pl-PL" dirty="0" smtClean="0"/>
              <a:t>in </a:t>
            </a:r>
            <a:r>
              <a:rPr lang="pl-PL" dirty="0" err="1" smtClean="0"/>
              <a:t>Screen</a:t>
            </a:r>
            <a:r>
              <a:rPr lang="pl-PL" dirty="0" smtClean="0"/>
              <a:t> Content </a:t>
            </a:r>
            <a:r>
              <a:rPr lang="pl-PL" dirty="0" err="1" smtClean="0"/>
              <a:t>Coding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be </a:t>
            </a:r>
            <a:r>
              <a:rPr lang="pl-PL" dirty="0" err="1" smtClean="0"/>
              <a:t>used</a:t>
            </a:r>
            <a:r>
              <a:rPr lang="pl-PL" dirty="0" smtClean="0"/>
              <a:t> for </a:t>
            </a:r>
            <a:r>
              <a:rPr lang="pl-PL" b="1" u="sng" dirty="0" smtClean="0"/>
              <a:t>interview </a:t>
            </a:r>
            <a:r>
              <a:rPr lang="pl-PL" b="1" u="sng" dirty="0" err="1" smtClean="0"/>
              <a:t>prediction</a:t>
            </a:r>
            <a:r>
              <a:rPr lang="pl-PL" dirty="0" smtClean="0"/>
              <a:t>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Obraz 3" descr="intra_block_copy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50614"/>
            <a:ext cx="4248472" cy="175106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ole tekstowe 4"/>
          <p:cNvSpPr txBox="1"/>
          <p:nvPr/>
        </p:nvSpPr>
        <p:spPr>
          <a:xfrm>
            <a:off x="755576" y="5410201"/>
            <a:ext cx="480894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 err="1" smtClean="0"/>
              <a:t>This</a:t>
            </a:r>
            <a:r>
              <a:rPr lang="pl-PL" sz="3200" dirty="0" smtClean="0"/>
              <a:t> </a:t>
            </a:r>
            <a:r>
              <a:rPr lang="pl-PL" sz="3200" dirty="0" err="1" smtClean="0"/>
              <a:t>approach</a:t>
            </a:r>
            <a:r>
              <a:rPr lang="pl-PL" sz="3200" dirty="0" smtClean="0"/>
              <a:t> </a:t>
            </a:r>
            <a:r>
              <a:rPr lang="pl-PL" sz="3200" dirty="0" err="1" smtClean="0"/>
              <a:t>is</a:t>
            </a:r>
            <a:r>
              <a:rPr lang="pl-PL" sz="3200" dirty="0" smtClean="0"/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equivalent</a:t>
            </a:r>
            <a:r>
              <a:rPr lang="pl-PL" sz="3200" dirty="0" smtClean="0"/>
              <a:t> </a:t>
            </a:r>
            <a:br>
              <a:rPr lang="pl-PL" sz="3200" dirty="0" smtClean="0"/>
            </a:br>
            <a:r>
              <a:rPr lang="pl-PL" sz="3200" b="1" dirty="0" err="1" smtClean="0">
                <a:solidFill>
                  <a:schemeClr val="tx2"/>
                </a:solidFill>
              </a:rPr>
              <a:t>multiview</a:t>
            </a:r>
            <a:r>
              <a:rPr lang="pl-PL" sz="3200" b="1" dirty="0" smtClean="0">
                <a:solidFill>
                  <a:schemeClr val="tx2"/>
                </a:solidFill>
              </a:rPr>
              <a:t> video </a:t>
            </a:r>
            <a:r>
              <a:rPr lang="pl-PL" sz="3200" b="1" dirty="0" err="1" smtClean="0">
                <a:solidFill>
                  <a:schemeClr val="tx2"/>
                </a:solidFill>
              </a:rPr>
              <a:t>coding</a:t>
            </a:r>
            <a:r>
              <a:rPr lang="pl-PL" sz="3200" dirty="0" smtClean="0"/>
              <a:t>.</a:t>
            </a:r>
            <a:endParaRPr lang="en-US" sz="3200" dirty="0"/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89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rgbClr val="C00000"/>
                </a:solidFill>
              </a:rPr>
              <a:t>Development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84559" y="105273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b="1" dirty="0" smtClean="0"/>
              <a:t>Macao Meeting, </a:t>
            </a:r>
            <a:r>
              <a:rPr lang="pl-PL" b="1" dirty="0" err="1" smtClean="0"/>
              <a:t>October</a:t>
            </a:r>
            <a:r>
              <a:rPr lang="pl-PL" b="1" dirty="0" smtClean="0"/>
              <a:t> 2017</a:t>
            </a:r>
          </a:p>
          <a:p>
            <a:pPr marL="0" indent="0">
              <a:buNone/>
            </a:pPr>
            <a:r>
              <a:rPr lang="pl-PL" b="1" dirty="0" smtClean="0"/>
              <a:t>Doc.: </a:t>
            </a:r>
            <a:r>
              <a:rPr lang="en-US" b="1" dirty="0"/>
              <a:t>JVET-H0044</a:t>
            </a:r>
            <a:endParaRPr lang="pl-PL" b="1" dirty="0" smtClean="0">
              <a:solidFill>
                <a:srgbClr val="C00000"/>
              </a:solidFill>
            </a:endParaRPr>
          </a:p>
          <a:p>
            <a:r>
              <a:rPr lang="pl-PL" b="1" dirty="0" smtClean="0">
                <a:solidFill>
                  <a:srgbClr val="C00000"/>
                </a:solidFill>
              </a:rPr>
              <a:t>For </a:t>
            </a:r>
            <a:r>
              <a:rPr lang="pl-PL" b="1" dirty="0" err="1" smtClean="0">
                <a:solidFill>
                  <a:srgbClr val="C00000"/>
                </a:solidFill>
              </a:rPr>
              <a:t>All</a:t>
            </a:r>
            <a:r>
              <a:rPr lang="pl-PL" b="1" dirty="0" smtClean="0">
                <a:solidFill>
                  <a:srgbClr val="C00000"/>
                </a:solidFill>
              </a:rPr>
              <a:t> Intra </a:t>
            </a:r>
            <a:r>
              <a:rPr lang="pl-PL" b="1" dirty="0" err="1" smtClean="0">
                <a:solidFill>
                  <a:srgbClr val="C00000"/>
                </a:solidFill>
              </a:rPr>
              <a:t>Mode</a:t>
            </a:r>
            <a:r>
              <a:rPr lang="pl-PL" dirty="0" smtClean="0"/>
              <a:t>, </a:t>
            </a:r>
            <a:r>
              <a:rPr lang="pl-PL" b="1" dirty="0" smtClean="0">
                <a:solidFill>
                  <a:srgbClr val="C00000"/>
                </a:solidFill>
              </a:rPr>
              <a:t>for HEVC </a:t>
            </a:r>
            <a:r>
              <a:rPr lang="pl-PL" b="1" dirty="0" err="1" smtClean="0">
                <a:solidFill>
                  <a:srgbClr val="C00000"/>
                </a:solidFill>
              </a:rPr>
              <a:t>multiview</a:t>
            </a:r>
            <a:r>
              <a:rPr lang="pl-PL" b="1" dirty="0" smtClean="0">
                <a:solidFill>
                  <a:srgbClr val="C00000"/>
                </a:solidFill>
              </a:rPr>
              <a:t> </a:t>
            </a:r>
            <a:r>
              <a:rPr lang="pl-PL" b="1" dirty="0" err="1" smtClean="0">
                <a:solidFill>
                  <a:srgbClr val="C00000"/>
                </a:solidFill>
              </a:rPr>
              <a:t>coding</a:t>
            </a:r>
            <a:r>
              <a:rPr lang="pl-PL" b="1" dirty="0" smtClean="0">
                <a:solidFill>
                  <a:srgbClr val="C00000"/>
                </a:solidFill>
              </a:rPr>
              <a:t> :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HEVC </a:t>
            </a:r>
            <a:r>
              <a:rPr lang="en-US" dirty="0" smtClean="0"/>
              <a:t>Screen </a:t>
            </a:r>
            <a:r>
              <a:rPr lang="en-US" dirty="0" smtClean="0"/>
              <a:t>Content Coding </a:t>
            </a:r>
            <a:r>
              <a:rPr lang="pl-PL" dirty="0" smtClean="0"/>
              <a:t>with </a:t>
            </a:r>
            <a:r>
              <a:rPr lang="pl-PL" dirty="0" err="1" smtClean="0"/>
              <a:t>quarter</a:t>
            </a:r>
            <a:r>
              <a:rPr lang="pl-PL" dirty="0" smtClean="0"/>
              <a:t>-pel </a:t>
            </a:r>
            <a:r>
              <a:rPr lang="pl-PL" dirty="0" err="1" smtClean="0"/>
              <a:t>accuracy</a:t>
            </a:r>
            <a:r>
              <a:rPr lang="pl-PL" dirty="0" smtClean="0"/>
              <a:t> of </a:t>
            </a:r>
            <a:r>
              <a:rPr lang="pl-PL" dirty="0" err="1" smtClean="0"/>
              <a:t>translation</a:t>
            </a:r>
            <a:r>
              <a:rPr lang="pl-PL" dirty="0" smtClean="0"/>
              <a:t> </a:t>
            </a:r>
            <a:r>
              <a:rPr lang="pl-PL" dirty="0" err="1" smtClean="0"/>
              <a:t>vectors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US" dirty="0" smtClean="0"/>
              <a:t>provides </a:t>
            </a:r>
            <a:r>
              <a:rPr lang="pl-PL" b="1" dirty="0" err="1" smtClean="0">
                <a:solidFill>
                  <a:srgbClr val="C00000"/>
                </a:solidFill>
              </a:rPr>
              <a:t>virtually</a:t>
            </a:r>
            <a:r>
              <a:rPr lang="pl-PL" b="1" dirty="0" smtClean="0">
                <a:solidFill>
                  <a:srgbClr val="C00000"/>
                </a:solidFill>
              </a:rPr>
              <a:t> the same </a:t>
            </a:r>
            <a:r>
              <a:rPr lang="en-US" b="1" dirty="0" smtClean="0">
                <a:solidFill>
                  <a:srgbClr val="C00000"/>
                </a:solidFill>
              </a:rPr>
              <a:t>compression </a:t>
            </a:r>
            <a:r>
              <a:rPr lang="pl-PL" dirty="0" smtClean="0"/>
              <a:t>performance as </a:t>
            </a:r>
            <a:r>
              <a:rPr lang="pl-PL" dirty="0" smtClean="0"/>
              <a:t>MV-HEVCC.</a:t>
            </a:r>
            <a:r>
              <a:rPr lang="en-US" dirty="0" smtClean="0"/>
              <a:t> </a:t>
            </a:r>
            <a:endParaRPr lang="pl-PL" dirty="0" smtClean="0"/>
          </a:p>
          <a:p>
            <a:r>
              <a:rPr lang="pl-PL" dirty="0" smtClean="0"/>
              <a:t>The </a:t>
            </a:r>
            <a:r>
              <a:rPr lang="pl-PL" dirty="0" err="1" smtClean="0"/>
              <a:t>results</a:t>
            </a:r>
            <a:r>
              <a:rPr lang="pl-PL" dirty="0" smtClean="0"/>
              <a:t> </a:t>
            </a:r>
            <a:r>
              <a:rPr lang="pl-PL" dirty="0" err="1" smtClean="0"/>
              <a:t>were</a:t>
            </a:r>
            <a:r>
              <a:rPr lang="pl-PL" dirty="0" smtClean="0"/>
              <a:t> </a:t>
            </a:r>
            <a:r>
              <a:rPr lang="pl-PL" dirty="0" err="1" smtClean="0"/>
              <a:t>obtained</a:t>
            </a:r>
            <a:r>
              <a:rPr lang="pl-PL" dirty="0" smtClean="0"/>
              <a:t> for </a:t>
            </a:r>
            <a:r>
              <a:rPr lang="en-US" u="sng" dirty="0" smtClean="0"/>
              <a:t>rectified </a:t>
            </a:r>
            <a:r>
              <a:rPr lang="en-US" u="sng" dirty="0" err="1" smtClean="0"/>
              <a:t>muliview</a:t>
            </a:r>
            <a:r>
              <a:rPr lang="en-US" u="sng" dirty="0" smtClean="0"/>
              <a:t> video acquired using cameras with para</a:t>
            </a:r>
            <a:r>
              <a:rPr lang="pl-PL" u="sng" dirty="0" smtClean="0"/>
              <a:t>l</a:t>
            </a:r>
            <a:r>
              <a:rPr lang="en-US" u="sng" dirty="0" err="1" smtClean="0"/>
              <a:t>lel</a:t>
            </a:r>
            <a:r>
              <a:rPr lang="en-US" u="sng" dirty="0" smtClean="0"/>
              <a:t> optical axes </a:t>
            </a:r>
            <a:r>
              <a:rPr lang="en-US" dirty="0" smtClean="0"/>
              <a:t>(as MVC and MV-HEVC assume</a:t>
            </a:r>
            <a:r>
              <a:rPr lang="en-US" dirty="0" smtClean="0"/>
              <a:t>)</a:t>
            </a:r>
            <a:r>
              <a:rPr lang="pl-PL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255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1459" y="621690"/>
            <a:ext cx="8712968" cy="671742"/>
          </a:xfrm>
        </p:spPr>
        <p:txBody>
          <a:bodyPr>
            <a:normAutofit/>
          </a:bodyPr>
          <a:lstStyle/>
          <a:p>
            <a:r>
              <a:rPr lang="pl-PL" sz="3200" b="1" dirty="0" err="1" smtClean="0">
                <a:solidFill>
                  <a:srgbClr val="C00000"/>
                </a:solidFill>
              </a:rPr>
              <a:t>Unified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Screen</a:t>
            </a:r>
            <a:r>
              <a:rPr lang="pl-PL" sz="3200" b="1" dirty="0" smtClean="0">
                <a:solidFill>
                  <a:srgbClr val="C00000"/>
                </a:solidFill>
              </a:rPr>
              <a:t> Content and </a:t>
            </a:r>
            <a:r>
              <a:rPr lang="pl-PL" sz="32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Coding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683568" y="1533271"/>
            <a:ext cx="7269875" cy="78483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 err="1" smtClean="0">
                <a:solidFill>
                  <a:schemeClr val="tx2"/>
                </a:solidFill>
              </a:rPr>
              <a:t>Codec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built</a:t>
            </a:r>
            <a:r>
              <a:rPr lang="pl-PL" sz="2800" b="1" dirty="0" smtClean="0">
                <a:solidFill>
                  <a:schemeClr val="tx2"/>
                </a:solidFill>
              </a:rPr>
              <a:t> on top of HEVC SCC (</a:t>
            </a:r>
            <a:r>
              <a:rPr lang="pl-PL" sz="2800" b="1" dirty="0" err="1" smtClean="0">
                <a:solidFill>
                  <a:schemeClr val="tx2"/>
                </a:solidFill>
              </a:rPr>
              <a:t>or</a:t>
            </a:r>
            <a:r>
              <a:rPr lang="pl-PL" sz="2800" b="1" dirty="0" smtClean="0">
                <a:solidFill>
                  <a:schemeClr val="tx2"/>
                </a:solidFill>
              </a:rPr>
              <a:t> VVC)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 err="1" smtClean="0">
                <a:solidFill>
                  <a:schemeClr val="tx2"/>
                </a:solidFill>
              </a:rPr>
              <a:t>Translation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vectors</a:t>
            </a:r>
            <a:endParaRPr lang="pl-PL" sz="2800" b="1" dirty="0" smtClean="0">
              <a:solidFill>
                <a:schemeClr val="tx2"/>
              </a:solidFill>
            </a:endParaRPr>
          </a:p>
          <a:p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smtClean="0">
                <a:solidFill>
                  <a:schemeClr val="tx2"/>
                </a:solidFill>
              </a:rPr>
              <a:t>     </a:t>
            </a:r>
            <a:r>
              <a:rPr lang="pl-PL" sz="2800" dirty="0" err="1" smtClean="0"/>
              <a:t>are</a:t>
            </a:r>
            <a:r>
              <a:rPr lang="pl-PL" sz="2800" dirty="0" smtClean="0"/>
              <a:t> </a:t>
            </a:r>
            <a:r>
              <a:rPr lang="pl-PL" sz="2800" dirty="0" err="1" smtClean="0"/>
              <a:t>represented</a:t>
            </a:r>
            <a:r>
              <a:rPr lang="pl-PL" sz="2800" dirty="0" smtClean="0"/>
              <a:t> </a:t>
            </a:r>
            <a:r>
              <a:rPr lang="pl-PL" sz="2800" dirty="0" err="1" smtClean="0"/>
              <a:t>using</a:t>
            </a:r>
            <a:r>
              <a:rPr lang="pl-PL" sz="2800" dirty="0" smtClean="0"/>
              <a:t> the same format as </a:t>
            </a:r>
          </a:p>
          <a:p>
            <a:r>
              <a:rPr lang="pl-PL" sz="2800" b="1" dirty="0" smtClean="0">
                <a:solidFill>
                  <a:schemeClr val="tx2"/>
                </a:solidFill>
              </a:rPr>
              <a:t>      </a:t>
            </a:r>
            <a:r>
              <a:rPr lang="pl-PL" sz="2800" b="1" dirty="0" err="1" smtClean="0">
                <a:solidFill>
                  <a:schemeClr val="tx2"/>
                </a:solidFill>
              </a:rPr>
              <a:t>motion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vectors</a:t>
            </a:r>
            <a:r>
              <a:rPr lang="pl-PL" sz="2800" b="1" dirty="0" smtClean="0">
                <a:solidFill>
                  <a:schemeClr val="tx2"/>
                </a:solidFill>
              </a:rPr>
              <a:t> with </a:t>
            </a:r>
            <a:r>
              <a:rPr lang="pl-PL" sz="2800" b="1" dirty="0">
                <a:solidFill>
                  <a:schemeClr val="tx2"/>
                </a:solidFill>
              </a:rPr>
              <a:t>¼-pel </a:t>
            </a:r>
            <a:r>
              <a:rPr lang="pl-PL" sz="2800" b="1" dirty="0" err="1" smtClean="0">
                <a:solidFill>
                  <a:schemeClr val="tx2"/>
                </a:solidFill>
              </a:rPr>
              <a:t>accuracy</a:t>
            </a: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800" b="1" dirty="0" err="1" smtClean="0">
                <a:solidFill>
                  <a:schemeClr val="tx2"/>
                </a:solidFill>
              </a:rPr>
              <a:t>Views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are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b="1" dirty="0" err="1" smtClean="0">
                <a:solidFill>
                  <a:schemeClr val="tx2"/>
                </a:solidFill>
              </a:rPr>
              <a:t>encoded</a:t>
            </a:r>
            <a:r>
              <a:rPr lang="pl-PL" sz="2800" b="1" dirty="0" smtClean="0">
                <a:solidFill>
                  <a:schemeClr val="tx2"/>
                </a:solidFill>
              </a:rPr>
              <a:t> as </a:t>
            </a:r>
            <a:r>
              <a:rPr lang="pl-PL" sz="2800" b="1" dirty="0" err="1" smtClean="0">
                <a:solidFill>
                  <a:schemeClr val="tx2"/>
                </a:solidFill>
              </a:rPr>
              <a:t>tiles</a:t>
            </a:r>
            <a:r>
              <a:rPr lang="pl-PL" sz="2800" b="1" dirty="0" smtClean="0">
                <a:solidFill>
                  <a:schemeClr val="tx2"/>
                </a:solidFill>
              </a:rPr>
              <a:t> of a </a:t>
            </a:r>
            <a:r>
              <a:rPr lang="pl-PL" sz="2800" b="1" dirty="0" err="1" smtClean="0">
                <a:solidFill>
                  <a:schemeClr val="tx2"/>
                </a:solidFill>
              </a:rPr>
              <a:t>frame</a:t>
            </a: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/>
                </a:solidFill>
              </a:rPr>
              <a:t>SAO and </a:t>
            </a:r>
            <a:r>
              <a:rPr lang="en-GB" sz="2800" b="1" dirty="0" err="1">
                <a:solidFill>
                  <a:schemeClr val="tx2"/>
                </a:solidFill>
              </a:rPr>
              <a:t>deblocking</a:t>
            </a:r>
            <a:r>
              <a:rPr lang="en-GB" sz="2800" b="1" dirty="0">
                <a:solidFill>
                  <a:schemeClr val="tx2"/>
                </a:solidFill>
              </a:rPr>
              <a:t> filter after compression </a:t>
            </a:r>
            <a:r>
              <a:rPr lang="pl-PL" sz="2800" b="1" dirty="0" smtClean="0">
                <a:solidFill>
                  <a:schemeClr val="tx2"/>
                </a:solidFill>
              </a:rPr>
              <a:t/>
            </a:r>
            <a:br>
              <a:rPr lang="pl-PL" sz="2800" b="1" dirty="0" smtClean="0">
                <a:solidFill>
                  <a:schemeClr val="tx2"/>
                </a:solidFill>
              </a:rPr>
            </a:br>
            <a:r>
              <a:rPr lang="en-GB" sz="2800" b="1" dirty="0" smtClean="0">
                <a:solidFill>
                  <a:schemeClr val="tx2"/>
                </a:solidFill>
              </a:rPr>
              <a:t>of </a:t>
            </a:r>
            <a:r>
              <a:rPr lang="en-GB" sz="2800" b="1" dirty="0">
                <a:solidFill>
                  <a:schemeClr val="tx2"/>
                </a:solidFill>
              </a:rPr>
              <a:t>each tile</a:t>
            </a: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>
              <a:solidFill>
                <a:schemeClr val="tx2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800" b="1" dirty="0" smtClean="0">
              <a:solidFill>
                <a:schemeClr val="tx2"/>
              </a:solidFill>
            </a:endParaRPr>
          </a:p>
          <a:p>
            <a:r>
              <a:rPr lang="pl-PL" sz="2800" dirty="0" smtClean="0"/>
              <a:t/>
            </a:r>
            <a:br>
              <a:rPr lang="pl-PL" sz="2800" dirty="0" smtClean="0"/>
            </a:br>
            <a:endParaRPr lang="en-US" sz="2800" b="1" dirty="0">
              <a:solidFill>
                <a:schemeClr val="tx2"/>
              </a:solidFill>
            </a:endParaRPr>
          </a:p>
          <a:p>
            <a:endParaRPr lang="pl-PL" sz="2800" b="1" dirty="0" smtClean="0">
              <a:solidFill>
                <a:schemeClr val="tx2"/>
              </a:solidFill>
            </a:endParaRPr>
          </a:p>
          <a:p>
            <a:endParaRPr lang="en-US" sz="2800" b="1" dirty="0">
              <a:solidFill>
                <a:schemeClr val="tx2"/>
              </a:solidFill>
            </a:endParaRPr>
          </a:p>
        </p:txBody>
      </p:sp>
      <p:pic>
        <p:nvPicPr>
          <p:cNvPr id="12" name="Obraz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732" y="3933056"/>
            <a:ext cx="4752528" cy="117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01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1459" y="621690"/>
            <a:ext cx="8712968" cy="671742"/>
          </a:xfrm>
        </p:spPr>
        <p:txBody>
          <a:bodyPr>
            <a:normAutofit/>
          </a:bodyPr>
          <a:lstStyle/>
          <a:p>
            <a:r>
              <a:rPr lang="pl-PL" sz="3200" b="1" dirty="0" err="1" smtClean="0">
                <a:solidFill>
                  <a:srgbClr val="C00000"/>
                </a:solidFill>
              </a:rPr>
              <a:t>Unified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Screen</a:t>
            </a:r>
            <a:r>
              <a:rPr lang="pl-PL" sz="3200" b="1" dirty="0" smtClean="0">
                <a:solidFill>
                  <a:srgbClr val="C00000"/>
                </a:solidFill>
              </a:rPr>
              <a:t> Content and </a:t>
            </a:r>
            <a:r>
              <a:rPr lang="pl-PL" sz="32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Coding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39552" y="1533271"/>
            <a:ext cx="80648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/>
                </a:solidFill>
              </a:rPr>
              <a:t>Screen Content Coding tools configuration</a:t>
            </a:r>
            <a:r>
              <a:rPr lang="pl-PL" sz="2800" b="1" dirty="0">
                <a:solidFill>
                  <a:schemeClr val="tx2"/>
                </a:solidFill>
              </a:rPr>
              <a:t/>
            </a:r>
            <a:br>
              <a:rPr lang="pl-PL" sz="2800" b="1" dirty="0">
                <a:solidFill>
                  <a:schemeClr val="tx2"/>
                </a:solidFill>
              </a:rPr>
            </a:br>
            <a:r>
              <a:rPr lang="pl-PL" sz="2800" b="1" dirty="0" smtClean="0">
                <a:solidFill>
                  <a:schemeClr val="tx2"/>
                </a:solidFill>
              </a:rPr>
              <a:t>	</a:t>
            </a:r>
            <a:r>
              <a:rPr lang="en-GB" sz="2800" dirty="0" smtClean="0"/>
              <a:t>enabled </a:t>
            </a:r>
            <a:r>
              <a:rPr lang="en-GB" sz="2800" dirty="0"/>
              <a:t>Intra Boundary Filter,</a:t>
            </a:r>
            <a:endParaRPr lang="pl-PL" sz="2800" dirty="0"/>
          </a:p>
          <a:p>
            <a:pPr lvl="0"/>
            <a:r>
              <a:rPr lang="pl-PL" sz="2800" dirty="0" smtClean="0"/>
              <a:t>	</a:t>
            </a:r>
            <a:r>
              <a:rPr lang="en-GB" sz="2800" dirty="0" smtClean="0"/>
              <a:t>disabled </a:t>
            </a:r>
            <a:r>
              <a:rPr lang="en-GB" sz="2800" dirty="0"/>
              <a:t>Hash-Based Motion Estimation,</a:t>
            </a:r>
            <a:endParaRPr lang="pl-PL" sz="2800" dirty="0"/>
          </a:p>
          <a:p>
            <a:pPr lvl="0"/>
            <a:r>
              <a:rPr lang="pl-PL" sz="2800" dirty="0" smtClean="0"/>
              <a:t>	</a:t>
            </a:r>
            <a:r>
              <a:rPr lang="en-GB" sz="2800" dirty="0" smtClean="0"/>
              <a:t>disabled </a:t>
            </a:r>
            <a:r>
              <a:rPr lang="en-GB" sz="2800" dirty="0"/>
              <a:t>Palette Mode,</a:t>
            </a:r>
            <a:endParaRPr lang="pl-PL" sz="2800" dirty="0"/>
          </a:p>
          <a:p>
            <a:pPr lvl="0"/>
            <a:r>
              <a:rPr lang="pl-PL" sz="2800" dirty="0" smtClean="0"/>
              <a:t>	</a:t>
            </a:r>
            <a:r>
              <a:rPr lang="en-GB" sz="2800" dirty="0" smtClean="0"/>
              <a:t>disabled </a:t>
            </a:r>
            <a:r>
              <a:rPr lang="en-GB" sz="2800" dirty="0"/>
              <a:t>Colour Transform</a:t>
            </a:r>
            <a:r>
              <a:rPr lang="en-GB" sz="2800" dirty="0" smtClean="0"/>
              <a:t>.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     </a:t>
            </a:r>
            <a:r>
              <a:rPr lang="pl-PL" sz="2800" dirty="0" err="1" smtClean="0"/>
              <a:t>Configuration</a:t>
            </a:r>
            <a:r>
              <a:rPr lang="pl-PL" sz="2800" dirty="0" smtClean="0"/>
              <a:t> </a:t>
            </a:r>
            <a:r>
              <a:rPr lang="pl-PL" sz="2800" dirty="0" err="1" smtClean="0"/>
              <a:t>used</a:t>
            </a:r>
            <a:r>
              <a:rPr lang="pl-PL" sz="2800" dirty="0" smtClean="0"/>
              <a:t> in </a:t>
            </a:r>
            <a:r>
              <a:rPr lang="pl-PL" sz="2800" dirty="0" err="1" smtClean="0"/>
              <a:t>experiments</a:t>
            </a:r>
            <a:r>
              <a:rPr lang="pl-PL" sz="2800" dirty="0" smtClean="0"/>
              <a:t>, no </a:t>
            </a:r>
            <a:r>
              <a:rPr lang="pl-PL" sz="2800" dirty="0" err="1" smtClean="0"/>
              <a:t>need</a:t>
            </a:r>
            <a:r>
              <a:rPr lang="pl-PL" sz="2800" dirty="0" smtClean="0"/>
              <a:t> to </a:t>
            </a:r>
            <a:br>
              <a:rPr lang="pl-PL" sz="2800" dirty="0" smtClean="0"/>
            </a:br>
            <a:r>
              <a:rPr lang="pl-PL" sz="2800" dirty="0" smtClean="0"/>
              <a:t>     </a:t>
            </a:r>
            <a:r>
              <a:rPr lang="pl-PL" sz="2800" dirty="0" err="1" smtClean="0"/>
              <a:t>remove</a:t>
            </a:r>
            <a:r>
              <a:rPr lang="pl-PL" sz="2800" dirty="0" smtClean="0"/>
              <a:t> </a:t>
            </a:r>
            <a:r>
              <a:rPr lang="pl-PL" sz="2800" dirty="0" err="1" smtClean="0"/>
              <a:t>these</a:t>
            </a:r>
            <a:r>
              <a:rPr lang="pl-PL" sz="2800" dirty="0" smtClean="0"/>
              <a:t> </a:t>
            </a:r>
            <a:r>
              <a:rPr lang="pl-PL" sz="2800" dirty="0" err="1" smtClean="0"/>
              <a:t>tools</a:t>
            </a:r>
            <a:r>
              <a:rPr lang="pl-PL" sz="2800" dirty="0" smtClean="0"/>
              <a:t>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l-PL" sz="2800" b="1" dirty="0" smtClean="0">
                <a:solidFill>
                  <a:schemeClr val="tx2"/>
                </a:solidFill>
              </a:rPr>
              <a:t>QP in </a:t>
            </a:r>
            <a:r>
              <a:rPr lang="pl-PL" sz="2800" b="1" dirty="0" err="1" smtClean="0">
                <a:solidFill>
                  <a:schemeClr val="tx2"/>
                </a:solidFill>
              </a:rPr>
              <a:t>tiles</a:t>
            </a:r>
            <a:r>
              <a:rPr lang="pl-PL" sz="2800" b="1" dirty="0" smtClean="0">
                <a:solidFill>
                  <a:schemeClr val="tx2"/>
                </a:solidFill>
              </a:rPr>
              <a:t> set </a:t>
            </a:r>
            <a:r>
              <a:rPr lang="pl-PL" sz="2800" b="1" dirty="0" err="1" smtClean="0">
                <a:solidFill>
                  <a:schemeClr val="tx2"/>
                </a:solidFill>
              </a:rPr>
              <a:t>independently</a:t>
            </a:r>
            <a:r>
              <a:rPr lang="pl-PL" sz="2800" b="1" dirty="0" smtClean="0">
                <a:solidFill>
                  <a:schemeClr val="tx2"/>
                </a:solidFill>
              </a:rPr>
              <a:t> </a:t>
            </a:r>
            <a:r>
              <a:rPr lang="pl-PL" sz="2800" dirty="0" smtClean="0"/>
              <a:t>(for </a:t>
            </a:r>
            <a:r>
              <a:rPr lang="pl-PL" sz="2800" dirty="0" err="1" smtClean="0"/>
              <a:t>experiments</a:t>
            </a:r>
            <a:r>
              <a:rPr lang="pl-PL" sz="2800" dirty="0" smtClean="0"/>
              <a:t>: </a:t>
            </a:r>
            <a:r>
              <a:rPr lang="pl-PL" sz="2800" dirty="0" err="1" smtClean="0"/>
              <a:t>like</a:t>
            </a:r>
            <a:r>
              <a:rPr lang="pl-PL" sz="2800" dirty="0" smtClean="0"/>
              <a:t> in CTC for </a:t>
            </a:r>
            <a:r>
              <a:rPr lang="pl-PL" sz="2800" dirty="0" err="1" smtClean="0"/>
              <a:t>Multiview</a:t>
            </a:r>
            <a:r>
              <a:rPr lang="pl-PL" sz="2800" dirty="0" smtClean="0"/>
              <a:t> </a:t>
            </a:r>
            <a:r>
              <a:rPr lang="pl-PL" sz="2800" dirty="0" err="1" smtClean="0"/>
              <a:t>Coding</a:t>
            </a:r>
            <a:r>
              <a:rPr lang="pl-PL" sz="2800" dirty="0" smtClean="0"/>
              <a:t>).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pl-PL" sz="2800" dirty="0" smtClean="0"/>
          </a:p>
          <a:p>
            <a:pPr lvl="0"/>
            <a:endParaRPr lang="pl-PL" sz="2800" dirty="0" smtClean="0"/>
          </a:p>
          <a:p>
            <a:pPr lvl="0"/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7209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1459" y="621690"/>
            <a:ext cx="8712968" cy="671742"/>
          </a:xfrm>
        </p:spPr>
        <p:txBody>
          <a:bodyPr>
            <a:normAutofit/>
          </a:bodyPr>
          <a:lstStyle/>
          <a:p>
            <a:r>
              <a:rPr lang="pl-PL" sz="3200" b="1" dirty="0" err="1" smtClean="0">
                <a:solidFill>
                  <a:srgbClr val="C00000"/>
                </a:solidFill>
              </a:rPr>
              <a:t>Unified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Screen</a:t>
            </a:r>
            <a:r>
              <a:rPr lang="pl-PL" sz="3200" b="1" dirty="0" smtClean="0">
                <a:solidFill>
                  <a:srgbClr val="C00000"/>
                </a:solidFill>
              </a:rPr>
              <a:t> Content and </a:t>
            </a:r>
            <a:r>
              <a:rPr lang="pl-PL" sz="3200" b="1" dirty="0" err="1" smtClean="0">
                <a:solidFill>
                  <a:srgbClr val="C00000"/>
                </a:solidFill>
              </a:rPr>
              <a:t>Multiview</a:t>
            </a:r>
            <a:r>
              <a:rPr lang="pl-PL" sz="3200" b="1" dirty="0" smtClean="0">
                <a:solidFill>
                  <a:srgbClr val="C00000"/>
                </a:solidFill>
              </a:rPr>
              <a:t> </a:t>
            </a:r>
            <a:r>
              <a:rPr lang="pl-PL" sz="3200" b="1" dirty="0" err="1" smtClean="0">
                <a:solidFill>
                  <a:srgbClr val="C00000"/>
                </a:solidFill>
              </a:rPr>
              <a:t>Coding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39552" y="1533271"/>
            <a:ext cx="8064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/>
                </a:solidFill>
              </a:rPr>
              <a:t>Reference tile border extension</a:t>
            </a:r>
            <a:r>
              <a:rPr lang="pl-PL" sz="2800" b="1" dirty="0">
                <a:solidFill>
                  <a:schemeClr val="tx2"/>
                </a:solidFill>
              </a:rPr>
              <a:t/>
            </a:r>
            <a:br>
              <a:rPr lang="pl-PL" sz="2800" b="1" dirty="0">
                <a:solidFill>
                  <a:schemeClr val="tx2"/>
                </a:solidFill>
              </a:rPr>
            </a:br>
            <a:r>
              <a:rPr lang="pl-PL" sz="2800" b="1" dirty="0" smtClean="0">
                <a:solidFill>
                  <a:schemeClr val="tx2"/>
                </a:solidFill>
              </a:rPr>
              <a:t>	</a:t>
            </a:r>
            <a:endParaRPr lang="pl-PL" sz="2800" dirty="0" smtClean="0"/>
          </a:p>
          <a:p>
            <a:pPr lvl="0"/>
            <a:endParaRPr lang="pl-PL" sz="2800" dirty="0"/>
          </a:p>
        </p:txBody>
      </p:sp>
      <p:pic>
        <p:nvPicPr>
          <p:cNvPr id="5" name="Obraz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08920"/>
            <a:ext cx="806489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1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2367" y="164445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pl-PL" sz="3600" b="1" dirty="0" err="1" smtClean="0">
                <a:solidFill>
                  <a:srgbClr val="C00000"/>
                </a:solidFill>
              </a:rPr>
              <a:t>Experimental</a:t>
            </a:r>
            <a:r>
              <a:rPr lang="pl-PL" sz="3600" b="1" dirty="0" smtClean="0">
                <a:solidFill>
                  <a:srgbClr val="C00000"/>
                </a:solidFill>
              </a:rPr>
              <a:t> </a:t>
            </a:r>
            <a:r>
              <a:rPr lang="pl-PL" sz="3600" b="1" dirty="0" err="1" smtClean="0">
                <a:solidFill>
                  <a:srgbClr val="C00000"/>
                </a:solidFill>
              </a:rPr>
              <a:t>comparison</a:t>
            </a:r>
            <a:r>
              <a:rPr lang="pl-PL" sz="3600" b="1" dirty="0" smtClean="0">
                <a:solidFill>
                  <a:srgbClr val="C00000"/>
                </a:solidFill>
              </a:rPr>
              <a:t/>
            </a:r>
            <a:br>
              <a:rPr lang="pl-PL" sz="3600" b="1" dirty="0" smtClean="0">
                <a:solidFill>
                  <a:srgbClr val="C00000"/>
                </a:solidFill>
              </a:rPr>
            </a:br>
            <a:r>
              <a:rPr lang="pl-PL" sz="3600" b="1" dirty="0" smtClean="0">
                <a:solidFill>
                  <a:srgbClr val="C00000"/>
                </a:solidFill>
              </a:rPr>
              <a:t>USCCMC  versus MV-HEVC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logo 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949118" cy="504056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736789" y="1120484"/>
            <a:ext cx="8375563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</a:rPr>
              <a:t>USCCMC: </a:t>
            </a:r>
            <a:r>
              <a:rPr lang="en-GB" sz="2800" dirty="0" smtClean="0"/>
              <a:t>HM-16.9+SCM-8.0 </a:t>
            </a: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                  </a:t>
            </a:r>
            <a:r>
              <a:rPr lang="en-GB" sz="2800" dirty="0" smtClean="0"/>
              <a:t>+ </a:t>
            </a:r>
            <a:r>
              <a:rPr lang="en-GB" sz="2800" dirty="0"/>
              <a:t>authors’ improvements</a:t>
            </a:r>
            <a:endParaRPr lang="pl-PL" sz="2800" b="1" dirty="0" smtClean="0">
              <a:solidFill>
                <a:srgbClr val="C00000"/>
              </a:solidFill>
            </a:endParaRPr>
          </a:p>
          <a:p>
            <a:r>
              <a:rPr lang="pl-PL" sz="2800" b="1" dirty="0" smtClean="0">
                <a:solidFill>
                  <a:srgbClr val="C00000"/>
                </a:solidFill>
              </a:rPr>
              <a:t>MV-HEVC:  </a:t>
            </a:r>
            <a:r>
              <a:rPr lang="en-GB" sz="2400" dirty="0" smtClean="0"/>
              <a:t>H</a:t>
            </a:r>
            <a:r>
              <a:rPr lang="pl-PL" sz="2400" dirty="0" smtClean="0"/>
              <a:t>T</a:t>
            </a:r>
            <a:r>
              <a:rPr lang="en-GB" sz="2400" dirty="0" smtClean="0"/>
              <a:t>M-16.</a:t>
            </a:r>
            <a:r>
              <a:rPr lang="pl-PL" sz="2400" dirty="0" smtClean="0"/>
              <a:t>2</a:t>
            </a:r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err="1" smtClean="0"/>
              <a:t>Conditions</a:t>
            </a:r>
            <a:r>
              <a:rPr lang="pl-PL" sz="2400" dirty="0" smtClean="0"/>
              <a:t> </a:t>
            </a:r>
            <a:r>
              <a:rPr lang="pl-PL" sz="2400" dirty="0" err="1" smtClean="0"/>
              <a:t>like</a:t>
            </a:r>
            <a:r>
              <a:rPr lang="pl-PL" sz="2400" dirty="0" smtClean="0"/>
              <a:t> in CTC MV-HEVC   </a:t>
            </a:r>
            <a:r>
              <a:rPr lang="pl-PL" sz="2400" dirty="0" err="1" smtClean="0"/>
              <a:t>Results</a:t>
            </a:r>
            <a:r>
              <a:rPr lang="pl-PL" sz="2400" dirty="0" smtClean="0"/>
              <a:t> for </a:t>
            </a:r>
            <a:r>
              <a:rPr lang="pl-PL" sz="3200" b="1" dirty="0" err="1" smtClean="0">
                <a:solidFill>
                  <a:srgbClr val="C00000"/>
                </a:solidFill>
              </a:rPr>
              <a:t>Random</a:t>
            </a:r>
            <a:r>
              <a:rPr lang="pl-PL" sz="3200" b="1" dirty="0" smtClean="0">
                <a:solidFill>
                  <a:srgbClr val="C00000"/>
                </a:solidFill>
              </a:rPr>
              <a:t> Access</a:t>
            </a:r>
            <a:endParaRPr lang="en-US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930454"/>
              </p:ext>
            </p:extLst>
          </p:nvPr>
        </p:nvGraphicFramePr>
        <p:xfrm>
          <a:off x="765302" y="2936366"/>
          <a:ext cx="7362883" cy="3417864"/>
        </p:xfrm>
        <a:graphic>
          <a:graphicData uri="http://schemas.openxmlformats.org/drawingml/2006/table">
            <a:tbl>
              <a:tblPr firstRow="1" firstCol="1" bandRow="1"/>
              <a:tblGrid>
                <a:gridCol w="1518699"/>
                <a:gridCol w="1461046"/>
                <a:gridCol w="1461046"/>
                <a:gridCol w="1461046"/>
                <a:gridCol w="1461046"/>
              </a:tblGrid>
              <a:tr h="313192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Bitrate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Encoding time increase [%]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1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HEVC-SCC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USCMC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Hall 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25.43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-0.63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+80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Poznan Street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30.82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0.51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+99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Kendo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18.39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0.37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+56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Balloons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16.19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0.33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+92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91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Newspaper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17.74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+94</a:t>
                      </a:r>
                      <a:endParaRPr lang="pl-P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</a:t>
                      </a:r>
                      <a:endParaRPr lang="pl-P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21.72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+84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</a:t>
                      </a:r>
                      <a:endParaRPr lang="pl-PL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-5425291" y="3928758"/>
            <a:ext cx="24413769" cy="8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3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3580</TotalTime>
  <Words>465</Words>
  <Application>Microsoft Office PowerPoint</Application>
  <PresentationFormat>Pokaz na ekranie (4:3)</PresentationFormat>
  <Paragraphs>188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Motyw pakietu Office</vt:lpstr>
      <vt:lpstr>Jarosław Samelak, Marek Domański </vt:lpstr>
      <vt:lpstr>Multiview video coding:  MV-HEVC:  (still no VVC implementation) - The state-of-the-art multiview video coding technology, - Multi-layer codecs (complicated structure)  – layered bitream syntax, - Applications still limited,          similarly as for all standards (MPEG2,  AVC i.e. MVC) </vt:lpstr>
      <vt:lpstr>Screen Content Coding (SCC): – Single-layer codecs.  – Only limited upgrade from Main Profile, – Implemented for both HEVC and VVC.  - Chance to be popular in consumer devices. </vt:lpstr>
      <vt:lpstr>Preliminary remarks</vt:lpstr>
      <vt:lpstr>Development</vt:lpstr>
      <vt:lpstr>Unified Screen Content and Multiview Coding</vt:lpstr>
      <vt:lpstr>Unified Screen Content and Multiview Coding</vt:lpstr>
      <vt:lpstr>Unified Screen Content and Multiview Coding</vt:lpstr>
      <vt:lpstr>Experimental comparison USCCMC  versus MV-HEVC</vt:lpstr>
      <vt:lpstr>Experimental comparison USCCMC  versus MV-HEVC</vt:lpstr>
      <vt:lpstr>Experimental comparison USCCMC  versus HEVC SCC</vt:lpstr>
      <vt:lpstr>Consequences for VVC development</vt:lpstr>
      <vt:lpstr>Thank you</vt:lpstr>
    </vt:vector>
  </TitlesOfParts>
  <Company>KTMiM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Marek Domański</dc:creator>
  <cp:lastModifiedBy>Marek Domański</cp:lastModifiedBy>
  <cp:revision>71</cp:revision>
  <dcterms:created xsi:type="dcterms:W3CDTF">2015-02-15T12:08:13Z</dcterms:created>
  <dcterms:modified xsi:type="dcterms:W3CDTF">2019-01-11T16:31:27Z</dcterms:modified>
</cp:coreProperties>
</file>