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89" r:id="rId2"/>
    <p:sldId id="2005" r:id="rId3"/>
    <p:sldId id="2062" r:id="rId4"/>
    <p:sldId id="2076" r:id="rId5"/>
    <p:sldId id="2078" r:id="rId6"/>
    <p:sldId id="2077" r:id="rId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674"/>
    <a:srgbClr val="8B816F"/>
    <a:srgbClr val="696969"/>
    <a:srgbClr val="483F4F"/>
    <a:srgbClr val="FFC7CE"/>
    <a:srgbClr val="6F5CFE"/>
    <a:srgbClr val="1A01D1"/>
    <a:srgbClr val="81708E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13/01/2019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1/13/2019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b="1" dirty="0"/>
              <a:t>JVET-M0756</a:t>
            </a:r>
            <a:br>
              <a:rPr lang="en-US" sz="2000" b="1" dirty="0"/>
            </a:br>
            <a:r>
              <a:rPr lang="en-US" sz="2000" b="1" dirty="0"/>
              <a:t>CE2.2.7 related: Affine temporal constructed candidates – NO PRUNING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January</a:t>
            </a:r>
            <a:r>
              <a:rPr lang="fr-FR" sz="900" dirty="0">
                <a:latin typeface="Trebuchet MS" pitchFamily="34" charset="0"/>
              </a:rPr>
              <a:t>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57047" y="3954353"/>
            <a:ext cx="1923604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F. Galpin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67195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VTM-3:</a:t>
            </a:r>
          </a:p>
          <a:p>
            <a:pPr lvl="2"/>
            <a:r>
              <a:rPr lang="en-US" sz="1400" dirty="0"/>
              <a:t>In Affine Merge constructed affine candidates use a mix of spatial and temporal motion vector to create the affine model    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Reduce the complexity </a:t>
            </a:r>
          </a:p>
          <a:p>
            <a:pPr lvl="2"/>
            <a:r>
              <a:rPr lang="en-US" sz="1400" dirty="0"/>
              <a:t>Construct models using only purely spatial motion vectors OR purely temporal motion vectors</a:t>
            </a:r>
          </a:p>
          <a:p>
            <a:pPr lvl="2"/>
            <a:endParaRPr lang="en-US" sz="1400" dirty="0"/>
          </a:p>
          <a:p>
            <a:pPr lvl="1"/>
            <a:r>
              <a:rPr lang="en-US" sz="1400" b="1" dirty="0"/>
              <a:t>Same as CE2.2.7.a without the added pruning 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VTM-3.0 constructed affine model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5891194" cy="288740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4 motion vectors are extracted:</a:t>
            </a:r>
          </a:p>
          <a:p>
            <a:pPr lvl="2"/>
            <a:r>
              <a:rPr lang="en-US" sz="1400" dirty="0"/>
              <a:t>LT, RT, LB: spatial motion vectors</a:t>
            </a:r>
          </a:p>
          <a:p>
            <a:pPr lvl="2"/>
            <a:r>
              <a:rPr lang="en-US" sz="1400" dirty="0"/>
              <a:t>RB: temporal motion vector (outside the CU)</a:t>
            </a:r>
          </a:p>
          <a:p>
            <a:pPr lvl="3"/>
            <a:r>
              <a:rPr lang="en-US" sz="1400" dirty="0"/>
              <a:t>Extraction of RB using CTU bounded process (requires test on CU size and position)</a:t>
            </a:r>
          </a:p>
          <a:p>
            <a:pPr lvl="1"/>
            <a:r>
              <a:rPr lang="en-US" sz="1400" dirty="0"/>
              <a:t>6 models are built</a:t>
            </a:r>
          </a:p>
          <a:p>
            <a:pPr lvl="1"/>
            <a:r>
              <a:rPr lang="en-US" sz="1400" dirty="0"/>
              <a:t>Model construction requires:</a:t>
            </a:r>
          </a:p>
          <a:p>
            <a:pPr lvl="2"/>
            <a:r>
              <a:rPr lang="en-US" sz="1400" dirty="0"/>
              <a:t>Compare </a:t>
            </a:r>
            <a:r>
              <a:rPr lang="en-US" sz="1400" dirty="0" err="1"/>
              <a:t>ref_idx</a:t>
            </a:r>
            <a:r>
              <a:rPr lang="en-US" sz="1400" dirty="0"/>
              <a:t> and check </a:t>
            </a:r>
            <a:r>
              <a:rPr lang="en-US" sz="1400" dirty="0" err="1"/>
              <a:t>mvs</a:t>
            </a:r>
            <a:r>
              <a:rPr lang="en-US" sz="1400" dirty="0"/>
              <a:t> are valid to generate an affine model (i.e. not translational)</a:t>
            </a:r>
          </a:p>
          <a:p>
            <a:pPr lvl="2"/>
            <a:r>
              <a:rPr lang="en-US" sz="1400" dirty="0"/>
              <a:t>Mix of spatial and temporal</a:t>
            </a: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748" y="601179"/>
            <a:ext cx="1421130" cy="1304290"/>
          </a:xfrm>
          <a:prstGeom prst="rect">
            <a:avLst/>
          </a:prstGeom>
          <a:noFill/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506098"/>
              </p:ext>
            </p:extLst>
          </p:nvPr>
        </p:nvGraphicFramePr>
        <p:xfrm>
          <a:off x="6181726" y="1905469"/>
          <a:ext cx="2797175" cy="1548638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2982293003"/>
                    </a:ext>
                  </a:extLst>
                </a:gridCol>
                <a:gridCol w="1025525">
                  <a:extLst>
                    <a:ext uri="{9D8B030D-6E8A-4147-A177-3AD203B41FA5}">
                      <a16:colId xmlns:a16="http://schemas.microsoft.com/office/drawing/2014/main" val="1617310809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7446846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corners used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CPMV computation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851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LT, RT, LB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63020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LT, RT, RB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 (LB)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11385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LT, LB, RB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 (RT)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4659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RT, LB, RB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 (LT)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7844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LT, RT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34614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LT, LB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 (RT)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5025338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812517"/>
              </p:ext>
            </p:extLst>
          </p:nvPr>
        </p:nvGraphicFramePr>
        <p:xfrm>
          <a:off x="179387" y="3894025"/>
          <a:ext cx="8799513" cy="85941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809441">
                  <a:extLst>
                    <a:ext uri="{9D8B030D-6E8A-4147-A177-3AD203B41FA5}">
                      <a16:colId xmlns:a16="http://schemas.microsoft.com/office/drawing/2014/main" val="1564141278"/>
                    </a:ext>
                  </a:extLst>
                </a:gridCol>
                <a:gridCol w="2561193">
                  <a:extLst>
                    <a:ext uri="{9D8B030D-6E8A-4147-A177-3AD203B41FA5}">
                      <a16:colId xmlns:a16="http://schemas.microsoft.com/office/drawing/2014/main" val="3881132307"/>
                    </a:ext>
                  </a:extLst>
                </a:gridCol>
                <a:gridCol w="2054170">
                  <a:extLst>
                    <a:ext uri="{9D8B030D-6E8A-4147-A177-3AD203B41FA5}">
                      <a16:colId xmlns:a16="http://schemas.microsoft.com/office/drawing/2014/main" val="1472374401"/>
                    </a:ext>
                  </a:extLst>
                </a:gridCol>
                <a:gridCol w="2054170">
                  <a:extLst>
                    <a:ext uri="{9D8B030D-6E8A-4147-A177-3AD203B41FA5}">
                      <a16:colId xmlns:a16="http://schemas.microsoft.com/office/drawing/2014/main" val="1141018034"/>
                    </a:ext>
                  </a:extLst>
                </a:gridCol>
                <a:gridCol w="1320539">
                  <a:extLst>
                    <a:ext uri="{9D8B030D-6E8A-4147-A177-3AD203B41FA5}">
                      <a16:colId xmlns:a16="http://schemas.microsoft.com/office/drawing/2014/main" val="8464428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Merge list size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Max number of potential candidates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Max number of mv comparisons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Max number of ref </a:t>
                      </a:r>
                      <a:r>
                        <a:rPr lang="en-CA" sz="1000" dirty="0" err="1">
                          <a:effectLst/>
                        </a:rPr>
                        <a:t>idx</a:t>
                      </a:r>
                      <a:r>
                        <a:rPr lang="en-CA" sz="1000" dirty="0">
                          <a:effectLst/>
                        </a:rPr>
                        <a:t> comparisons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Max mv scaling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9875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 (ATMVP) + 2 (affine inherited) + 6 (affine constructed) = 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(3 + 0 + </a:t>
                      </a:r>
                      <a:r>
                        <a:rPr lang="en-US" sz="1000" b="1" dirty="0">
                          <a:effectLst/>
                        </a:rPr>
                        <a:t>(4x2+2x1)</a:t>
                      </a:r>
                      <a:r>
                        <a:rPr lang="en-US" sz="1000" dirty="0">
                          <a:effectLst/>
                        </a:rPr>
                        <a:t>)x2 = 26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(3 + 0 + </a:t>
                      </a:r>
                      <a:r>
                        <a:rPr lang="en-US" sz="1000" b="1" dirty="0">
                          <a:effectLst/>
                        </a:rPr>
                        <a:t>(4x2+2x1)</a:t>
                      </a:r>
                      <a:r>
                        <a:rPr lang="en-US" sz="1000" dirty="0">
                          <a:effectLst/>
                        </a:rPr>
                        <a:t>)x2 = 26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1x2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15627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Proposed simplification of test CE2.2.7.a (JVET-M0756)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78408"/>
            <a:ext cx="5891194" cy="274890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Keep the same number of potential candidates (6)</a:t>
            </a:r>
          </a:p>
          <a:p>
            <a:pPr lvl="1"/>
            <a:r>
              <a:rPr lang="en-US" sz="1400" dirty="0"/>
              <a:t>Replace some spatial models by temporal models:</a:t>
            </a:r>
          </a:p>
          <a:p>
            <a:pPr lvl="2"/>
            <a:r>
              <a:rPr lang="en-US" sz="1400" dirty="0"/>
              <a:t>Reduce the complexity of CPMV computation (</a:t>
            </a:r>
            <a:r>
              <a:rPr lang="en-US" sz="1400" dirty="0">
                <a:solidFill>
                  <a:srgbClr val="FF0000"/>
                </a:solidFill>
              </a:rPr>
              <a:t>-4</a:t>
            </a:r>
            <a:r>
              <a:rPr lang="en-US" sz="1400" dirty="0"/>
              <a:t>)</a:t>
            </a:r>
          </a:p>
          <a:p>
            <a:pPr lvl="2"/>
            <a:r>
              <a:rPr lang="en-US" sz="1400" dirty="0"/>
              <a:t>Reduce the complexity of ref </a:t>
            </a:r>
            <a:r>
              <a:rPr lang="en-US" sz="1400" dirty="0" err="1"/>
              <a:t>idx</a:t>
            </a:r>
            <a:r>
              <a:rPr lang="en-US" sz="1400" dirty="0"/>
              <a:t> comparison (</a:t>
            </a:r>
            <a:r>
              <a:rPr lang="en-US" sz="1400" dirty="0">
                <a:solidFill>
                  <a:srgbClr val="FF0000"/>
                </a:solidFill>
              </a:rPr>
              <a:t>-12</a:t>
            </a:r>
            <a:r>
              <a:rPr lang="en-US" sz="1400" dirty="0"/>
              <a:t>)</a:t>
            </a:r>
          </a:p>
          <a:p>
            <a:pPr lvl="2"/>
            <a:r>
              <a:rPr lang="en-US" sz="1400" dirty="0"/>
              <a:t>Reduce the complexity of mv comparison (</a:t>
            </a:r>
            <a:r>
              <a:rPr lang="en-US" sz="1400" dirty="0">
                <a:solidFill>
                  <a:srgbClr val="FF0000"/>
                </a:solidFill>
              </a:rPr>
              <a:t>-4</a:t>
            </a:r>
            <a:r>
              <a:rPr lang="en-US" sz="1400" dirty="0"/>
              <a:t>)</a:t>
            </a:r>
          </a:p>
          <a:p>
            <a:pPr lvl="2"/>
            <a:r>
              <a:rPr lang="en-US" sz="1400" dirty="0"/>
              <a:t>Increase motion vector rescaling (</a:t>
            </a:r>
            <a:r>
              <a:rPr lang="en-US" sz="1400" dirty="0">
                <a:solidFill>
                  <a:srgbClr val="FF0000"/>
                </a:solidFill>
              </a:rPr>
              <a:t>+4</a:t>
            </a:r>
            <a:r>
              <a:rPr lang="en-US" sz="1400" dirty="0"/>
              <a:t>)</a:t>
            </a:r>
          </a:p>
          <a:p>
            <a:pPr lvl="2"/>
            <a:r>
              <a:rPr lang="en-US" sz="1400" dirty="0"/>
              <a:t>Avoid mixing spatial and temporal motion vectors</a:t>
            </a:r>
          </a:p>
          <a:p>
            <a:pPr lvl="2"/>
            <a:r>
              <a:rPr lang="en-US" sz="1400" dirty="0"/>
              <a:t>Simplify temporal mv extraction</a:t>
            </a:r>
          </a:p>
          <a:p>
            <a:pPr lvl="2"/>
            <a:r>
              <a:rPr lang="en-US" sz="1400" b="1" dirty="0"/>
              <a:t>NO PRUNING </a:t>
            </a:r>
            <a:r>
              <a:rPr lang="en-US" sz="1400" dirty="0"/>
              <a:t>(was +38 mv comparisons in 2.2.7.a)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965226"/>
              </p:ext>
            </p:extLst>
          </p:nvPr>
        </p:nvGraphicFramePr>
        <p:xfrm>
          <a:off x="5269203" y="1983406"/>
          <a:ext cx="3536950" cy="1548638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342900">
                  <a:extLst>
                    <a:ext uri="{9D8B030D-6E8A-4147-A177-3AD203B41FA5}">
                      <a16:colId xmlns:a16="http://schemas.microsoft.com/office/drawing/2014/main" val="84577028"/>
                    </a:ext>
                  </a:extLst>
                </a:gridCol>
                <a:gridCol w="1597025">
                  <a:extLst>
                    <a:ext uri="{9D8B030D-6E8A-4147-A177-3AD203B41FA5}">
                      <a16:colId xmlns:a16="http://schemas.microsoft.com/office/drawing/2014/main" val="2042188457"/>
                    </a:ext>
                  </a:extLst>
                </a:gridCol>
                <a:gridCol w="1597025">
                  <a:extLst>
                    <a:ext uri="{9D8B030D-6E8A-4147-A177-3AD203B41FA5}">
                      <a16:colId xmlns:a16="http://schemas.microsoft.com/office/drawing/2014/main" val="41171782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CPMV used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CPMV computation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15294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LT, RT, LB spatial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96619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</a:rPr>
                        <a:t>LT, RT, LB temporal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803391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LT, RT spatial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367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</a:rPr>
                        <a:t>LT, RT temporal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64408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LT, LB spatial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390" rtl="0" eaLnBrk="1" latinLnBrk="0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3050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</a:rPr>
                        <a:t>LT, LB temporal</a:t>
                      </a: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defTabSz="914390" rtl="0" eaLnBrk="1" latinLnBrk="0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4561228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17655"/>
              </p:ext>
            </p:extLst>
          </p:nvPr>
        </p:nvGraphicFramePr>
        <p:xfrm>
          <a:off x="179387" y="3895344"/>
          <a:ext cx="8879553" cy="859410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859814">
                  <a:extLst>
                    <a:ext uri="{9D8B030D-6E8A-4147-A177-3AD203B41FA5}">
                      <a16:colId xmlns:a16="http://schemas.microsoft.com/office/drawing/2014/main" val="3391571847"/>
                    </a:ext>
                  </a:extLst>
                </a:gridCol>
                <a:gridCol w="2720581">
                  <a:extLst>
                    <a:ext uri="{9D8B030D-6E8A-4147-A177-3AD203B41FA5}">
                      <a16:colId xmlns:a16="http://schemas.microsoft.com/office/drawing/2014/main" val="1281106158"/>
                    </a:ext>
                  </a:extLst>
                </a:gridCol>
                <a:gridCol w="1870291">
                  <a:extLst>
                    <a:ext uri="{9D8B030D-6E8A-4147-A177-3AD203B41FA5}">
                      <a16:colId xmlns:a16="http://schemas.microsoft.com/office/drawing/2014/main" val="3368346622"/>
                    </a:ext>
                  </a:extLst>
                </a:gridCol>
                <a:gridCol w="2026149">
                  <a:extLst>
                    <a:ext uri="{9D8B030D-6E8A-4147-A177-3AD203B41FA5}">
                      <a16:colId xmlns:a16="http://schemas.microsoft.com/office/drawing/2014/main" val="2645559326"/>
                    </a:ext>
                  </a:extLst>
                </a:gridCol>
                <a:gridCol w="1402718">
                  <a:extLst>
                    <a:ext uri="{9D8B030D-6E8A-4147-A177-3AD203B41FA5}">
                      <a16:colId xmlns:a16="http://schemas.microsoft.com/office/drawing/2014/main" val="38523190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Merge list size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Max number of potential candidates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Max number of mv comparisons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Max number of ref </a:t>
                      </a:r>
                      <a:r>
                        <a:rPr lang="en-CA" sz="1000" dirty="0" err="1">
                          <a:effectLst/>
                        </a:rPr>
                        <a:t>idx</a:t>
                      </a:r>
                      <a:r>
                        <a:rPr lang="en-CA" sz="1000" dirty="0">
                          <a:effectLst/>
                        </a:rPr>
                        <a:t> comparisons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Max mv scaling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32837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 (ATMVP) + 2 (affine inherited) + 3x2 (affine constructed) = 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(3 + 0 + </a:t>
                      </a:r>
                      <a:r>
                        <a:rPr lang="en-US" sz="1000" b="1" dirty="0">
                          <a:effectLst/>
                        </a:rPr>
                        <a:t>(1x2+2x1)x2</a:t>
                      </a:r>
                      <a:r>
                        <a:rPr lang="en-US" sz="1000" dirty="0">
                          <a:effectLst/>
                        </a:rPr>
                        <a:t>)x2 = 22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(3 + 0 +</a:t>
                      </a:r>
                      <a:r>
                        <a:rPr lang="en-US" sz="1000" b="1" dirty="0">
                          <a:effectLst/>
                        </a:rPr>
                        <a:t> (1x2+2x1)x1</a:t>
                      </a:r>
                      <a:r>
                        <a:rPr lang="en-US" sz="1000" dirty="0">
                          <a:effectLst/>
                        </a:rPr>
                        <a:t>)x2 = 14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</a:rPr>
                        <a:t>3x2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034729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2DEEB97-1B61-4347-8ABE-7E17343E129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571" y="679116"/>
            <a:ext cx="1421130" cy="1304290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3EC1766-3648-4A53-BFAC-48EF55AB150F}"/>
              </a:ext>
            </a:extLst>
          </p:cNvPr>
          <p:cNvSpPr/>
          <p:nvPr/>
        </p:nvSpPr>
        <p:spPr>
          <a:xfrm>
            <a:off x="7242355" y="967025"/>
            <a:ext cx="731520" cy="728472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5674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7B92DAD-0D22-4BDA-B623-B354C20132EC}"/>
              </a:ext>
            </a:extLst>
          </p:cNvPr>
          <p:cNvSpPr/>
          <p:nvPr/>
        </p:nvSpPr>
        <p:spPr>
          <a:xfrm>
            <a:off x="7249975" y="986028"/>
            <a:ext cx="179525" cy="217932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rgbClr val="005674"/>
                </a:solidFill>
              </a:rPr>
              <a:t>LT</a:t>
            </a:r>
            <a:endParaRPr lang="en-US" dirty="0">
              <a:solidFill>
                <a:srgbClr val="005674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20AC9D0-531E-41D9-AA1E-B4792E6061D6}"/>
              </a:ext>
            </a:extLst>
          </p:cNvPr>
          <p:cNvSpPr/>
          <p:nvPr/>
        </p:nvSpPr>
        <p:spPr>
          <a:xfrm>
            <a:off x="6526075" y="1671828"/>
            <a:ext cx="248105" cy="21793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B0207CC-FFC7-4AEE-ADB6-C6CDCB3988B6}"/>
              </a:ext>
            </a:extLst>
          </p:cNvPr>
          <p:cNvSpPr/>
          <p:nvPr/>
        </p:nvSpPr>
        <p:spPr>
          <a:xfrm>
            <a:off x="7775755" y="986028"/>
            <a:ext cx="179525" cy="217932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rgbClr val="005674"/>
                </a:solidFill>
              </a:rPr>
              <a:t>RT</a:t>
            </a:r>
            <a:endParaRPr lang="en-US" dirty="0">
              <a:solidFill>
                <a:srgbClr val="005674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75F125D-58A1-4006-A6BF-D07E7A34494E}"/>
              </a:ext>
            </a:extLst>
          </p:cNvPr>
          <p:cNvSpPr/>
          <p:nvPr/>
        </p:nvSpPr>
        <p:spPr>
          <a:xfrm>
            <a:off x="7257595" y="1458468"/>
            <a:ext cx="179525" cy="217932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rgbClr val="005674"/>
                </a:solidFill>
              </a:rPr>
              <a:t>LB</a:t>
            </a:r>
            <a:endParaRPr lang="en-US" dirty="0">
              <a:solidFill>
                <a:srgbClr val="0056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76916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028" y="52463"/>
            <a:ext cx="8597900" cy="478617"/>
          </a:xfrm>
        </p:spPr>
        <p:txBody>
          <a:bodyPr/>
          <a:lstStyle/>
          <a:p>
            <a:r>
              <a:rPr lang="en-US" dirty="0"/>
              <a:t>Simulation results over VTM-3.0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3992"/>
              </p:ext>
            </p:extLst>
          </p:nvPr>
        </p:nvGraphicFramePr>
        <p:xfrm>
          <a:off x="2331720" y="694944"/>
          <a:ext cx="4483735" cy="1781175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9481780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0894887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81330689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1552257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760388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61650191"/>
                    </a:ext>
                  </a:extLst>
                </a:gridCol>
              </a:tblGrid>
              <a:tr h="161925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 Main10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2342941"/>
                  </a:ext>
                </a:extLst>
              </a:tr>
              <a:tr h="161925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VTM-3.0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0570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44052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234863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96060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5608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20039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8253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131814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365431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0604653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040857"/>
              </p:ext>
            </p:extLst>
          </p:nvPr>
        </p:nvGraphicFramePr>
        <p:xfrm>
          <a:off x="2331720" y="2807208"/>
          <a:ext cx="4483735" cy="1781175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88743371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0864237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35062839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3340734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1585255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00062195"/>
                    </a:ext>
                  </a:extLst>
                </a:gridCol>
              </a:tblGrid>
              <a:tr h="161925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9314610"/>
                  </a:ext>
                </a:extLst>
              </a:tr>
              <a:tr h="161925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VTM-3.0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3342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904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9322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5931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47668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6930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9708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6034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25580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73393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35845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028" y="52463"/>
            <a:ext cx="8597900" cy="478617"/>
          </a:xfrm>
        </p:spPr>
        <p:txBody>
          <a:bodyPr/>
          <a:lstStyle/>
          <a:p>
            <a:r>
              <a:rPr lang="en-US" dirty="0"/>
              <a:t>With 4 candidates after SATD (both anchor and tested)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019373"/>
              </p:ext>
            </p:extLst>
          </p:nvPr>
        </p:nvGraphicFramePr>
        <p:xfrm>
          <a:off x="2330132" y="695955"/>
          <a:ext cx="4483735" cy="1781175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9481780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0894887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81330689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15522572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760388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61650191"/>
                    </a:ext>
                  </a:extLst>
                </a:gridCol>
              </a:tblGrid>
              <a:tr h="161925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Random access Main10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2342941"/>
                  </a:ext>
                </a:extLst>
              </a:tr>
              <a:tr h="161925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VTM-3.0 with 4 SATD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0570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440525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34863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6060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5608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20039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82536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131814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365431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0604653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989661"/>
              </p:ext>
            </p:extLst>
          </p:nvPr>
        </p:nvGraphicFramePr>
        <p:xfrm>
          <a:off x="2331720" y="2810822"/>
          <a:ext cx="4483735" cy="1781175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88743371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0864237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35062839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3340734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1585255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00062195"/>
                    </a:ext>
                  </a:extLst>
                </a:gridCol>
              </a:tblGrid>
              <a:tr h="161925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9314610"/>
                  </a:ext>
                </a:extLst>
              </a:tr>
              <a:tr h="161925"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VTM-3.0  with 4 SATD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3342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effectLst/>
                        </a:rPr>
                        <a:t>DecT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290477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9322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5931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47668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6930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97088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60348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25580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3393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100159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887</Words>
  <Application>Microsoft Office PowerPoint</Application>
  <PresentationFormat>On-screen Show (16:9)</PresentationFormat>
  <Paragraphs>316</Paragraphs>
  <Slides>6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JVET-M0756 CE2.2.7 related: Affine temporal constructed candidates – NO PRUNING</vt:lpstr>
      <vt:lpstr>Motivation</vt:lpstr>
      <vt:lpstr>VTM-3.0 constructed affine model</vt:lpstr>
      <vt:lpstr>Proposed simplification of test CE2.2.7.a (JVET-M0756)</vt:lpstr>
      <vt:lpstr>Simulation results over VTM-3.0</vt:lpstr>
      <vt:lpstr>With 4 candidates after SATD (both anchor and tested)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2019-01-13T09:13:33Z</dcterms:modified>
</cp:coreProperties>
</file>