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39" y="5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76EB8B4-EA2E-4415-A494-DC2AD88C606F}" type="datetimeFigureOut">
              <a:rPr lang="de-DE" altLang="de-DE"/>
              <a:pPr>
                <a:defRPr/>
              </a:pPr>
              <a:t>12.01.2019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0426418-DCF4-4BF5-BA89-616676F10DB3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05007A59-3A8A-4D4B-BC06-264B1457569D}" type="datetimeFigureOut">
              <a:rPr lang="de-DE" altLang="de-DE"/>
              <a:pPr>
                <a:defRPr/>
              </a:pPr>
              <a:t>12.01.2019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/>
              <a:t>Textmasterformat bearbeiten</a:t>
            </a:r>
          </a:p>
          <a:p>
            <a:pPr lvl="1"/>
            <a:r>
              <a:rPr lang="de-DE" altLang="de-DE" noProof="0"/>
              <a:t>Zweite Ebene</a:t>
            </a:r>
          </a:p>
          <a:p>
            <a:pPr lvl="2"/>
            <a:r>
              <a:rPr lang="de-DE" altLang="de-DE" noProof="0"/>
              <a:t>Dritte Ebene</a:t>
            </a:r>
          </a:p>
          <a:p>
            <a:pPr lvl="3"/>
            <a:r>
              <a:rPr lang="de-DE" altLang="de-DE" noProof="0"/>
              <a:t>Vierte Ebene</a:t>
            </a:r>
          </a:p>
          <a:p>
            <a:pPr lvl="4"/>
            <a:r>
              <a:rPr lang="de-DE" alt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38FF8-EB10-4855-849F-EC74DDE7D7DF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7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60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8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r Verbinder 7"/>
          <p:cNvCxnSpPr/>
          <p:nvPr/>
        </p:nvCxnSpPr>
        <p:spPr>
          <a:xfrm>
            <a:off x="392113" y="30368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4000" y="3196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56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684800"/>
            <a:ext cx="11484000" cy="3193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5707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152001"/>
            <a:ext cx="11484000" cy="4284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92926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684801"/>
            <a:ext cx="11484000" cy="3751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580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152000"/>
            <a:ext cx="11484000" cy="416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472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684800"/>
            <a:ext cx="11484000" cy="3632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043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>
                <a:solidFill>
                  <a:schemeClr val="tx2"/>
                </a:solidFill>
              </a:rPr>
              <a:t>Vielen Dank</a:t>
            </a:r>
            <a:br>
              <a:rPr lang="de-DE" altLang="de-DE" sz="3200" b="1">
                <a:solidFill>
                  <a:schemeClr val="tx2"/>
                </a:solidFill>
              </a:rPr>
            </a:br>
            <a:r>
              <a:rPr lang="de-DE" altLang="de-DE" sz="3200" b="1">
                <a:solidFill>
                  <a:schemeClr val="tx2"/>
                </a:solidFill>
              </a:rPr>
              <a:t>für Ihre Aufmerksamkeit</a:t>
            </a:r>
            <a:endParaRPr lang="en-US" altLang="de-DE" sz="3200" b="1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50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/>
        </p:nvSpPr>
        <p:spPr>
          <a:xfrm>
            <a:off x="857250" y="6227763"/>
            <a:ext cx="7340600" cy="6302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900" dirty="0">
                <a:solidFill>
                  <a:schemeClr val="tx2"/>
                </a:solidFill>
              </a:rPr>
              <a:t>JVET-M0581  |  </a:t>
            </a:r>
            <a:r>
              <a:rPr lang="en-US" altLang="de-DE" sz="900" dirty="0">
                <a:solidFill>
                  <a:schemeClr val="tx2"/>
                </a:solidFill>
              </a:rPr>
              <a:t>CE10-related: Bi-directional motion vector storage for triangular prediction  </a:t>
            </a:r>
            <a:r>
              <a:rPr lang="de-DE" altLang="de-DE" sz="900" dirty="0">
                <a:solidFill>
                  <a:schemeClr val="tx2"/>
                </a:solidFill>
              </a:rPr>
              <a:t>|  RWTH Aachen University  |</a:t>
            </a:r>
          </a:p>
          <a:p>
            <a:pPr eaLnBrk="1" hangingPunct="1">
              <a:defRPr/>
            </a:pPr>
            <a:r>
              <a:rPr lang="de-DE" altLang="de-DE" sz="900" dirty="0">
                <a:solidFill>
                  <a:schemeClr val="tx2"/>
                </a:solidFill>
              </a:rPr>
              <a:t>Max Bläser  |  blaeser@ient.rwth-aachen.de</a:t>
            </a:r>
          </a:p>
          <a:p>
            <a:pPr eaLnBrk="1" hangingPunct="1">
              <a:defRPr/>
            </a:pPr>
            <a:endParaRPr lang="de-DE" altLang="de-DE" sz="900" dirty="0">
              <a:solidFill>
                <a:schemeClr val="tx2"/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360363" y="8143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1784350" y="5073650"/>
            <a:ext cx="1668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1000" b="1"/>
              <a:t>Fußzeile anpassen:</a:t>
            </a:r>
            <a:endParaRPr lang="de-DE" altLang="de-DE" sz="1000"/>
          </a:p>
          <a:p>
            <a:pPr eaLnBrk="1" hangingPunct="1">
              <a:defRPr/>
            </a:pPr>
            <a:r>
              <a:rPr lang="de-DE" altLang="de-DE" sz="1000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1000" b="1"/>
          </a:p>
        </p:txBody>
      </p:sp>
      <p:sp>
        <p:nvSpPr>
          <p:cNvPr id="1031" name="Textfeld 13"/>
          <p:cNvSpPr txBox="1">
            <a:spLocks noChangeArrowheads="1"/>
          </p:cNvSpPr>
          <p:nvPr/>
        </p:nvSpPr>
        <p:spPr bwMode="auto">
          <a:xfrm>
            <a:off x="360363" y="6227763"/>
            <a:ext cx="73025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FA73494-3DFC-47C8-BB23-3609CA6778B8}" type="slidenum">
              <a:rPr lang="de-DE" altLang="de-DE" sz="900">
                <a:solidFill>
                  <a:schemeClr val="tx2"/>
                </a:solidFill>
              </a:rPr>
              <a:pPr eaLnBrk="1" hangingPunct="1"/>
              <a:t>‹Nr.›</a:t>
            </a:fld>
            <a:endParaRPr lang="de-DE" altLang="de-DE" sz="90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8" r:id="rId2"/>
    <p:sldLayoutId id="2147483864" r:id="rId3"/>
    <p:sldLayoutId id="2147483857" r:id="rId4"/>
    <p:sldLayoutId id="2147483858" r:id="rId5"/>
    <p:sldLayoutId id="2147483869" r:id="rId6"/>
    <p:sldLayoutId id="2147483859" r:id="rId7"/>
    <p:sldLayoutId id="2147483870" r:id="rId8"/>
    <p:sldLayoutId id="2147483867" r:id="rId9"/>
  </p:sldLayoutIdLst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159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215900" algn="l"/>
        </a:tabLst>
        <a:defRPr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431800" indent="-215900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4318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6477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6477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8636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8636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863600" indent="-215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89535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JVET-M0581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970468"/>
          </a:xfrm>
        </p:spPr>
        <p:txBody>
          <a:bodyPr/>
          <a:lstStyle/>
          <a:p>
            <a:r>
              <a:rPr lang="en-US" dirty="0"/>
              <a:t>CE10-related: Bi-directional motion vector storage for triangular prediction</a:t>
            </a:r>
          </a:p>
          <a:p>
            <a:endParaRPr lang="de-DE" dirty="0"/>
          </a:p>
          <a:p>
            <a:r>
              <a:rPr lang="de-DE" dirty="0"/>
              <a:t>M</a:t>
            </a:r>
            <a:r>
              <a:rPr lang="en-US" dirty="0"/>
              <a:t>ax Bläser</a:t>
            </a:r>
          </a:p>
          <a:p>
            <a:r>
              <a:rPr lang="de-DE" dirty="0"/>
              <a:t>R</a:t>
            </a:r>
            <a:r>
              <a:rPr lang="en-US" dirty="0"/>
              <a:t>WTH Aachen University</a:t>
            </a:r>
          </a:p>
          <a:p>
            <a:r>
              <a:rPr lang="de-DE" dirty="0"/>
              <a:t>blaeser@ient.rwth-aachen.de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657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5175B043-EE1F-48DA-9742-FD70F13031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 JVET-K0144 [1], triangular inter-prediction method with bi-prediction is presented. Coding gains of approximately 1% for RA and 1.7% for LB are reported</a:t>
            </a:r>
          </a:p>
          <a:p>
            <a:r>
              <a:rPr lang="de-DE" dirty="0"/>
              <a:t>I</a:t>
            </a:r>
            <a:r>
              <a:rPr lang="en-US" dirty="0"/>
              <a:t>n JVET-L0124 [2], triangular partitioning is restricted to uni-directional prediction. The coding gain drops to approximately 0.6% compared to the VTM 2.0 anchor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r>
              <a:rPr lang="en-US" dirty="0"/>
              <a:t>Bi-directional merge vectors are split into uni-directional components for prediction an MV storage</a:t>
            </a:r>
          </a:p>
          <a:p>
            <a:r>
              <a:rPr lang="en-US" dirty="0"/>
              <a:t>Additional bi-directional vector constructed for boundary 4x4 blocks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56B59BB-70E6-48DA-9736-6A96DBCEC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CD5E8C8F-9233-4BF4-A65B-8DD0CA912297}"/>
              </a:ext>
            </a:extLst>
          </p:cNvPr>
          <p:cNvGrpSpPr/>
          <p:nvPr/>
        </p:nvGrpSpPr>
        <p:grpSpPr>
          <a:xfrm>
            <a:off x="2590291" y="2423323"/>
            <a:ext cx="6452855" cy="2290158"/>
            <a:chOff x="2590291" y="2490563"/>
            <a:chExt cx="6452855" cy="2290158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CB6C07EE-F21E-4023-A72F-D9D2FCD286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15060"/>
            <a:stretch/>
          </p:blipFill>
          <p:spPr>
            <a:xfrm>
              <a:off x="2590292" y="2490563"/>
              <a:ext cx="6144114" cy="2047818"/>
            </a:xfrm>
            <a:prstGeom prst="rect">
              <a:avLst/>
            </a:prstGeom>
          </p:spPr>
        </p:pic>
        <p:sp>
          <p:nvSpPr>
            <p:cNvPr id="5" name="Textfeld 30">
              <a:extLst>
                <a:ext uri="{FF2B5EF4-FFF2-40B4-BE49-F238E27FC236}">
                  <a16:creationId xmlns:a16="http://schemas.microsoft.com/office/drawing/2014/main" id="{8D03F8B7-C923-4F8E-952F-3AE3C3320C01}"/>
                </a:ext>
              </a:extLst>
            </p:cNvPr>
            <p:cNvSpPr txBox="1"/>
            <p:nvPr/>
          </p:nvSpPr>
          <p:spPr>
            <a:xfrm>
              <a:off x="2590291" y="4565277"/>
              <a:ext cx="6452855" cy="215444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hangingPunct="0">
                <a:spcAft>
                  <a:spcPts val="100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400" i="1" dirty="0">
                  <a:solidFill>
                    <a:srgbClr val="44546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Figure 1: Motion Vector Storage for Triangular Partitions in VTM 3.0 [JVET-L0124]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5779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53BBD9F0-5822-4F45-B47B-3E656B46C7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038" y="1204650"/>
            <a:ext cx="11484000" cy="4448700"/>
          </a:xfrm>
        </p:spPr>
        <p:txBody>
          <a:bodyPr/>
          <a:lstStyle/>
          <a:p>
            <a:r>
              <a:rPr lang="en-US" dirty="0"/>
              <a:t>Investigate bi-directional motion vector storage, while keeping uni-directional prediction.</a:t>
            </a:r>
          </a:p>
          <a:p>
            <a:r>
              <a:rPr lang="en-US" dirty="0"/>
              <a:t>Uniquely assign 4x4 border blocks to first or second triangle for MV storage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93BFAA3-C40D-42D7-AAE8-1D367F7AE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Proposed method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A9DB485C-F5C0-468D-B777-624B67BFA67F}"/>
              </a:ext>
            </a:extLst>
          </p:cNvPr>
          <p:cNvGrpSpPr/>
          <p:nvPr/>
        </p:nvGrpSpPr>
        <p:grpSpPr>
          <a:xfrm>
            <a:off x="359938" y="2144960"/>
            <a:ext cx="5044440" cy="3748128"/>
            <a:chOff x="0" y="0"/>
            <a:chExt cx="5044440" cy="3748260"/>
          </a:xfrm>
        </p:grpSpPr>
        <p:sp>
          <p:nvSpPr>
            <p:cNvPr id="5" name="Textfeld 234">
              <a:extLst>
                <a:ext uri="{FF2B5EF4-FFF2-40B4-BE49-F238E27FC236}">
                  <a16:creationId xmlns:a16="http://schemas.microsoft.com/office/drawing/2014/main" id="{77DC0626-1926-4411-AEBA-F57BC8F31063}"/>
                </a:ext>
              </a:extLst>
            </p:cNvPr>
            <p:cNvSpPr txBox="1"/>
            <p:nvPr/>
          </p:nvSpPr>
          <p:spPr>
            <a:xfrm>
              <a:off x="0" y="3317358"/>
              <a:ext cx="5044440" cy="430902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hangingPunct="0">
                <a:spcAft>
                  <a:spcPts val="100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400" i="1" u="sng" dirty="0">
                  <a:solidFill>
                    <a:srgbClr val="44546A"/>
                  </a:solidFill>
                  <a:effectLst/>
                  <a:latin typeface="+mn-lt"/>
                  <a:ea typeface="SimSun" panose="02010600030101010101" pitchFamily="2" charset="-122"/>
                  <a:cs typeface="Times New Roman" panose="02020603050405020304" pitchFamily="18" charset="0"/>
                </a:rPr>
                <a:t>Figure </a:t>
              </a:r>
              <a:r>
                <a:rPr lang="en-US" sz="1400" i="1" dirty="0">
                  <a:solidFill>
                    <a:srgbClr val="44546A"/>
                  </a:solidFill>
                  <a:effectLst/>
                  <a:latin typeface="+mn-lt"/>
                  <a:ea typeface="SimSun" panose="02010600030101010101" pitchFamily="2" charset="-122"/>
                  <a:cs typeface="Times New Roman" panose="02020603050405020304" pitchFamily="18" charset="0"/>
                </a:rPr>
                <a:t>2: Handling of bi-prediction motion vectors for triangular / geometric prediction units.</a:t>
              </a:r>
            </a:p>
          </p:txBody>
        </p:sp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E1C2776F-1354-4F4E-9BEF-C31D36AD841F}"/>
                </a:ext>
              </a:extLst>
            </p:cNvPr>
            <p:cNvGrpSpPr/>
            <p:nvPr/>
          </p:nvGrpSpPr>
          <p:grpSpPr>
            <a:xfrm>
              <a:off x="946298" y="0"/>
              <a:ext cx="3674754" cy="3238241"/>
              <a:chOff x="0" y="0"/>
              <a:chExt cx="3674754" cy="3238241"/>
            </a:xfrm>
          </p:grpSpPr>
          <p:cxnSp>
            <p:nvCxnSpPr>
              <p:cNvPr id="7" name="Gerader Verbinder 6">
                <a:extLst>
                  <a:ext uri="{FF2B5EF4-FFF2-40B4-BE49-F238E27FC236}">
                    <a16:creationId xmlns:a16="http://schemas.microsoft.com/office/drawing/2014/main" id="{0D5F11E0-F43E-4396-ACBE-4B05700B0BE1}"/>
                  </a:ext>
                </a:extLst>
              </p:cNvPr>
              <p:cNvCxnSpPr/>
              <p:nvPr/>
            </p:nvCxnSpPr>
            <p:spPr>
              <a:xfrm flipH="1">
                <a:off x="0" y="1616149"/>
                <a:ext cx="1005918" cy="0"/>
              </a:xfrm>
              <a:prstGeom prst="line">
                <a:avLst/>
              </a:prstGeom>
              <a:noFill/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" name="Gerade Verbindung mit Pfeil 7">
                <a:extLst>
                  <a:ext uri="{FF2B5EF4-FFF2-40B4-BE49-F238E27FC236}">
                    <a16:creationId xmlns:a16="http://schemas.microsoft.com/office/drawing/2014/main" id="{C7ADA797-0C85-421A-9A0D-6B7B91D3740E}"/>
                  </a:ext>
                </a:extLst>
              </p:cNvPr>
              <p:cNvCxnSpPr/>
              <p:nvPr/>
            </p:nvCxnSpPr>
            <p:spPr>
              <a:xfrm>
                <a:off x="988828" y="489097"/>
                <a:ext cx="0" cy="458375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9" name="Gerade Verbindung mit Pfeil 8">
                <a:extLst>
                  <a:ext uri="{FF2B5EF4-FFF2-40B4-BE49-F238E27FC236}">
                    <a16:creationId xmlns:a16="http://schemas.microsoft.com/office/drawing/2014/main" id="{690F7FD2-CB2C-42F7-AC2C-C17940888C67}"/>
                  </a:ext>
                </a:extLst>
              </p:cNvPr>
              <p:cNvCxnSpPr/>
              <p:nvPr/>
            </p:nvCxnSpPr>
            <p:spPr>
              <a:xfrm>
                <a:off x="999460" y="1424763"/>
                <a:ext cx="0" cy="458375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" name="Gerade Verbindung mit Pfeil 9">
                <a:extLst>
                  <a:ext uri="{FF2B5EF4-FFF2-40B4-BE49-F238E27FC236}">
                    <a16:creationId xmlns:a16="http://schemas.microsoft.com/office/drawing/2014/main" id="{C496411F-382E-4D16-AFB2-7CA7E60389BA}"/>
                  </a:ext>
                </a:extLst>
              </p:cNvPr>
              <p:cNvCxnSpPr/>
              <p:nvPr/>
            </p:nvCxnSpPr>
            <p:spPr>
              <a:xfrm>
                <a:off x="1711842" y="2094614"/>
                <a:ext cx="751009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" name="Gerader Verbinder 10">
                <a:extLst>
                  <a:ext uri="{FF2B5EF4-FFF2-40B4-BE49-F238E27FC236}">
                    <a16:creationId xmlns:a16="http://schemas.microsoft.com/office/drawing/2014/main" id="{7FB4A033-3DD1-4A56-8391-0985CF6693DA}"/>
                  </a:ext>
                </a:extLst>
              </p:cNvPr>
              <p:cNvCxnSpPr/>
              <p:nvPr/>
            </p:nvCxnSpPr>
            <p:spPr>
              <a:xfrm>
                <a:off x="1594883" y="1169581"/>
                <a:ext cx="1426201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2" name="Gerade Verbindung mit Pfeil 11">
                <a:extLst>
                  <a:ext uri="{FF2B5EF4-FFF2-40B4-BE49-F238E27FC236}">
                    <a16:creationId xmlns:a16="http://schemas.microsoft.com/office/drawing/2014/main" id="{B2DCA46E-667B-42C8-96C5-0486975A3AB5}"/>
                  </a:ext>
                </a:extLst>
              </p:cNvPr>
              <p:cNvCxnSpPr/>
              <p:nvPr/>
            </p:nvCxnSpPr>
            <p:spPr>
              <a:xfrm>
                <a:off x="3019646" y="1169581"/>
                <a:ext cx="0" cy="723891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" name="Gerader Verbinder 12">
                <a:extLst>
                  <a:ext uri="{FF2B5EF4-FFF2-40B4-BE49-F238E27FC236}">
                    <a16:creationId xmlns:a16="http://schemas.microsoft.com/office/drawing/2014/main" id="{B6A55A64-A2EF-468E-BE2E-C6F1FB1D2798}"/>
                  </a:ext>
                </a:extLst>
              </p:cNvPr>
              <p:cNvCxnSpPr/>
              <p:nvPr/>
            </p:nvCxnSpPr>
            <p:spPr>
              <a:xfrm>
                <a:off x="0" y="1616149"/>
                <a:ext cx="0" cy="1380081"/>
              </a:xfrm>
              <a:prstGeom prst="line">
                <a:avLst/>
              </a:prstGeom>
              <a:noFill/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4" name="Gerade Verbindung mit Pfeil 13">
                <a:extLst>
                  <a:ext uri="{FF2B5EF4-FFF2-40B4-BE49-F238E27FC236}">
                    <a16:creationId xmlns:a16="http://schemas.microsoft.com/office/drawing/2014/main" id="{65CE82D6-F378-42F7-952E-44F4CF42C688}"/>
                  </a:ext>
                </a:extLst>
              </p:cNvPr>
              <p:cNvCxnSpPr/>
              <p:nvPr/>
            </p:nvCxnSpPr>
            <p:spPr>
              <a:xfrm>
                <a:off x="0" y="2987749"/>
                <a:ext cx="390813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chemeClr val="tx1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5" name="Gerader Verbinder 14">
                <a:extLst>
                  <a:ext uri="{FF2B5EF4-FFF2-40B4-BE49-F238E27FC236}">
                    <a16:creationId xmlns:a16="http://schemas.microsoft.com/office/drawing/2014/main" id="{2DE2FF0C-104B-47FB-9466-65DB8A1CE298}"/>
                  </a:ext>
                </a:extLst>
              </p:cNvPr>
              <p:cNvCxnSpPr/>
              <p:nvPr/>
            </p:nvCxnSpPr>
            <p:spPr>
              <a:xfrm>
                <a:off x="2094614" y="1169581"/>
                <a:ext cx="0" cy="1805431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" name="Gerade Verbindung mit Pfeil 15">
                <a:extLst>
                  <a:ext uri="{FF2B5EF4-FFF2-40B4-BE49-F238E27FC236}">
                    <a16:creationId xmlns:a16="http://schemas.microsoft.com/office/drawing/2014/main" id="{B8033258-8B48-443C-B646-65E78CFF7008}"/>
                  </a:ext>
                </a:extLst>
              </p:cNvPr>
              <p:cNvCxnSpPr/>
              <p:nvPr/>
            </p:nvCxnSpPr>
            <p:spPr>
              <a:xfrm flipH="1">
                <a:off x="1605516" y="2966484"/>
                <a:ext cx="500277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7" name="Textfeld 214">
                <a:extLst>
                  <a:ext uri="{FF2B5EF4-FFF2-40B4-BE49-F238E27FC236}">
                    <a16:creationId xmlns:a16="http://schemas.microsoft.com/office/drawing/2014/main" id="{07A98330-8ABF-403C-8366-8B09DF5D087C}"/>
                  </a:ext>
                </a:extLst>
              </p:cNvPr>
              <p:cNvSpPr txBox="1"/>
              <p:nvPr/>
            </p:nvSpPr>
            <p:spPr>
              <a:xfrm>
                <a:off x="531628" y="0"/>
                <a:ext cx="919604" cy="483320"/>
              </a:xfrm>
              <a:prstGeom prst="rect">
                <a:avLst/>
              </a:prstGeom>
              <a:solidFill>
                <a:sysClr val="window" lastClr="FFFFFF"/>
              </a:solidFill>
              <a:ln w="6350">
                <a:solidFill>
                  <a:prstClr val="black"/>
                </a:solidFill>
              </a:ln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hangingPunct="0"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>
                    <a:effectLst/>
                    <a:latin typeface="+mn-lt"/>
                    <a:ea typeface="Times New Roman" panose="02020603050405020304" pitchFamily="18" charset="0"/>
                  </a:rPr>
                  <a:t>Merge List Generation</a:t>
                </a:r>
              </a:p>
            </p:txBody>
          </p:sp>
          <p:sp>
            <p:nvSpPr>
              <p:cNvPr id="18" name="Textfeld 215">
                <a:extLst>
                  <a:ext uri="{FF2B5EF4-FFF2-40B4-BE49-F238E27FC236}">
                    <a16:creationId xmlns:a16="http://schemas.microsoft.com/office/drawing/2014/main" id="{B02612AF-C91C-41D7-90B7-5566E3073001}"/>
                  </a:ext>
                </a:extLst>
              </p:cNvPr>
              <p:cNvSpPr txBox="1"/>
              <p:nvPr/>
            </p:nvSpPr>
            <p:spPr>
              <a:xfrm>
                <a:off x="382772" y="946297"/>
                <a:ext cx="1207456" cy="483864"/>
              </a:xfrm>
              <a:prstGeom prst="rect">
                <a:avLst/>
              </a:prstGeom>
              <a:solidFill>
                <a:sysClr val="window" lastClr="FFFFFF"/>
              </a:solidFill>
              <a:ln w="6350">
                <a:solidFill>
                  <a:prstClr val="black"/>
                </a:solidFill>
              </a:ln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hangingPunct="0"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>
                    <a:effectLst/>
                    <a:latin typeface="+mn-lt"/>
                    <a:ea typeface="Times New Roman" panose="02020603050405020304" pitchFamily="18" charset="0"/>
                  </a:rPr>
                  <a:t>Merge Candidate Selection</a:t>
                </a:r>
              </a:p>
            </p:txBody>
          </p:sp>
          <p:sp>
            <p:nvSpPr>
              <p:cNvPr id="19" name="Textfeld 216">
                <a:extLst>
                  <a:ext uri="{FF2B5EF4-FFF2-40B4-BE49-F238E27FC236}">
                    <a16:creationId xmlns:a16="http://schemas.microsoft.com/office/drawing/2014/main" id="{41936E65-0035-404A-A9A5-74D43570653D}"/>
                  </a:ext>
                </a:extLst>
              </p:cNvPr>
              <p:cNvSpPr txBox="1"/>
              <p:nvPr/>
            </p:nvSpPr>
            <p:spPr>
              <a:xfrm>
                <a:off x="2466753" y="1881963"/>
                <a:ext cx="1208001" cy="484409"/>
              </a:xfrm>
              <a:prstGeom prst="rect">
                <a:avLst/>
              </a:prstGeom>
              <a:solidFill>
                <a:sysClr val="window" lastClr="FFFFFF"/>
              </a:solidFill>
              <a:ln w="6350">
                <a:solidFill>
                  <a:prstClr val="black"/>
                </a:solidFill>
              </a:ln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hangingPunct="0"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effectLst/>
                    <a:latin typeface="+mn-lt"/>
                    <a:ea typeface="Times New Roman" panose="02020603050405020304" pitchFamily="18" charset="0"/>
                  </a:rPr>
                  <a:t>Motion Compensation</a:t>
                </a:r>
              </a:p>
            </p:txBody>
          </p:sp>
          <p:sp>
            <p:nvSpPr>
              <p:cNvPr id="20" name="Textfeld 217">
                <a:extLst>
                  <a:ext uri="{FF2B5EF4-FFF2-40B4-BE49-F238E27FC236}">
                    <a16:creationId xmlns:a16="http://schemas.microsoft.com/office/drawing/2014/main" id="{F5A97049-D628-4A5A-86EE-56EE6BB63CA7}"/>
                  </a:ext>
                </a:extLst>
              </p:cNvPr>
              <p:cNvSpPr txBox="1"/>
              <p:nvPr/>
            </p:nvSpPr>
            <p:spPr>
              <a:xfrm>
                <a:off x="255181" y="1881963"/>
                <a:ext cx="1458306" cy="483864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hangingPunct="0"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>
                    <a:effectLst/>
                    <a:latin typeface="+mn-lt"/>
                    <a:ea typeface="Times New Roman" panose="02020603050405020304" pitchFamily="18" charset="0"/>
                  </a:rPr>
                  <a:t>Uni-Prediction Candidate Derivation</a:t>
                </a:r>
              </a:p>
            </p:txBody>
          </p:sp>
          <p:sp>
            <p:nvSpPr>
              <p:cNvPr id="21" name="Textfeld 218">
                <a:extLst>
                  <a:ext uri="{FF2B5EF4-FFF2-40B4-BE49-F238E27FC236}">
                    <a16:creationId xmlns:a16="http://schemas.microsoft.com/office/drawing/2014/main" id="{AB8FCB61-A299-4B11-B46A-CAC03D7B7588}"/>
                  </a:ext>
                </a:extLst>
              </p:cNvPr>
              <p:cNvSpPr txBox="1"/>
              <p:nvPr/>
            </p:nvSpPr>
            <p:spPr>
              <a:xfrm>
                <a:off x="393404" y="2753832"/>
                <a:ext cx="1208001" cy="484409"/>
              </a:xfrm>
              <a:prstGeom prst="rect">
                <a:avLst/>
              </a:prstGeom>
              <a:solidFill>
                <a:sysClr val="window" lastClr="FFFFFF"/>
              </a:solidFill>
              <a:ln w="6350">
                <a:solidFill>
                  <a:schemeClr val="tx1"/>
                </a:solidFill>
              </a:ln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hangingPunct="0"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>
                    <a:effectLst/>
                    <a:latin typeface="+mn-lt"/>
                    <a:ea typeface="Times New Roman" panose="02020603050405020304" pitchFamily="18" charset="0"/>
                  </a:rPr>
                  <a:t>Motion Vector Storage</a:t>
                </a:r>
              </a:p>
            </p:txBody>
          </p:sp>
          <p:sp>
            <p:nvSpPr>
              <p:cNvPr id="22" name="Textfeld 219">
                <a:extLst>
                  <a:ext uri="{FF2B5EF4-FFF2-40B4-BE49-F238E27FC236}">
                    <a16:creationId xmlns:a16="http://schemas.microsoft.com/office/drawing/2014/main" id="{F51DA184-8F04-4DF5-92AF-6399C1DAAA81}"/>
                  </a:ext>
                </a:extLst>
              </p:cNvPr>
              <p:cNvSpPr txBox="1"/>
              <p:nvPr/>
            </p:nvSpPr>
            <p:spPr>
              <a:xfrm>
                <a:off x="999460" y="1424301"/>
                <a:ext cx="1068705" cy="68008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 dirty="0">
                    <a:effectLst/>
                    <a:latin typeface="+mn-lt"/>
                    <a:ea typeface="Times New Roman" panose="02020603050405020304" pitchFamily="18" charset="0"/>
                  </a:rPr>
                  <a:t>bi-prediction MV</a:t>
                </a:r>
              </a:p>
            </p:txBody>
          </p:sp>
          <p:sp>
            <p:nvSpPr>
              <p:cNvPr id="23" name="Textfeld 220">
                <a:extLst>
                  <a:ext uri="{FF2B5EF4-FFF2-40B4-BE49-F238E27FC236}">
                    <a16:creationId xmlns:a16="http://schemas.microsoft.com/office/drawing/2014/main" id="{F39428FB-92AF-4095-9911-CCC97DFD7E42}"/>
                  </a:ext>
                </a:extLst>
              </p:cNvPr>
              <p:cNvSpPr txBox="1"/>
              <p:nvPr/>
            </p:nvSpPr>
            <p:spPr>
              <a:xfrm>
                <a:off x="1711842" y="839972"/>
                <a:ext cx="1300685" cy="6803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>
                    <a:effectLst/>
                    <a:latin typeface="+mn-lt"/>
                    <a:ea typeface="Times New Roman" panose="02020603050405020304" pitchFamily="18" charset="0"/>
                  </a:rPr>
                  <a:t>uni-prediction MV</a:t>
                </a:r>
              </a:p>
            </p:txBody>
          </p:sp>
          <p:sp>
            <p:nvSpPr>
              <p:cNvPr id="24" name="Ellipse 23">
                <a:extLst>
                  <a:ext uri="{FF2B5EF4-FFF2-40B4-BE49-F238E27FC236}">
                    <a16:creationId xmlns:a16="http://schemas.microsoft.com/office/drawing/2014/main" id="{C285B931-4EFC-4A96-9754-816B8A24C686}"/>
                  </a:ext>
                </a:extLst>
              </p:cNvPr>
              <p:cNvSpPr/>
              <p:nvPr/>
            </p:nvSpPr>
            <p:spPr>
              <a:xfrm>
                <a:off x="2073349" y="1137684"/>
                <a:ext cx="45085" cy="45085"/>
              </a:xfrm>
              <a:prstGeom prst="ellipse">
                <a:avLst/>
              </a:prstGeom>
              <a:solidFill>
                <a:sysClr val="windowText" lastClr="000000"/>
              </a:solidFill>
              <a:ln w="12700" cap="flat" cmpd="sng" algn="ctr">
                <a:solidFill>
                  <a:sysClr val="windowText" lastClr="000000">
                    <a:shade val="50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14E1D3D3-DF82-4951-81D6-B657958EAFE6}"/>
                  </a:ext>
                </a:extLst>
              </p:cNvPr>
              <p:cNvSpPr/>
              <p:nvPr/>
            </p:nvSpPr>
            <p:spPr>
              <a:xfrm>
                <a:off x="978195" y="1594884"/>
                <a:ext cx="45085" cy="45085"/>
              </a:xfrm>
              <a:prstGeom prst="ellipse">
                <a:avLst/>
              </a:prstGeom>
              <a:solidFill>
                <a:sysClr val="windowText" lastClr="000000"/>
              </a:solidFill>
              <a:ln w="12700" cap="flat" cmpd="sng" algn="ctr">
                <a:solidFill>
                  <a:sysClr val="windowText" lastClr="000000">
                    <a:shade val="50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latin typeface="+mn-lt"/>
                </a:endParaRPr>
              </a:p>
            </p:txBody>
          </p:sp>
        </p:grpSp>
      </p:grp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BEC03665-8B0A-483D-8B7F-3315F5F575F2}"/>
              </a:ext>
            </a:extLst>
          </p:cNvPr>
          <p:cNvGrpSpPr/>
          <p:nvPr/>
        </p:nvGrpSpPr>
        <p:grpSpPr>
          <a:xfrm>
            <a:off x="6124633" y="2418045"/>
            <a:ext cx="4861560" cy="1608812"/>
            <a:chOff x="113251" y="-38100"/>
            <a:chExt cx="4861974" cy="1608812"/>
          </a:xfrm>
        </p:grpSpPr>
        <p:grpSp>
          <p:nvGrpSpPr>
            <p:cNvPr id="27" name="Gruppieren 26">
              <a:extLst>
                <a:ext uri="{FF2B5EF4-FFF2-40B4-BE49-F238E27FC236}">
                  <a16:creationId xmlns:a16="http://schemas.microsoft.com/office/drawing/2014/main" id="{E88FCB91-8CDE-41F6-B50F-F5428D051527}"/>
                </a:ext>
              </a:extLst>
            </p:cNvPr>
            <p:cNvGrpSpPr/>
            <p:nvPr/>
          </p:nvGrpSpPr>
          <p:grpSpPr>
            <a:xfrm>
              <a:off x="113251" y="-38100"/>
              <a:ext cx="4696877" cy="1090295"/>
              <a:chOff x="113254" y="-38100"/>
              <a:chExt cx="4696998" cy="1090295"/>
            </a:xfrm>
          </p:grpSpPr>
          <p:pic>
            <p:nvPicPr>
              <p:cNvPr id="29" name="Grafik 28">
                <a:extLst>
                  <a:ext uri="{FF2B5EF4-FFF2-40B4-BE49-F238E27FC236}">
                    <a16:creationId xmlns:a16="http://schemas.microsoft.com/office/drawing/2014/main" id="{5BA88603-1D83-435A-9140-17ADA5F45D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11945" y="-38100"/>
                <a:ext cx="1079500" cy="1090295"/>
              </a:xfrm>
              <a:prstGeom prst="rect">
                <a:avLst/>
              </a:prstGeom>
            </p:spPr>
          </p:pic>
          <p:pic>
            <p:nvPicPr>
              <p:cNvPr id="30" name="Grafik 29">
                <a:extLst>
                  <a:ext uri="{FF2B5EF4-FFF2-40B4-BE49-F238E27FC236}">
                    <a16:creationId xmlns:a16="http://schemas.microsoft.com/office/drawing/2014/main" id="{749FC8B9-A7EF-428A-8132-A2852F55BF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254" y="-38100"/>
                <a:ext cx="1068705" cy="1079500"/>
              </a:xfrm>
              <a:prstGeom prst="rect">
                <a:avLst/>
              </a:prstGeom>
            </p:spPr>
          </p:pic>
          <p:pic>
            <p:nvPicPr>
              <p:cNvPr id="31" name="Grafik 30">
                <a:extLst>
                  <a:ext uri="{FF2B5EF4-FFF2-40B4-BE49-F238E27FC236}">
                    <a16:creationId xmlns:a16="http://schemas.microsoft.com/office/drawing/2014/main" id="{5568AE82-3C6C-498F-9AD6-026E2C3D46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21130" y="-38100"/>
                <a:ext cx="1079500" cy="1090295"/>
              </a:xfrm>
              <a:prstGeom prst="rect">
                <a:avLst/>
              </a:prstGeom>
            </p:spPr>
          </p:pic>
          <p:pic>
            <p:nvPicPr>
              <p:cNvPr id="32" name="Grafik 31">
                <a:extLst>
                  <a:ext uri="{FF2B5EF4-FFF2-40B4-BE49-F238E27FC236}">
                    <a16:creationId xmlns:a16="http://schemas.microsoft.com/office/drawing/2014/main" id="{0E9B2B17-68E2-4E46-BCF7-C4731F06D7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30752" y="-38100"/>
                <a:ext cx="1079500" cy="1090295"/>
              </a:xfrm>
              <a:prstGeom prst="rect">
                <a:avLst/>
              </a:prstGeom>
            </p:spPr>
          </p:pic>
        </p:grpSp>
        <p:sp>
          <p:nvSpPr>
            <p:cNvPr id="28" name="Textfeld 243">
              <a:extLst>
                <a:ext uri="{FF2B5EF4-FFF2-40B4-BE49-F238E27FC236}">
                  <a16:creationId xmlns:a16="http://schemas.microsoft.com/office/drawing/2014/main" id="{7AE55F78-B294-46A5-83F7-0A860D9A54C0}"/>
                </a:ext>
              </a:extLst>
            </p:cNvPr>
            <p:cNvSpPr txBox="1"/>
            <p:nvPr/>
          </p:nvSpPr>
          <p:spPr>
            <a:xfrm>
              <a:off x="165100" y="1139825"/>
              <a:ext cx="4810125" cy="430887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just" hangingPunct="0">
                <a:spcAft>
                  <a:spcPts val="100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400" i="1" dirty="0">
                  <a:solidFill>
                    <a:srgbClr val="44546A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Figure 3: Examples of motion vector storage based on a hard decision for the 4x4 blocks on the partition boundary.</a:t>
              </a:r>
            </a:p>
          </p:txBody>
        </p:sp>
      </p:grpSp>
      <p:sp>
        <p:nvSpPr>
          <p:cNvPr id="33" name="Rechteck 32">
            <a:extLst>
              <a:ext uri="{FF2B5EF4-FFF2-40B4-BE49-F238E27FC236}">
                <a16:creationId xmlns:a16="http://schemas.microsoft.com/office/drawing/2014/main" id="{E66CFCA1-C5CD-4417-9DA8-4414A76CB8E6}"/>
              </a:ext>
            </a:extLst>
          </p:cNvPr>
          <p:cNvSpPr/>
          <p:nvPr/>
        </p:nvSpPr>
        <p:spPr>
          <a:xfrm>
            <a:off x="5923503" y="4298530"/>
            <a:ext cx="58954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dirty="0"/>
              <a:t>Boundary blocks are assigned to first or second partition </a:t>
            </a:r>
          </a:p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dirty="0"/>
              <a:t>Criterion used is based on motion vectors MV</a:t>
            </a:r>
            <a:r>
              <a:rPr lang="en-US" baseline="-25000" dirty="0"/>
              <a:t>1</a:t>
            </a:r>
            <a:r>
              <a:rPr lang="en-US" dirty="0"/>
              <a:t> and MV</a:t>
            </a:r>
            <a:r>
              <a:rPr lang="en-US" baseline="-25000" dirty="0"/>
              <a:t>2</a:t>
            </a:r>
            <a:r>
              <a:rPr lang="en-US" dirty="0"/>
              <a:t> (closest POC distance preferred)</a:t>
            </a:r>
          </a:p>
        </p:txBody>
      </p:sp>
    </p:spTree>
    <p:extLst>
      <p:ext uri="{BB962C8B-B14F-4D97-AF65-F5344CB8AC3E}">
        <p14:creationId xmlns:p14="http://schemas.microsoft.com/office/powerpoint/2010/main" val="3968333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FF6D933E-FF15-4305-8CFD-FC2AE8FD5D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dirty="0"/>
              <a:t>Experiments conducted using the VTM-3.0 software [3] with the VTM configuration and according to the JVET common test conditions JVET-L1010 [4], bandwidth measurements according to JVET-K0451 [5]</a:t>
            </a:r>
          </a:p>
          <a:p>
            <a:endParaRPr lang="en-CA" dirty="0"/>
          </a:p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11650FE-912E-472F-9DD8-0E3DAED93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Experimental results (RA)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BD0D81B1-D435-4C66-938C-B3C76713A0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552859"/>
              </p:ext>
            </p:extLst>
          </p:nvPr>
        </p:nvGraphicFramePr>
        <p:xfrm>
          <a:off x="649942" y="2216476"/>
          <a:ext cx="10515598" cy="3169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766">
                  <a:extLst>
                    <a:ext uri="{9D8B030D-6E8A-4147-A177-3AD203B41FA5}">
                      <a16:colId xmlns:a16="http://schemas.microsoft.com/office/drawing/2014/main" val="2688199231"/>
                    </a:ext>
                  </a:extLst>
                </a:gridCol>
                <a:gridCol w="1011601">
                  <a:extLst>
                    <a:ext uri="{9D8B030D-6E8A-4147-A177-3AD203B41FA5}">
                      <a16:colId xmlns:a16="http://schemas.microsoft.com/office/drawing/2014/main" val="217152288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663911266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2238184179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4033347463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847188792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546017774"/>
                    </a:ext>
                  </a:extLst>
                </a:gridCol>
                <a:gridCol w="1059972">
                  <a:extLst>
                    <a:ext uri="{9D8B030D-6E8A-4147-A177-3AD203B41FA5}">
                      <a16:colId xmlns:a16="http://schemas.microsoft.com/office/drawing/2014/main" val="4094910858"/>
                    </a:ext>
                  </a:extLst>
                </a:gridCol>
                <a:gridCol w="1055766">
                  <a:extLst>
                    <a:ext uri="{9D8B030D-6E8A-4147-A177-3AD203B41FA5}">
                      <a16:colId xmlns:a16="http://schemas.microsoft.com/office/drawing/2014/main" val="3779844161"/>
                    </a:ext>
                  </a:extLst>
                </a:gridCol>
                <a:gridCol w="1053663">
                  <a:extLst>
                    <a:ext uri="{9D8B030D-6E8A-4147-A177-3AD203B41FA5}">
                      <a16:colId xmlns:a16="http://schemas.microsoft.com/office/drawing/2014/main" val="51324544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Random Access Main 10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Random Access Main10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73553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Over VTM-3.0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Tool off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813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ave mem BW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max mem BW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Impacted Pixels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Adj 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4460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0.07%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0.10%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98%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1.51%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713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0.11%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1.39%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497095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0.22%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98%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1.71%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8361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0.15%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0.15%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3.64%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47802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30906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Overall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0.08%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</a:rPr>
                        <a:t>0.10%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0.13%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101%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99%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101%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103%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2.12%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6744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0.10%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2.91%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5705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F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2.56%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8536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0397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E7A4250-8365-468A-AC11-E2A18A1F74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7617033-7EFF-4FB1-BD91-0CB8E60F9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 (LB)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963D507D-8146-4B1A-BDE7-FDBB0316BA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397440"/>
              </p:ext>
            </p:extLst>
          </p:nvPr>
        </p:nvGraphicFramePr>
        <p:xfrm>
          <a:off x="649947" y="2214738"/>
          <a:ext cx="10515600" cy="3169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3663">
                  <a:extLst>
                    <a:ext uri="{9D8B030D-6E8A-4147-A177-3AD203B41FA5}">
                      <a16:colId xmlns:a16="http://schemas.microsoft.com/office/drawing/2014/main" val="1668851385"/>
                    </a:ext>
                  </a:extLst>
                </a:gridCol>
                <a:gridCol w="1049457">
                  <a:extLst>
                    <a:ext uri="{9D8B030D-6E8A-4147-A177-3AD203B41FA5}">
                      <a16:colId xmlns:a16="http://schemas.microsoft.com/office/drawing/2014/main" val="3800848689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477166835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514355180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978439868"/>
                    </a:ext>
                  </a:extLst>
                </a:gridCol>
                <a:gridCol w="1049457">
                  <a:extLst>
                    <a:ext uri="{9D8B030D-6E8A-4147-A177-3AD203B41FA5}">
                      <a16:colId xmlns:a16="http://schemas.microsoft.com/office/drawing/2014/main" val="3094016532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4221243600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1565071280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37515284"/>
                    </a:ext>
                  </a:extLst>
                </a:gridCol>
                <a:gridCol w="1053663">
                  <a:extLst>
                    <a:ext uri="{9D8B030D-6E8A-4147-A177-3AD203B41FA5}">
                      <a16:colId xmlns:a16="http://schemas.microsoft.com/office/drawing/2014/main" val="1764960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Low delay B Main10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Low delay  B Main10 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79775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Over VTM-3.0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Tool off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77734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ave mem BW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max mem BW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Impacted Pixels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Adj 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585770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77735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44579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0.12%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0.28%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0.33%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115%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3.71%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891822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0.18%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0.07%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0.41%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133%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95%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6.09%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49738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0.16%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0.48%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132%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3.90%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88117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Overall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0.16%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0.20%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0.19%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128%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102%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100%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104%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4.55%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22045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0.16%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0.48%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132%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7.56%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63678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F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-0.14%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-0.54%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0.46%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94%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2.88%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13271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8546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82307A02-29F4-4337-A5EA-F4C71E912E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Slight coding loss reported </a:t>
            </a:r>
            <a:r>
              <a:rPr lang="de-DE" dirty="0"/>
              <a:t>of </a:t>
            </a:r>
            <a:r>
              <a:rPr lang="en-US" dirty="0"/>
              <a:t>0.08% for RA and 0.16% for LB, with marginal increase in encoder complexity for RA, and 128% increase in encoder complexity for LB</a:t>
            </a:r>
          </a:p>
          <a:p>
            <a:r>
              <a:rPr lang="en-CA" dirty="0"/>
              <a:t>No significant increase in decoder complexity is reported</a:t>
            </a:r>
          </a:p>
          <a:p>
            <a:endParaRPr lang="en-CA" dirty="0"/>
          </a:p>
          <a:p>
            <a:r>
              <a:rPr lang="en-CA" dirty="0"/>
              <a:t>Further study is recommended on how the motion vector storage for triangular partitions can be improved</a:t>
            </a:r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AB1A611-EA9F-4BD8-B440-2B12C9D24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2611519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8644F34-6A15-46CE-BE1D-5F7ADD3678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[1]	R.-L. Liao, C. S. Lim, "CE10: Triangular prediction unit mode (CE10.3.1 and CE10.3.2)", Joint Video 							Exploration Team of ITU-T SG16 WP3 and ISO/IEC JTC1/SC29/WG11, JVET-K0144, 11th Meeting, 							Ljubljana, SI, July 2018</a:t>
            </a:r>
          </a:p>
          <a:p>
            <a:pPr marL="0" indent="0">
              <a:buNone/>
            </a:pPr>
            <a:r>
              <a:rPr lang="en-US" dirty="0"/>
              <a:t>[2]	R.-L. Liao, C. S. Lim, "CE10.3.1.b: Triangular prediction unit mode", Joint Video Exploration Team of ITU-T 				SG16 WP3 and ISO/IEC JTC1/SC29/WG11, JVET-L0124, 12th Meeting, Macao, CN, October 2018</a:t>
            </a:r>
          </a:p>
          <a:p>
            <a:pPr marL="0" indent="0">
              <a:buNone/>
            </a:pPr>
            <a:r>
              <a:rPr lang="en-US" dirty="0"/>
              <a:t>[3]	VVC Reference Software, https://vcgit.hhi.fraunhofer.de/jvet/VVCSoftware_VTM</a:t>
            </a:r>
          </a:p>
          <a:p>
            <a:pPr marL="0" indent="0">
              <a:buNone/>
            </a:pPr>
            <a:r>
              <a:rPr lang="en-US" dirty="0"/>
              <a:t>[4] 	F. </a:t>
            </a:r>
            <a:r>
              <a:rPr lang="en-US" dirty="0" err="1"/>
              <a:t>Bossen</a:t>
            </a:r>
            <a:r>
              <a:rPr lang="en-US" dirty="0"/>
              <a:t>, J. Boyce, K. </a:t>
            </a:r>
            <a:r>
              <a:rPr lang="en-US" dirty="0" err="1"/>
              <a:t>Suehring</a:t>
            </a:r>
            <a:r>
              <a:rPr lang="en-US" dirty="0"/>
              <a:t>, X. Li, V. </a:t>
            </a:r>
            <a:r>
              <a:rPr lang="en-US" dirty="0" err="1"/>
              <a:t>Seregin</a:t>
            </a:r>
            <a:r>
              <a:rPr lang="en-US" dirty="0"/>
              <a:t>, “JVET common test conditions and software reference 				configurations”, Joint Video Exploration Team of ITU-T SG16 WP3 and ISO/IEC JTC1/SC29/WG11, JVET-				L1010, 12th Meeting, Macao, CN, October 2018.</a:t>
            </a:r>
          </a:p>
          <a:p>
            <a:pPr marL="0" indent="0">
              <a:buNone/>
            </a:pPr>
            <a:r>
              <a:rPr lang="en-US" dirty="0"/>
              <a:t>[5]	R. Hashimoto, S. Mochizuki, "AHG5: How to use the software to evaluate memory bandwidth", Joint Video 				Exploration Team of ITU-T SG16 WP3 and ISO/IEC JTC1/SC29/WG11, JVET-K0451 11th Meeting, Ljubljana, 		SI, July 2018</a:t>
            </a:r>
          </a:p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CA5AF00-D626-4EF6-93B1-8DDA7A491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2422970353"/>
      </p:ext>
    </p:extLst>
  </p:cSld>
  <p:clrMapOvr>
    <a:masterClrMapping/>
  </p:clrMapOvr>
</p:sld>
</file>

<file path=ppt/theme/theme1.xml><?xml version="1.0" encoding="utf-8"?>
<a:theme xmlns:a="http://schemas.openxmlformats.org/drawingml/2006/main" name="Präsentation_Master_RWTH_Institute_16zu9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nt_presentation_16x9.potx" id="{6B3B8077-59DA-4BFD-81E2-F6AE40240848}" vid="{C9E8994A-F1D2-47FF-B8F1-D99CB40782F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ient_presentation_16x9</Template>
  <TotalTime>0</TotalTime>
  <Words>623</Words>
  <Application>Microsoft Office PowerPoint</Application>
  <PresentationFormat>Breitbild</PresentationFormat>
  <Paragraphs>233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3" baseType="lpstr">
      <vt:lpstr>Arial</vt:lpstr>
      <vt:lpstr>Calibri</vt:lpstr>
      <vt:lpstr>Symbol</vt:lpstr>
      <vt:lpstr>Times New Roman</vt:lpstr>
      <vt:lpstr>Wingdings</vt:lpstr>
      <vt:lpstr>Präsentation_Master_RWTH_Institute_16zu9</vt:lpstr>
      <vt:lpstr>JVET-M0581</vt:lpstr>
      <vt:lpstr>Introduction</vt:lpstr>
      <vt:lpstr>Proposed method</vt:lpstr>
      <vt:lpstr>Experimental results (RA)</vt:lpstr>
      <vt:lpstr>Experimental results (LB)</vt:lpstr>
      <vt:lpstr>Conclusion</vt:lpstr>
      <vt:lpstr>References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JVET-M0581</dc:title>
  <dc:creator>Max Bläser</dc:creator>
  <cp:lastModifiedBy>Max Bläser</cp:lastModifiedBy>
  <cp:revision>13</cp:revision>
  <dcterms:created xsi:type="dcterms:W3CDTF">2019-01-09T08:09:07Z</dcterms:created>
  <dcterms:modified xsi:type="dcterms:W3CDTF">2019-01-12T09:39:08Z</dcterms:modified>
</cp:coreProperties>
</file>