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5" r:id="rId2"/>
    <p:sldId id="261" r:id="rId3"/>
    <p:sldId id="302" r:id="rId4"/>
    <p:sldId id="301" r:id="rId5"/>
    <p:sldId id="27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0"/>
    <p:restoredTop sz="94669"/>
  </p:normalViewPr>
  <p:slideViewPr>
    <p:cSldViewPr>
      <p:cViewPr varScale="1">
        <p:scale>
          <a:sx n="83" d="100"/>
          <a:sy n="83" d="100"/>
        </p:scale>
        <p:origin x="157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A01FC-5907-4C16-9A16-757FEBC12B8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DFE73-9A45-4325-A18E-2C458AF0E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782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063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21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651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3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963488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 latinLnBrk="0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/>
              <a:t> </a:t>
            </a:r>
            <a:r>
              <a:rPr lang="en-US" altLang="ko-KR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 latinLnBrk="0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 latinLnBrk="0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 latinLnBrk="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9138" indent="-177800">
              <a:defRPr sz="1400"/>
            </a:lvl4pPr>
          </a:lstStyle>
          <a:p>
            <a:pPr lvl="0"/>
            <a:r>
              <a:rPr lang="en-US" altLang="ko-KR" dirty="0"/>
              <a:t>Master Text</a:t>
            </a:r>
            <a:endParaRPr lang="ko-KR" altLang="en-US" dirty="0"/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latinLnBrk="0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/>
              <a:t>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31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8271672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196440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711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785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331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24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710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818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590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778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0EF44-19A3-4E46-9F70-09FB20ED45A1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97289-9FCF-444F-8C90-A5D8715B6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66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8953" y="2918327"/>
            <a:ext cx="8271672" cy="520363"/>
          </a:xfrm>
        </p:spPr>
        <p:txBody>
          <a:bodyPr>
            <a:normAutofit fontScale="90000"/>
          </a:bodyPr>
          <a:lstStyle/>
          <a:p>
            <a:r>
              <a:rPr lang="en-CA" altLang="en-US" b="1" dirty="0"/>
              <a:t>HEC with Pre-rotation + Adaptive Frame </a:t>
            </a:r>
            <a:r>
              <a:rPr lang="en-CA" altLang="en-US" b="1" dirty="0" smtClean="0"/>
              <a:t>Packing (</a:t>
            </a:r>
            <a:r>
              <a:rPr lang="en-CA" altLang="en-US" b="1" dirty="0"/>
              <a:t>Test 4.2.a+4.1)</a:t>
            </a:r>
            <a:endParaRPr lang="ko-KR" altLang="en-US" dirty="0"/>
          </a:p>
        </p:txBody>
      </p:sp>
      <p:sp>
        <p:nvSpPr>
          <p:cNvPr id="3" name="부제 2"/>
          <p:cNvSpPr txBox="1">
            <a:spLocks/>
          </p:cNvSpPr>
          <p:nvPr/>
        </p:nvSpPr>
        <p:spPr>
          <a:xfrm>
            <a:off x="538953" y="5562600"/>
            <a:ext cx="2647950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ko-KR" altLang="en-US" sz="1500" dirty="0">
                <a:solidFill>
                  <a:schemeClr val="bg2">
                    <a:lumMod val="10000"/>
                  </a:schemeClr>
                </a:solidFill>
              </a:rPr>
              <a:t> </a:t>
            </a:r>
            <a:fld id="{E259AB98-0859-4428-9934-41E24A243198}" type="datetime3">
              <a:rPr kumimoji="1" lang="en-US" altLang="ko-KR" sz="1500" smtClean="0">
                <a:solidFill>
                  <a:schemeClr val="bg2">
                    <a:lumMod val="10000"/>
                  </a:schemeClr>
                </a:solidFill>
              </a:rPr>
              <a:t>12 January 2019</a:t>
            </a:fld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600" y="6280666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Samsung Electronics Co. Ltd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579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4" y="97149"/>
            <a:ext cx="8743155" cy="523220"/>
          </a:xfrm>
        </p:spPr>
        <p:txBody>
          <a:bodyPr/>
          <a:lstStyle/>
          <a:p>
            <a:pPr algn="l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6D6EFD-A2DB-D144-A8C3-5BF1787FE9CE}"/>
              </a:ext>
            </a:extLst>
          </p:cNvPr>
          <p:cNvSpPr txBox="1"/>
          <p:nvPr/>
        </p:nvSpPr>
        <p:spPr>
          <a:xfrm>
            <a:off x="228600" y="838200"/>
            <a:ext cx="8712968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In this test Pre-rotation + AFP is implemented on HEC + In-loop filter disabled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This test uses VTM3.0+ 360lib 8.0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This test was performed to check the gain of AFP with pre-rotation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30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 smtClean="0"/>
              <a:t>Results – </a:t>
            </a:r>
            <a:r>
              <a:rPr lang="en-US" dirty="0" smtClean="0"/>
              <a:t>TEST 13.4.1 + 13.4.2a vs 13.1.1a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808923"/>
              </p:ext>
            </p:extLst>
          </p:nvPr>
        </p:nvGraphicFramePr>
        <p:xfrm>
          <a:off x="248443" y="838202"/>
          <a:ext cx="8647113" cy="5105402"/>
        </p:xfrm>
        <a:graphic>
          <a:graphicData uri="http://schemas.openxmlformats.org/drawingml/2006/table">
            <a:tbl>
              <a:tblPr/>
              <a:tblGrid>
                <a:gridCol w="898622">
                  <a:extLst>
                    <a:ext uri="{9D8B030D-6E8A-4147-A177-3AD203B41FA5}">
                      <a16:colId xmlns:a16="http://schemas.microsoft.com/office/drawing/2014/main" val="456211873"/>
                    </a:ext>
                  </a:extLst>
                </a:gridCol>
                <a:gridCol w="1186859">
                  <a:extLst>
                    <a:ext uri="{9D8B030D-6E8A-4147-A177-3AD203B41FA5}">
                      <a16:colId xmlns:a16="http://schemas.microsoft.com/office/drawing/2014/main" val="1495004092"/>
                    </a:ext>
                  </a:extLst>
                </a:gridCol>
                <a:gridCol w="864712">
                  <a:extLst>
                    <a:ext uri="{9D8B030D-6E8A-4147-A177-3AD203B41FA5}">
                      <a16:colId xmlns:a16="http://schemas.microsoft.com/office/drawing/2014/main" val="3817247765"/>
                    </a:ext>
                  </a:extLst>
                </a:gridCol>
                <a:gridCol w="712115">
                  <a:extLst>
                    <a:ext uri="{9D8B030D-6E8A-4147-A177-3AD203B41FA5}">
                      <a16:colId xmlns:a16="http://schemas.microsoft.com/office/drawing/2014/main" val="1732803442"/>
                    </a:ext>
                  </a:extLst>
                </a:gridCol>
                <a:gridCol w="712115">
                  <a:extLst>
                    <a:ext uri="{9D8B030D-6E8A-4147-A177-3AD203B41FA5}">
                      <a16:colId xmlns:a16="http://schemas.microsoft.com/office/drawing/2014/main" val="4085808628"/>
                    </a:ext>
                  </a:extLst>
                </a:gridCol>
                <a:gridCol w="712115">
                  <a:extLst>
                    <a:ext uri="{9D8B030D-6E8A-4147-A177-3AD203B41FA5}">
                      <a16:colId xmlns:a16="http://schemas.microsoft.com/office/drawing/2014/main" val="3658093998"/>
                    </a:ext>
                  </a:extLst>
                </a:gridCol>
                <a:gridCol w="712115">
                  <a:extLst>
                    <a:ext uri="{9D8B030D-6E8A-4147-A177-3AD203B41FA5}">
                      <a16:colId xmlns:a16="http://schemas.microsoft.com/office/drawing/2014/main" val="2742788475"/>
                    </a:ext>
                  </a:extLst>
                </a:gridCol>
                <a:gridCol w="712115">
                  <a:extLst>
                    <a:ext uri="{9D8B030D-6E8A-4147-A177-3AD203B41FA5}">
                      <a16:colId xmlns:a16="http://schemas.microsoft.com/office/drawing/2014/main" val="3488109511"/>
                    </a:ext>
                  </a:extLst>
                </a:gridCol>
                <a:gridCol w="712115">
                  <a:extLst>
                    <a:ext uri="{9D8B030D-6E8A-4147-A177-3AD203B41FA5}">
                      <a16:colId xmlns:a16="http://schemas.microsoft.com/office/drawing/2014/main" val="2922976986"/>
                    </a:ext>
                  </a:extLst>
                </a:gridCol>
                <a:gridCol w="712115">
                  <a:extLst>
                    <a:ext uri="{9D8B030D-6E8A-4147-A177-3AD203B41FA5}">
                      <a16:colId xmlns:a16="http://schemas.microsoft.com/office/drawing/2014/main" val="346697197"/>
                    </a:ext>
                  </a:extLst>
                </a:gridCol>
                <a:gridCol w="712115">
                  <a:extLst>
                    <a:ext uri="{9D8B030D-6E8A-4147-A177-3AD203B41FA5}">
                      <a16:colId xmlns:a16="http://schemas.microsoft.com/office/drawing/2014/main" val="3110835232"/>
                    </a:ext>
                  </a:extLst>
                </a:gridCol>
              </a:tblGrid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Pre-rotation + AFP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AFP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Pre-rotation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2387594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Sequence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End-to-end WS-PSNR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End-to-end WS-PSNR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End-to-end WS-PSNR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819305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228253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Class S1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SkateboardInLot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688608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ChairLift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411701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KiteFlite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18840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Harbor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-2.90%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-2.62%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-1.26%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7273911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Trolley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2871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GasLamp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-2.78%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-6.13%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-8.72%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-2.59%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-6.22%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-8.51%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015564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Class S2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Balboa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3419993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Broadway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130159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Landing2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885332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BranCastle2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-0.17%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-0.17%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274641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Class S1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-1.61%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8465224"/>
                  </a:ext>
                </a:extLst>
              </a:tr>
              <a:tr h="329774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Class S2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855428"/>
                  </a:ext>
                </a:extLst>
              </a:tr>
              <a:tr h="329774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363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429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8445" y="97149"/>
            <a:ext cx="8647112" cy="523220"/>
          </a:xfrm>
        </p:spPr>
        <p:txBody>
          <a:bodyPr/>
          <a:lstStyle/>
          <a:p>
            <a:pPr algn="l"/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6D6EFD-A2DB-D144-A8C3-5BF1787FE9CE}"/>
              </a:ext>
            </a:extLst>
          </p:cNvPr>
          <p:cNvSpPr txBox="1"/>
          <p:nvPr/>
        </p:nvSpPr>
        <p:spPr>
          <a:xfrm>
            <a:off x="228600" y="838200"/>
            <a:ext cx="871296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Pre-rotation + AFP together provides 0.57% BD gain while AFP alone provides 0.3% gain and pre-rotation alone provides 0.39% gain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Gaslamp achieved gain is maximum which is 2.78%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More gain is observed in case of 8k sequences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577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710961" y="3307980"/>
            <a:ext cx="3385907" cy="708210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ea"/>
                <a:ea typeface="+mj-ea"/>
                <a:cs typeface="Noto Sans CJK KR" charset="-127"/>
              </a:defRPr>
            </a:lvl1pPr>
          </a:lstStyle>
          <a:p>
            <a:r>
              <a:rPr kumimoji="1" lang="en-US" altLang="ko-KR" sz="4400" dirty="0">
                <a:solidFill>
                  <a:srgbClr val="1428A0"/>
                </a:solidFill>
                <a:cs typeface="Exo 2" charset="0"/>
              </a:rPr>
              <a:t>Thank you</a:t>
            </a:r>
            <a:endParaRPr kumimoji="1" lang="ko-KR" altLang="en-US" sz="4400" dirty="0">
              <a:solidFill>
                <a:srgbClr val="1428A0"/>
              </a:solidFill>
              <a:cs typeface="Exo 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073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</TotalTime>
  <Words>448</Words>
  <Application>Microsoft Office PowerPoint</Application>
  <PresentationFormat>On-screen Show (4:3)</PresentationFormat>
  <Paragraphs>179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맑은 고딕</vt:lpstr>
      <vt:lpstr>Arial</vt:lpstr>
      <vt:lpstr>Calibri</vt:lpstr>
      <vt:lpstr>Exo 2</vt:lpstr>
      <vt:lpstr>Noto Sans CJK KR</vt:lpstr>
      <vt:lpstr>Titillium</vt:lpstr>
      <vt:lpstr>삼성긴고딕OTF ExtraBold</vt:lpstr>
      <vt:lpstr>Office Theme</vt:lpstr>
      <vt:lpstr>HEC with Pre-rotation + Adaptive Frame Packing (Test 4.2.a+4.1)</vt:lpstr>
      <vt:lpstr>Introduction</vt:lpstr>
      <vt:lpstr>Results – TEST 13.4.1 + 13.4.2a vs 13.1.1a</vt:lpstr>
      <vt:lpstr>Observations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RSP Algorithms</dc:title>
  <dc:creator>Amith Dsouza (12539267)</dc:creator>
  <cp:lastModifiedBy>chirag.p</cp:lastModifiedBy>
  <cp:revision>157</cp:revision>
  <dcterms:created xsi:type="dcterms:W3CDTF">2018-04-10T18:43:47Z</dcterms:created>
  <dcterms:modified xsi:type="dcterms:W3CDTF">2019-01-12T23:22:02Z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