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281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E3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5" d="100"/>
          <a:sy n="95" d="100"/>
        </p:scale>
        <p:origin x="230" y="-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DA151-B0D9-4B2D-A86B-A88511C6F0B0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479DA-1B4D-44CF-9387-17ECC77234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58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479DA-1B4D-44CF-9387-17ECC77234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49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601913"/>
            <a:ext cx="228600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630625"/>
            <a:ext cx="9144000" cy="941385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672018"/>
            <a:ext cx="6400800" cy="757246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1" y="6492877"/>
            <a:ext cx="928688" cy="365125"/>
          </a:xfrm>
        </p:spPr>
        <p:txBody>
          <a:bodyPr/>
          <a:lstStyle>
            <a:lvl1pPr>
              <a:defRPr/>
            </a:lvl1pPr>
          </a:lstStyle>
          <a:p>
            <a:fld id="{851D17D6-13B7-4A8D-88B0-007964A1A4CB}" type="datetime1">
              <a:rPr lang="en-US" smtClean="0"/>
              <a:t>1/10/2019</a:t>
            </a:fld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13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048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327025"/>
            <a:ext cx="95250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0" y="6500815"/>
            <a:ext cx="91440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buFont typeface="Calibri" pitchFamily="34" charset="0"/>
              <a:buChar char="©"/>
              <a:defRPr/>
            </a:pPr>
            <a:r>
              <a:rPr lang="en-IN" sz="900" dirty="0" smtClean="0">
                <a:latin typeface="+mn-lt"/>
                <a:cs typeface="+mn-cs"/>
              </a:rPr>
              <a:t>Copyright 2015 Ittiam Systems | Ittiam Proprietary | www.ittiam.com </a:t>
            </a:r>
          </a:p>
        </p:txBody>
      </p:sp>
      <p:sp>
        <p:nvSpPr>
          <p:cNvPr id="6" name="Slide Number Placeholder 5"/>
          <p:cNvSpPr txBox="1">
            <a:spLocks/>
          </p:cNvSpPr>
          <p:nvPr/>
        </p:nvSpPr>
        <p:spPr>
          <a:xfrm>
            <a:off x="7429500" y="6500815"/>
            <a:ext cx="12573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/>
            <a:fld id="{C7EE8E95-70E5-46A4-AB57-4DEB5278868D}" type="slidenum">
              <a:rPr lang="en-IN" altLang="en-US" sz="900">
                <a:solidFill>
                  <a:srgbClr val="6F6F6F"/>
                </a:solidFill>
              </a:rPr>
              <a:pPr algn="r"/>
              <a:t>‹#›</a:t>
            </a:fld>
            <a:endParaRPr lang="en-IN" altLang="en-US" sz="900" dirty="0">
              <a:solidFill>
                <a:srgbClr val="6F6F6F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>
            <a:normAutofit/>
          </a:bodyPr>
          <a:lstStyle>
            <a:lvl1pPr>
              <a:defRPr sz="21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1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81966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C93D2E"/>
              </a:buClr>
              <a:buFont typeface="Wingdings" pitchFamily="2" charset="2"/>
              <a:buChar char="§"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FA0CF0-A320-4423-81CD-58AE6F94CE0C}" type="datetime1">
              <a:rPr lang="en-US" smtClean="0"/>
              <a:t>1/10/2019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79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14375" y="3429000"/>
            <a:ext cx="7143750" cy="460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5" name="Picture 7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786060"/>
            <a:ext cx="7772400" cy="714379"/>
          </a:xfrm>
        </p:spPr>
        <p:txBody>
          <a:bodyPr anchor="t">
            <a:normAutofit/>
          </a:bodyPr>
          <a:lstStyle>
            <a:lvl1pPr algn="l">
              <a:defRPr sz="21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7252" y="3643314"/>
            <a:ext cx="7772400" cy="357190"/>
          </a:xfrm>
        </p:spPr>
        <p:txBody>
          <a:bodyPr anchor="b">
            <a:noAutofit/>
          </a:bodyPr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492877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322C73F-1C13-494F-A104-3D372CA0782A}" type="datetime1">
              <a:rPr lang="en-US" smtClean="0"/>
              <a:t>1/10/2019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92877"/>
            <a:ext cx="2590800" cy="365125"/>
          </a:xfrm>
        </p:spPr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72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tiamLogo_2479X820TransparentBackground (1)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/>
          </a:bodyPr>
          <a:lstStyle>
            <a:lvl1pPr>
              <a:defRPr sz="21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76804" y="1617681"/>
            <a:ext cx="4038600" cy="4525963"/>
          </a:xfrm>
        </p:spPr>
        <p:txBody>
          <a:bodyPr/>
          <a:lstStyle>
            <a:lvl1pPr>
              <a:buNone/>
              <a:defRPr sz="2100" baseline="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999644B7-A591-46CB-8A0C-A20811AEDACA}" type="datetime1">
              <a:rPr lang="en-US" smtClean="0"/>
              <a:t>1/10/2019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defRPr dirty="0"/>
            </a:lvl1pPr>
          </a:lstStyle>
          <a:p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467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8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>
                <a:solidFill>
                  <a:srgbClr val="6F6F6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buClr>
                <a:schemeClr val="accent1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chemeClr val="accent1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chemeClr val="accent1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chemeClr val="accent1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15" name="Content Placeholder 5"/>
          <p:cNvSpPr>
            <a:spLocks noGrp="1"/>
          </p:cNvSpPr>
          <p:nvPr>
            <p:ph sz="quarter" idx="13"/>
          </p:nvPr>
        </p:nvSpPr>
        <p:spPr>
          <a:xfrm>
            <a:off x="458788" y="2143116"/>
            <a:ext cx="4041775" cy="392113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0" y="6356352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429500" y="6356352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4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57188"/>
            <a:ext cx="210185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7" descr="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1" y="357190"/>
            <a:ext cx="2119313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 descr="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357190"/>
            <a:ext cx="2125663" cy="141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4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1" y="357188"/>
            <a:ext cx="2111375" cy="140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IttiamLogo_2479X820TransparentBackground (1).png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4" y="3786188"/>
            <a:ext cx="2071687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1" y="3640138"/>
            <a:ext cx="3509963" cy="5078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700" b="1" dirty="0">
                <a:solidFill>
                  <a:schemeClr val="bg1"/>
                </a:solidFill>
              </a:rPr>
              <a:t>Thank You</a:t>
            </a:r>
            <a:endParaRPr lang="en-IN" sz="27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64050" y="4214814"/>
            <a:ext cx="4465638" cy="3231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>
                    <a:lumMod val="65000"/>
                  </a:schemeClr>
                </a:solidFill>
              </a:rPr>
              <a:t>Name and Designation</a:t>
            </a:r>
            <a:endParaRPr lang="en-IN" sz="15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3606800" y="4178301"/>
            <a:ext cx="1214438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Clr>
                <a:schemeClr val="bg1"/>
              </a:buClr>
              <a:buFont typeface="Calibri" pitchFamily="34" charset="0"/>
              <a:buChar char="©"/>
              <a:defRPr sz="825" dirty="0" smtClean="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01014" y="6492877"/>
            <a:ext cx="1042987" cy="365125"/>
          </a:xfrm>
        </p:spPr>
        <p:txBody>
          <a:bodyPr/>
          <a:lstStyle>
            <a:lvl1pPr>
              <a:defRPr sz="825"/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401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</p:spPr>
        <p:txBody>
          <a:bodyPr/>
          <a:lstStyle>
            <a:lvl1pPr>
              <a:buClr>
                <a:srgbClr val="C93D2E"/>
              </a:buClr>
              <a:buFont typeface="Wingdings" pitchFamily="2" charset="2"/>
              <a:buNone/>
              <a:defRPr sz="18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93D2E"/>
              </a:buClr>
              <a:buFont typeface="Wingdings" pitchFamily="2" charset="2"/>
              <a:buChar char="§"/>
              <a:defRPr sz="165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93D2E"/>
              </a:buClr>
              <a:buFont typeface="Wingdings" pitchFamily="2" charset="2"/>
              <a:buChar char="§"/>
              <a:defRPr sz="1500" b="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93D2E"/>
              </a:buClr>
              <a:buFont typeface="Wingdings" pitchFamily="2" charset="2"/>
              <a:buChar char="§"/>
              <a:defRPr sz="1350" b="0">
                <a:solidFill>
                  <a:srgbClr val="6F6F6F"/>
                </a:solidFill>
              </a:defRPr>
            </a:lvl4pPr>
            <a:lvl5pPr>
              <a:buClr>
                <a:srgbClr val="C93D2E"/>
              </a:buClr>
              <a:buFont typeface="Wingdings" pitchFamily="2" charset="2"/>
              <a:buChar char="§"/>
              <a:defRPr sz="1200" b="0">
                <a:solidFill>
                  <a:srgbClr val="6F6F6F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85804" y="-142900"/>
            <a:ext cx="8229600" cy="1143000"/>
          </a:xfrm>
        </p:spPr>
        <p:txBody>
          <a:bodyPr>
            <a:normAutofit/>
          </a:bodyPr>
          <a:lstStyle>
            <a:lvl1pPr algn="l">
              <a:defRPr sz="21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7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buClr>
                <a:srgbClr val="C00000"/>
              </a:buClr>
              <a:buFont typeface="Wingdings" pitchFamily="2" charset="2"/>
              <a:buChar char="§"/>
              <a:defRPr sz="19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>
              <a:buClr>
                <a:srgbClr val="C00000"/>
              </a:buClr>
              <a:buFont typeface="Wingdings" pitchFamily="2" charset="2"/>
              <a:buChar char="§"/>
              <a:defRPr sz="18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2pPr>
            <a:lvl3pPr>
              <a:buClr>
                <a:srgbClr val="C00000"/>
              </a:buClr>
              <a:buFont typeface="Wingdings" pitchFamily="2" charset="2"/>
              <a:buChar char="§"/>
              <a:defRPr sz="150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3pPr>
            <a:lvl4pPr>
              <a:buClr>
                <a:srgbClr val="C00000"/>
              </a:buClr>
              <a:buFont typeface="Wingdings" pitchFamily="2" charset="2"/>
              <a:buChar char="§"/>
              <a:defRPr sz="13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4pPr>
            <a:lvl5pPr>
              <a:buClr>
                <a:srgbClr val="C00000"/>
              </a:buClr>
              <a:buFont typeface="Wingdings" pitchFamily="2" charset="2"/>
              <a:buChar char="§"/>
              <a:defRPr sz="1200">
                <a:solidFill>
                  <a:srgbClr val="6F6F6F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492877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492877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58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42939" y="714375"/>
            <a:ext cx="8501062" cy="71438"/>
          </a:xfrm>
          <a:prstGeom prst="rect">
            <a:avLst/>
          </a:prstGeom>
          <a:solidFill>
            <a:srgbClr val="C93D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IN" sz="1350" dirty="0"/>
          </a:p>
        </p:txBody>
      </p:sp>
      <p:pic>
        <p:nvPicPr>
          <p:cNvPr id="6" name="Picture 7" descr="IttiamLogo_2479X820TransparentBackground (1)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255588"/>
            <a:ext cx="952500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85775" y="-142875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28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2100" dirty="0" smtClean="0">
                <a:ea typeface="+mj-ea"/>
              </a:rPr>
              <a:t>Click to edit Master title style</a:t>
            </a:r>
            <a:endParaRPr lang="en-IN" sz="2100" dirty="0" smtClean="0">
              <a:ea typeface="+mj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IN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>
                <a:solidFill>
                  <a:srgbClr val="6F6F6F"/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0" y="6564315"/>
            <a:ext cx="9144000" cy="365125"/>
          </a:xfrm>
        </p:spPr>
        <p:txBody>
          <a:bodyPr/>
          <a:lstStyle>
            <a:lvl1pPr>
              <a:buFont typeface="Calibri" pitchFamily="34" charset="0"/>
              <a:buChar char="©"/>
              <a:defRPr dirty="0" smtClean="0">
                <a:solidFill>
                  <a:srgbClr val="6F6F6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7429500" y="6564315"/>
            <a:ext cx="1257300" cy="365125"/>
          </a:xfrm>
        </p:spPr>
        <p:txBody>
          <a:bodyPr/>
          <a:lstStyle>
            <a:lvl1pPr>
              <a:defRPr>
                <a:solidFill>
                  <a:srgbClr val="6F6F6F"/>
                </a:solidFill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6578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EBF6322-B492-435B-A260-6DBE977FBF28}" type="datetime1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FFFFFF"/>
                </a:solidFill>
                <a:latin typeface="Calibri" panose="020F0502020204030204" pitchFamily="34" charset="0"/>
              </a:defRPr>
            </a:lvl1pPr>
          </a:lstStyle>
          <a:p>
            <a:fld id="{5B7AB1B2-3D26-4D21-BF33-5EC3BF3AD7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018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Excel_Worksheet2.xlsx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Excel_Worksheet4.xlsx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7252" y="2184698"/>
            <a:ext cx="7772400" cy="1851843"/>
          </a:xfrm>
        </p:spPr>
        <p:txBody>
          <a:bodyPr>
            <a:normAutofit/>
          </a:bodyPr>
          <a:lstStyle/>
          <a:p>
            <a:r>
              <a:rPr lang="en-CA" sz="2400" dirty="0" smtClean="0"/>
              <a:t>JVET-M0517</a:t>
            </a:r>
            <a:r>
              <a:rPr lang="en-CA" sz="1800" dirty="0" smtClean="0"/>
              <a:t/>
            </a:r>
            <a:br>
              <a:rPr lang="en-CA" sz="1800" dirty="0" smtClean="0"/>
            </a:br>
            <a:r>
              <a:rPr lang="en-US" sz="1800" b="0" dirty="0"/>
              <a:t>Non-CE9: Methods for BDOF complexity reduction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idx="1"/>
          </p:nvPr>
        </p:nvSpPr>
        <p:spPr>
          <a:xfrm>
            <a:off x="657252" y="3542272"/>
            <a:ext cx="7772400" cy="790831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S. Sethuraman</a:t>
            </a:r>
          </a:p>
          <a:p>
            <a:r>
              <a:rPr lang="en-US" dirty="0" smtClean="0"/>
              <a:t>Ittiam Systems</a:t>
            </a:r>
          </a:p>
          <a:p>
            <a:r>
              <a:rPr lang="en-US" dirty="0" smtClean="0"/>
              <a:t>9 January 2019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07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21957"/>
            <a:ext cx="8229600" cy="5720667"/>
          </a:xfrm>
        </p:spPr>
        <p:txBody>
          <a:bodyPr/>
          <a:lstStyle/>
          <a:p>
            <a:r>
              <a:rPr lang="en-US" dirty="0" smtClean="0"/>
              <a:t>2 simplifications to BDOF are proposed</a:t>
            </a:r>
          </a:p>
          <a:p>
            <a:r>
              <a:rPr lang="en-US" dirty="0" smtClean="0"/>
              <a:t>First simplification relates to halving the multiplications and additions required for 4x4 flow vector estimation by using only 50% of the 6x6 positions used earlier</a:t>
            </a:r>
          </a:p>
          <a:p>
            <a:pPr lvl="1"/>
            <a:r>
              <a:rPr lang="en-US" dirty="0" smtClean="0"/>
              <a:t>Using alternate row of positions has a 0.05% BD-RATE drop, but is the simplest from an implementation point of view</a:t>
            </a:r>
          </a:p>
          <a:p>
            <a:pPr lvl="1"/>
            <a:r>
              <a:rPr lang="en-US" dirty="0" smtClean="0"/>
              <a:t>Using Quincunx sampling has a 0.01% BD-RATE drop</a:t>
            </a:r>
          </a:p>
          <a:p>
            <a:pPr lvl="1"/>
            <a:endParaRPr lang="en-US" dirty="0"/>
          </a:p>
          <a:p>
            <a:r>
              <a:rPr lang="en-US" dirty="0" smtClean="0"/>
              <a:t>Second simplification relates to reducing the multiplications during flow vector estimation from 11-bit x 11-bit to 8-bit x 8-bit</a:t>
            </a:r>
          </a:p>
          <a:p>
            <a:pPr lvl="1"/>
            <a:r>
              <a:rPr lang="en-US" dirty="0" smtClean="0"/>
              <a:t>Two methods were studied</a:t>
            </a:r>
          </a:p>
          <a:p>
            <a:pPr lvl="2"/>
            <a:r>
              <a:rPr lang="en-US" dirty="0" smtClean="0"/>
              <a:t>First method did a straight-forward right shifting by 3-bits of the 11-bit quantities. This shows a BD-RATE drop of 0.25%</a:t>
            </a:r>
          </a:p>
          <a:p>
            <a:pPr lvl="2"/>
            <a:r>
              <a:rPr lang="en-US" dirty="0" smtClean="0"/>
              <a:t>Second method loses 6 bits of LSBs in the predicted sample first and then uses signed saturation to clip the values to 8-bit. This shows negligible impact on coding efficiency (0.01% gain)</a:t>
            </a:r>
          </a:p>
          <a:p>
            <a:pPr lvl="2"/>
            <a:endParaRPr lang="en-US" dirty="0"/>
          </a:p>
          <a:p>
            <a:r>
              <a:rPr lang="en-US" dirty="0" smtClean="0"/>
              <a:t>Together these two simplifications reduce the hardware requirements for BDOF significantly and hence it is requested that these be adopted as part of BDOF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921957"/>
          </a:xfrm>
        </p:spPr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848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2669058"/>
            <a:ext cx="7772400" cy="83138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THANKS TO </a:t>
            </a:r>
            <a:r>
              <a:rPr lang="en-US" dirty="0" smtClean="0"/>
              <a:t>QUALCOMM FOR CROSS-CHECKING THE RESULTS!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62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2252"/>
            <a:ext cx="8229600" cy="4833914"/>
          </a:xfrm>
        </p:spPr>
        <p:txBody>
          <a:bodyPr/>
          <a:lstStyle/>
          <a:p>
            <a:r>
              <a:rPr lang="en-US" dirty="0" smtClean="0"/>
              <a:t>2 simplifications proposed for BDOF</a:t>
            </a:r>
          </a:p>
          <a:p>
            <a:pPr lvl="1"/>
            <a:r>
              <a:rPr lang="en-US" dirty="0" smtClean="0"/>
              <a:t>Decimated set of positions used while computing the optical flow vector for a 4x4 block of samples</a:t>
            </a:r>
          </a:p>
          <a:p>
            <a:pPr lvl="2"/>
            <a:r>
              <a:rPr lang="en-US" dirty="0" smtClean="0"/>
              <a:t>Multiple patterns were studied</a:t>
            </a:r>
          </a:p>
          <a:p>
            <a:pPr lvl="2"/>
            <a:r>
              <a:rPr lang="en-US" dirty="0" smtClean="0"/>
              <a:t>Minimal impact on coding efficiency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Reducing the bit-depth of the per-position multiplications from 11-bit x 11-bit to 8-bit x 8-bit</a:t>
            </a:r>
          </a:p>
          <a:p>
            <a:pPr lvl="2"/>
            <a:r>
              <a:rPr lang="en-US" dirty="0" smtClean="0"/>
              <a:t>2 alternative methods were studied</a:t>
            </a:r>
          </a:p>
          <a:p>
            <a:pPr lvl="2"/>
            <a:r>
              <a:rPr lang="en-US" dirty="0" smtClean="0"/>
              <a:t>One of them had a negligible impact on impact efficiency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1000100"/>
          </a:xfrm>
        </p:spPr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6616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5998"/>
            <a:ext cx="8229600" cy="5000168"/>
          </a:xfrm>
        </p:spPr>
        <p:txBody>
          <a:bodyPr/>
          <a:lstStyle/>
          <a:p>
            <a:r>
              <a:rPr lang="en-US" dirty="0" smtClean="0"/>
              <a:t>Every 4x4 block of samples use a set of (6x6) = 36 positions centered on the 4x4 block</a:t>
            </a:r>
          </a:p>
          <a:p>
            <a:pPr lvl="1"/>
            <a:r>
              <a:rPr lang="en-US" dirty="0" smtClean="0"/>
              <a:t>Sample differences </a:t>
            </a:r>
            <a:r>
              <a:rPr lang="en-US" dirty="0" smtClean="0">
                <a:latin typeface="Symbol" panose="05050102010706020507" pitchFamily="18" charset="2"/>
              </a:rPr>
              <a:t>D</a:t>
            </a:r>
            <a:r>
              <a:rPr lang="en-US" dirty="0" smtClean="0"/>
              <a:t>I = (I1 – I0) from 6x6 positions</a:t>
            </a:r>
          </a:p>
          <a:p>
            <a:pPr lvl="1"/>
            <a:r>
              <a:rPr lang="en-US" dirty="0" smtClean="0"/>
              <a:t>Sum of horizontal gradients of L0 (Gx0) and L1 (Gx1) and Sum of vertical gradients of L0 (Gy0) and L1 (Gy1) – </a:t>
            </a:r>
            <a:r>
              <a:rPr lang="en-US" dirty="0"/>
              <a:t>computed for 6x6 positions using 8x8 samples in each </a:t>
            </a:r>
            <a:r>
              <a:rPr lang="en-US" dirty="0" smtClean="0"/>
              <a:t>reference</a:t>
            </a:r>
          </a:p>
          <a:p>
            <a:r>
              <a:rPr lang="en-US" dirty="0" smtClean="0"/>
              <a:t>Product terms</a:t>
            </a:r>
          </a:p>
          <a:p>
            <a:pPr lvl="1"/>
            <a:r>
              <a:rPr lang="en-US" dirty="0" err="1" smtClean="0"/>
              <a:t>sGx</a:t>
            </a:r>
            <a:r>
              <a:rPr lang="en-US" dirty="0" smtClean="0"/>
              <a:t>*</a:t>
            </a:r>
            <a:r>
              <a:rPr lang="en-US" dirty="0" err="1" smtClean="0"/>
              <a:t>sGx</a:t>
            </a:r>
            <a:endParaRPr lang="en-US" dirty="0" smtClean="0"/>
          </a:p>
          <a:p>
            <a:pPr lvl="1"/>
            <a:r>
              <a:rPr lang="en-US" dirty="0" err="1" smtClean="0"/>
              <a:t>sGy</a:t>
            </a:r>
            <a:r>
              <a:rPr lang="en-US" dirty="0" smtClean="0"/>
              <a:t>*</a:t>
            </a:r>
            <a:r>
              <a:rPr lang="en-US" dirty="0" err="1" smtClean="0"/>
              <a:t>sGy</a:t>
            </a:r>
            <a:endParaRPr lang="en-US" dirty="0" smtClean="0"/>
          </a:p>
          <a:p>
            <a:pPr lvl="1"/>
            <a:r>
              <a:rPr lang="en-US" dirty="0" err="1" smtClean="0"/>
              <a:t>sGx</a:t>
            </a:r>
            <a:r>
              <a:rPr lang="en-US" dirty="0" smtClean="0"/>
              <a:t>*</a:t>
            </a:r>
            <a:r>
              <a:rPr lang="en-US" dirty="0">
                <a:latin typeface="Symbol" panose="05050102010706020507" pitchFamily="18" charset="2"/>
              </a:rPr>
              <a:t> </a:t>
            </a:r>
            <a:r>
              <a:rPr lang="en-US" dirty="0" smtClean="0">
                <a:latin typeface="Symbol" panose="05050102010706020507" pitchFamily="18" charset="2"/>
              </a:rPr>
              <a:t>D</a:t>
            </a:r>
            <a:r>
              <a:rPr lang="en-US" dirty="0" smtClean="0"/>
              <a:t>I</a:t>
            </a:r>
          </a:p>
          <a:p>
            <a:pPr lvl="1"/>
            <a:r>
              <a:rPr lang="en-US" dirty="0" err="1" smtClean="0"/>
              <a:t>sGy</a:t>
            </a:r>
            <a:r>
              <a:rPr lang="en-US" dirty="0" smtClean="0"/>
              <a:t>*</a:t>
            </a:r>
            <a:r>
              <a:rPr lang="en-US" dirty="0">
                <a:latin typeface="Symbol" panose="05050102010706020507" pitchFamily="18" charset="2"/>
              </a:rPr>
              <a:t> </a:t>
            </a:r>
            <a:r>
              <a:rPr lang="en-US" dirty="0" smtClean="0">
                <a:latin typeface="Symbol" panose="05050102010706020507" pitchFamily="18" charset="2"/>
              </a:rPr>
              <a:t>D</a:t>
            </a:r>
            <a:r>
              <a:rPr lang="en-US" dirty="0" smtClean="0"/>
              <a:t>I</a:t>
            </a:r>
          </a:p>
          <a:p>
            <a:pPr lvl="1"/>
            <a:r>
              <a:rPr lang="en-US" dirty="0" err="1" smtClean="0"/>
              <a:t>sGx</a:t>
            </a:r>
            <a:r>
              <a:rPr lang="en-US" dirty="0" smtClean="0"/>
              <a:t>*</a:t>
            </a:r>
            <a:r>
              <a:rPr lang="en-US" dirty="0" err="1" smtClean="0"/>
              <a:t>sGy</a:t>
            </a:r>
            <a:endParaRPr lang="en-US" dirty="0" smtClean="0"/>
          </a:p>
          <a:p>
            <a:r>
              <a:rPr lang="en-US" dirty="0" smtClean="0"/>
              <a:t>Accumulated over 36 positions for each 4x4 to solve for flow vector (</a:t>
            </a:r>
            <a:r>
              <a:rPr lang="en-US" dirty="0" err="1" smtClean="0"/>
              <a:t>vx</a:t>
            </a:r>
            <a:r>
              <a:rPr lang="en-US" dirty="0" smtClean="0"/>
              <a:t>, </a:t>
            </a:r>
            <a:r>
              <a:rPr lang="en-US" dirty="0" err="1" smtClean="0"/>
              <a:t>vy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Least squares solution of 36 equations in (</a:t>
            </a:r>
            <a:r>
              <a:rPr lang="en-US" dirty="0" err="1" smtClean="0"/>
              <a:t>vx</a:t>
            </a:r>
            <a:r>
              <a:rPr lang="en-US" dirty="0" smtClean="0"/>
              <a:t>, </a:t>
            </a:r>
            <a:r>
              <a:rPr lang="en-US" dirty="0" err="1" smtClean="0"/>
              <a:t>vy</a:t>
            </a:r>
            <a:r>
              <a:rPr lang="en-US" dirty="0" smtClean="0"/>
              <a:t>)</a:t>
            </a:r>
          </a:p>
          <a:p>
            <a:r>
              <a:rPr lang="en-US" dirty="0" smtClean="0"/>
              <a:t>Significant part of BDOF’s complexity comes from these multiplications and accumulations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959742"/>
          </a:xfrm>
        </p:spPr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ositions currently used for flow vector estimation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568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5126065"/>
          </a:xfrm>
        </p:spPr>
        <p:txBody>
          <a:bodyPr/>
          <a:lstStyle/>
          <a:p>
            <a:r>
              <a:rPr lang="en-US" dirty="0" smtClean="0"/>
              <a:t>The 6x6 positions are decimated by a factor of 2 in the following manner:</a:t>
            </a:r>
          </a:p>
          <a:p>
            <a:pPr lvl="1"/>
            <a:r>
              <a:rPr lang="en-US" dirty="0" smtClean="0"/>
              <a:t>Alternate rows</a:t>
            </a:r>
          </a:p>
          <a:p>
            <a:pPr lvl="1"/>
            <a:r>
              <a:rPr lang="en-US" dirty="0" smtClean="0"/>
              <a:t>Alternate columns</a:t>
            </a:r>
          </a:p>
          <a:p>
            <a:pPr lvl="1"/>
            <a:r>
              <a:rPr lang="en-US" dirty="0" smtClean="0"/>
              <a:t>Quincunx (alternating in both horizontal and vertical directions)</a:t>
            </a:r>
          </a:p>
          <a:p>
            <a:pPr lvl="1"/>
            <a:endParaRPr lang="en-US" dirty="0"/>
          </a:p>
          <a:p>
            <a:r>
              <a:rPr lang="en-US" dirty="0" smtClean="0"/>
              <a:t>Though the positions are decimated, it should be noted that the predicted sample values at all 36 positions are still accessed for computing the gradients</a:t>
            </a:r>
          </a:p>
          <a:p>
            <a:endParaRPr lang="en-US" dirty="0"/>
          </a:p>
          <a:p>
            <a:r>
              <a:rPr lang="en-US" dirty="0" smtClean="0"/>
              <a:t>Per-position multiplications reduce by a factor of 2</a:t>
            </a:r>
          </a:p>
          <a:p>
            <a:endParaRPr lang="en-US" dirty="0"/>
          </a:p>
          <a:p>
            <a:r>
              <a:rPr lang="en-US" dirty="0" smtClean="0"/>
              <a:t>Accumulations reduce by a factor of 2</a:t>
            </a:r>
          </a:p>
          <a:p>
            <a:endParaRPr lang="en-US" dirty="0"/>
          </a:p>
          <a:p>
            <a:r>
              <a:rPr lang="en-US" dirty="0" smtClean="0"/>
              <a:t>18 equations are solved to compute the optical flow vector</a:t>
            </a:r>
          </a:p>
          <a:p>
            <a:endParaRPr lang="en-US" dirty="0"/>
          </a:p>
          <a:p>
            <a:r>
              <a:rPr lang="en-US" dirty="0" smtClean="0"/>
              <a:t>No change to the process of applying the correction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Decimating the positions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426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37072"/>
            <a:ext cx="8229600" cy="5244574"/>
          </a:xfrm>
        </p:spPr>
        <p:txBody>
          <a:bodyPr/>
          <a:lstStyle/>
          <a:p>
            <a:r>
              <a:rPr lang="en-US" dirty="0" smtClean="0"/>
              <a:t>Results are presented against VTM3.0 that includes BDOF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err="1" smtClean="0"/>
              <a:t>Downsampling</a:t>
            </a:r>
            <a:r>
              <a:rPr lang="en-US" dirty="0" smtClean="0"/>
              <a:t> vertically by a factor of 2 has 0.05% BD-RATE drop</a:t>
            </a:r>
          </a:p>
          <a:p>
            <a:r>
              <a:rPr lang="en-US" dirty="0" smtClean="0"/>
              <a:t>Quincunx </a:t>
            </a:r>
            <a:r>
              <a:rPr lang="en-US" dirty="0" err="1" smtClean="0"/>
              <a:t>downsampling</a:t>
            </a:r>
            <a:r>
              <a:rPr lang="en-US" dirty="0" smtClean="0"/>
              <a:t> by a factor of 2 has negligible impact on coding efficiency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838830"/>
          </a:xfrm>
        </p:spPr>
        <p:txBody>
          <a:bodyPr/>
          <a:lstStyle/>
          <a:p>
            <a:r>
              <a:rPr lang="en-US" dirty="0" smtClean="0"/>
              <a:t>Results for decimated positions</a:t>
            </a:r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2386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004910"/>
              </p:ext>
            </p:extLst>
          </p:nvPr>
        </p:nvGraphicFramePr>
        <p:xfrm>
          <a:off x="302281" y="1473621"/>
          <a:ext cx="4327509" cy="26751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Worksheet" r:id="rId3" imgW="4129004" imgH="2100064" progId="Excel.Sheet.12">
                  <p:embed/>
                </p:oleObj>
              </mc:Choice>
              <mc:Fallback>
                <p:oleObj name="Worksheet" r:id="rId3" imgW="4129004" imgH="2100064" progId="Excel.Sheet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281" y="1473621"/>
                        <a:ext cx="4327509" cy="267518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227799"/>
              </p:ext>
            </p:extLst>
          </p:nvPr>
        </p:nvGraphicFramePr>
        <p:xfrm>
          <a:off x="4751388" y="1473200"/>
          <a:ext cx="4151312" cy="276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Worksheet" r:id="rId5" imgW="3779224" imgH="2200407" progId="Excel.Sheet.12">
                  <p:embed/>
                </p:oleObj>
              </mc:Choice>
              <mc:Fallback>
                <p:oleObj name="Worksheet" r:id="rId5" imgW="3779224" imgH="220040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51388" y="1473200"/>
                        <a:ext cx="4151312" cy="276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66617" y="4233863"/>
            <a:ext cx="1598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Alternate rows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67824" y="4233863"/>
            <a:ext cx="1093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Quincunx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951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80656"/>
            <a:ext cx="8229600" cy="5045510"/>
          </a:xfrm>
        </p:spPr>
        <p:txBody>
          <a:bodyPr/>
          <a:lstStyle/>
          <a:p>
            <a:r>
              <a:rPr lang="en-US" dirty="0" smtClean="0"/>
              <a:t>As proposed in JVET-L0256, the bit-depths during the flow vector estimation were restricted as follows:</a:t>
            </a:r>
          </a:p>
          <a:p>
            <a:pPr lvl="1"/>
            <a:r>
              <a:rPr lang="en-US" dirty="0" smtClean="0"/>
              <a:t>Predicted samples were right shifted by 6 bits</a:t>
            </a:r>
          </a:p>
          <a:p>
            <a:pPr lvl="1"/>
            <a:r>
              <a:rPr lang="en-US" dirty="0" smtClean="0"/>
              <a:t>Predicted sample difference is in 11-bits</a:t>
            </a:r>
          </a:p>
          <a:p>
            <a:pPr lvl="1"/>
            <a:r>
              <a:rPr lang="en-US" dirty="0" smtClean="0"/>
              <a:t>Gradient computed from 16-bit predicted samples were right shifted by 4 bits</a:t>
            </a:r>
          </a:p>
          <a:p>
            <a:pPr lvl="1"/>
            <a:r>
              <a:rPr lang="en-US" dirty="0" smtClean="0"/>
              <a:t>The gradient sums were further right shifted by 3 bits to be in 11-bits</a:t>
            </a:r>
          </a:p>
          <a:p>
            <a:pPr lvl="1"/>
            <a:r>
              <a:rPr lang="en-US" dirty="0" smtClean="0"/>
              <a:t>The product terms require 11-bit x 11-bit multiplications</a:t>
            </a:r>
          </a:p>
          <a:p>
            <a:pPr lvl="1"/>
            <a:r>
              <a:rPr lang="en-US" dirty="0" smtClean="0"/>
              <a:t>Accumulators require 22+6 = 28 bits</a:t>
            </a:r>
          </a:p>
          <a:p>
            <a:pPr lvl="1"/>
            <a:endParaRPr lang="en-US" dirty="0"/>
          </a:p>
          <a:p>
            <a:r>
              <a:rPr lang="en-US" dirty="0" smtClean="0"/>
              <a:t>11-bit x 11-bit multiplication adds substantial hardware complexity</a:t>
            </a:r>
          </a:p>
          <a:p>
            <a:pPr lvl="1"/>
            <a:r>
              <a:rPr lang="en-US" dirty="0" smtClean="0"/>
              <a:t>Equivalent to 11 shifted additions with progressively increasing bit depth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11-bit x 11-bit multiplications are not efficient for SIMD</a:t>
            </a:r>
          </a:p>
          <a:p>
            <a:endParaRPr lang="en-US" dirty="0"/>
          </a:p>
          <a:p>
            <a:r>
              <a:rPr lang="en-US" dirty="0" smtClean="0"/>
              <a:t>In this proposal, 2 methods for simplifying these multiplications to 8-bit x 8-bit multiplications are studied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1000100"/>
          </a:xfrm>
        </p:spPr>
        <p:txBody>
          <a:bodyPr/>
          <a:lstStyle/>
          <a:p>
            <a:r>
              <a:rPr lang="en-US" dirty="0" smtClean="0"/>
              <a:t>Bit-depths used in current BDOF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520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56226"/>
            <a:ext cx="8229600" cy="4969940"/>
          </a:xfrm>
        </p:spPr>
        <p:txBody>
          <a:bodyPr/>
          <a:lstStyle/>
          <a:p>
            <a:r>
              <a:rPr lang="en-US" dirty="0" smtClean="0"/>
              <a:t>The predicted sample difference at 11-bit depth is further right shifted by 3 bits to make it 8-bits</a:t>
            </a:r>
          </a:p>
          <a:p>
            <a:r>
              <a:rPr lang="en-US" dirty="0" smtClean="0"/>
              <a:t>The sum of gradients at 11-bit depth is further right shifted by 3 bits to make it 8-bits</a:t>
            </a:r>
          </a:p>
          <a:p>
            <a:r>
              <a:rPr lang="en-US" dirty="0" smtClean="0"/>
              <a:t>Perform all multiplications as 8-bit x 8-bit multiplications before accumulating the terms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5804" y="0"/>
            <a:ext cx="8229600" cy="884172"/>
          </a:xfrm>
        </p:spPr>
        <p:txBody>
          <a:bodyPr/>
          <a:lstStyle/>
          <a:p>
            <a:r>
              <a:rPr lang="en-US" dirty="0" smtClean="0"/>
              <a:t>Method-1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70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95770"/>
            <a:ext cx="8229600" cy="5030396"/>
          </a:xfrm>
        </p:spPr>
        <p:txBody>
          <a:bodyPr/>
          <a:lstStyle/>
          <a:p>
            <a:r>
              <a:rPr lang="en-US" dirty="0"/>
              <a:t>Predicted samples a</a:t>
            </a:r>
            <a:r>
              <a:rPr lang="en-US" dirty="0" smtClean="0"/>
              <a:t>re </a:t>
            </a:r>
            <a:r>
              <a:rPr lang="en-US" dirty="0"/>
              <a:t>right shifted by 6 </a:t>
            </a:r>
            <a:r>
              <a:rPr lang="en-US" dirty="0" smtClean="0"/>
              <a:t>bits</a:t>
            </a:r>
          </a:p>
          <a:p>
            <a:r>
              <a:rPr lang="en-US" dirty="0" smtClean="0"/>
              <a:t>Predicted sample difference between the corresponding positions of L0 and L1 is computed and is sign-saturated to 8-bit (i.e. clipped between -128 and +127)</a:t>
            </a:r>
          </a:p>
          <a:p>
            <a:r>
              <a:rPr lang="en-US" dirty="0" smtClean="0"/>
              <a:t>The gradients are computed from the predicted sample already right shifted by 6 bits to result in 11-bit gradients</a:t>
            </a:r>
          </a:p>
          <a:p>
            <a:pPr lvl="1"/>
            <a:r>
              <a:rPr lang="en-US" dirty="0" smtClean="0"/>
              <a:t>Eliminates the sub-optimal step in current process of going to 17-bits and then down-shifting it by 4 which is not SIMD friendly; in this, the gradient and the sum of gradients stay within 16-bits and hence is more SIMD friendly</a:t>
            </a:r>
          </a:p>
          <a:p>
            <a:r>
              <a:rPr lang="en-US" dirty="0" smtClean="0"/>
              <a:t>The sum of gradients are computed, right shifted by 1 bit, and then sign saturated to 8-bit</a:t>
            </a:r>
          </a:p>
          <a:p>
            <a:r>
              <a:rPr lang="en-US" dirty="0" smtClean="0"/>
              <a:t>The product terms are computed using 8-bit x 8-bit multiplications</a:t>
            </a:r>
          </a:p>
          <a:p>
            <a:endParaRPr lang="en-US" dirty="0"/>
          </a:p>
          <a:p>
            <a:r>
              <a:rPr lang="en-US" dirty="0" smtClean="0"/>
              <a:t>The accumulators need to be only 16 + 6 = 22 bits wide</a:t>
            </a:r>
          </a:p>
          <a:p>
            <a:r>
              <a:rPr lang="en-US" dirty="0" smtClean="0"/>
              <a:t>Each 4x4 block of samples require 5 accumulators</a:t>
            </a:r>
          </a:p>
          <a:p>
            <a:r>
              <a:rPr lang="en-US" dirty="0" smtClean="0"/>
              <a:t>Multiple 4x4 blocks will need to be processed in parallel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 - 2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9473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00100"/>
            <a:ext cx="8229600" cy="601989"/>
          </a:xfrm>
        </p:spPr>
        <p:txBody>
          <a:bodyPr/>
          <a:lstStyle/>
          <a:p>
            <a:r>
              <a:rPr lang="en-US" dirty="0" smtClean="0"/>
              <a:t>Results are shown against VTM3.0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Method-1 has a significant BD-RATE drop of 0.25%</a:t>
            </a:r>
          </a:p>
          <a:p>
            <a:r>
              <a:rPr lang="en-US" dirty="0" smtClean="0"/>
              <a:t>Method-2 has negligible impact on BD-RATE (0.01% gain)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for bit-depth restriction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2957765"/>
              </p:ext>
            </p:extLst>
          </p:nvPr>
        </p:nvGraphicFramePr>
        <p:xfrm>
          <a:off x="296878" y="1947324"/>
          <a:ext cx="4303726" cy="2337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Worksheet" r:id="rId3" imgW="4129004" imgH="2100064" progId="Excel.Sheet.12">
                  <p:embed/>
                </p:oleObj>
              </mc:Choice>
              <mc:Fallback>
                <p:oleObj name="Worksheet" r:id="rId3" imgW="4129004" imgH="2100064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6878" y="1947324"/>
                        <a:ext cx="4303726" cy="23375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5230090"/>
              </p:ext>
            </p:extLst>
          </p:nvPr>
        </p:nvGraphicFramePr>
        <p:xfrm>
          <a:off x="4713314" y="1947324"/>
          <a:ext cx="4129087" cy="23375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Worksheet" r:id="rId5" imgW="4129004" imgH="2085793" progId="Excel.Sheet.12">
                  <p:embed/>
                </p:oleObj>
              </mc:Choice>
              <mc:Fallback>
                <p:oleObj name="Worksheet" r:id="rId5" imgW="4129004" imgH="20857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13314" y="1947324"/>
                        <a:ext cx="4129087" cy="23375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0082883"/>
      </p:ext>
    </p:extLst>
  </p:cSld>
  <p:clrMapOvr>
    <a:masterClrMapping/>
  </p:clrMapOvr>
</p:sld>
</file>

<file path=ppt/theme/theme1.xml><?xml version="1.0" encoding="utf-8"?>
<a:theme xmlns:a="http://schemas.openxmlformats.org/drawingml/2006/main" name="Ittiam Template">
  <a:themeElements>
    <a:clrScheme name="Ittiam">
      <a:dk1>
        <a:srgbClr val="FFFFFF"/>
      </a:dk1>
      <a:lt1>
        <a:sysClr val="window" lastClr="FFFFFF"/>
      </a:lt1>
      <a:dk2>
        <a:srgbClr val="1F497D"/>
      </a:dk2>
      <a:lt2>
        <a:srgbClr val="EEECE1"/>
      </a:lt2>
      <a:accent1>
        <a:srgbClr val="C93D2E"/>
      </a:accent1>
      <a:accent2>
        <a:srgbClr val="FFFFFF"/>
      </a:accent2>
      <a:accent3>
        <a:srgbClr val="6F6F6F"/>
      </a:accent3>
      <a:accent4>
        <a:srgbClr val="8064A2"/>
      </a:accent4>
      <a:accent5>
        <a:srgbClr val="4BACC6"/>
      </a:accent5>
      <a:accent6>
        <a:srgbClr val="F79646"/>
      </a:accent6>
      <a:hlink>
        <a:srgbClr val="C93D2E"/>
      </a:hlink>
      <a:folHlink>
        <a:srgbClr val="C93D2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ttiam Template.potx [Read-Only]" id="{97DD4C3A-B432-499C-84B5-4DD1A841A171}" vid="{C3CAFF14-7E63-4A6A-97AE-6A280AB388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Ittiam-Huawei-FVC-M2-DMVR-improvement-proposal</Template>
  <TotalTime>16517</TotalTime>
  <Words>870</Words>
  <Application>Microsoft Office PowerPoint</Application>
  <PresentationFormat>On-screen Show (4:3)</PresentationFormat>
  <Paragraphs>117</Paragraphs>
  <Slides>11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Symbol</vt:lpstr>
      <vt:lpstr>Wingdings</vt:lpstr>
      <vt:lpstr>Ittiam Template</vt:lpstr>
      <vt:lpstr>Microsoft Excel Worksheet</vt:lpstr>
      <vt:lpstr>JVET-M0517 Non-CE9: Methods for BDOF complexity reduction</vt:lpstr>
      <vt:lpstr>Overview</vt:lpstr>
      <vt:lpstr>Positions currently used for flow vector estimation</vt:lpstr>
      <vt:lpstr>Decimating the positions</vt:lpstr>
      <vt:lpstr>Results for decimated positions</vt:lpstr>
      <vt:lpstr>Bit-depths used in current BDOF</vt:lpstr>
      <vt:lpstr>Method-1</vt:lpstr>
      <vt:lpstr>Method - 2</vt:lpstr>
      <vt:lpstr>Results for bit-depth restriction</vt:lpstr>
      <vt:lpstr>Conclusions</vt:lpstr>
      <vt:lpstr>THANKS TO QUALCOMM FOR CROSS-CHECKING THE RESULTS!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2-Stage Design for DMVR/PMMVD</dc:title>
  <dc:creator>Sriram Sethuraman</dc:creator>
  <cp:lastModifiedBy>Sriram Sethuraman</cp:lastModifiedBy>
  <cp:revision>204</cp:revision>
  <dcterms:created xsi:type="dcterms:W3CDTF">2018-06-26T03:17:57Z</dcterms:created>
  <dcterms:modified xsi:type="dcterms:W3CDTF">2019-01-10T14:54:46Z</dcterms:modified>
</cp:coreProperties>
</file>