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7" r:id="rId2"/>
    <p:sldId id="261" r:id="rId3"/>
    <p:sldId id="283" r:id="rId4"/>
    <p:sldId id="282" r:id="rId5"/>
    <p:sldId id="279" r:id="rId6"/>
    <p:sldId id="305" r:id="rId7"/>
    <p:sldId id="290" r:id="rId8"/>
    <p:sldId id="293" r:id="rId9"/>
    <p:sldId id="292" r:id="rId10"/>
    <p:sldId id="307" r:id="rId11"/>
    <p:sldId id="306" r:id="rId12"/>
    <p:sldId id="303" r:id="rId13"/>
    <p:sldId id="300" r:id="rId14"/>
    <p:sldId id="304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2160">
          <p15:clr>
            <a:srgbClr val="A4A3A4"/>
          </p15:clr>
        </p15:guide>
        <p15:guide id="3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  <a:srgbClr val="666666"/>
    <a:srgbClr val="8E8E8E"/>
    <a:srgbClr val="314865"/>
    <a:srgbClr val="4D8FB7"/>
    <a:srgbClr val="E2E9E9"/>
    <a:srgbClr val="82B0CC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74" autoAdjust="0"/>
    <p:restoredTop sz="75744" autoAdjust="0"/>
  </p:normalViewPr>
  <p:slideViewPr>
    <p:cSldViewPr snapToGrid="0">
      <p:cViewPr varScale="1">
        <p:scale>
          <a:sx n="92" d="100"/>
          <a:sy n="92" d="100"/>
        </p:scale>
        <p:origin x="1386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583510-72F4-402E-8ADD-DC27A437E11F}" type="datetimeFigureOut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F0A5CC-9DA5-49D5-AE1E-D39CAB346E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967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0A5CC-9DA5-49D5-AE1E-D39CAB346E7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1152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0A5CC-9DA5-49D5-AE1E-D39CAB346E7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8406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0A5CC-9DA5-49D5-AE1E-D39CAB346E7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6416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0A5CC-9DA5-49D5-AE1E-D39CAB346E7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7169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0A5CC-9DA5-49D5-AE1E-D39CAB346E7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6325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0A5CC-9DA5-49D5-AE1E-D39CAB346E7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4499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0A5CC-9DA5-49D5-AE1E-D39CAB346E7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3164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0A5CC-9DA5-49D5-AE1E-D39CAB346E7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4649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0A5CC-9DA5-49D5-AE1E-D39CAB346E7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2733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0A5CC-9DA5-49D5-AE1E-D39CAB346E7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6717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0A5CC-9DA5-49D5-AE1E-D39CAB346E7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5365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0A5CC-9DA5-49D5-AE1E-D39CAB346E7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5827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0A5CC-9DA5-49D5-AE1E-D39CAB346E7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0177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0A5CC-9DA5-49D5-AE1E-D39CAB346E7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279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231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8262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743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7538" y="2212217"/>
            <a:ext cx="86674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JVET-M0510</a:t>
            </a:r>
          </a:p>
          <a:p>
            <a:pPr algn="ctr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AHG9: CNN-based in-loop filter proposed by USTC</a:t>
            </a:r>
          </a:p>
        </p:txBody>
      </p:sp>
      <p:sp>
        <p:nvSpPr>
          <p:cNvPr id="8" name="矩形 7"/>
          <p:cNvSpPr/>
          <p:nvPr/>
        </p:nvSpPr>
        <p:spPr>
          <a:xfrm>
            <a:off x="1383465" y="3622955"/>
            <a:ext cx="955435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Yuanying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Dai, Dong 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Liu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Yue Li, Feng Wu</a:t>
            </a:r>
          </a:p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University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 Science and Technology of China, Hefei, China</a:t>
            </a:r>
          </a:p>
          <a:p>
            <a:pPr algn="ctr">
              <a:lnSpc>
                <a:spcPct val="150000"/>
              </a:lnSpc>
            </a:pPr>
            <a:endParaRPr lang="zh-CN" altLang="en-US" sz="2400" b="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540" t="2575" b="-1"/>
          <a:stretch/>
        </p:blipFill>
        <p:spPr>
          <a:xfrm>
            <a:off x="10392" y="0"/>
            <a:ext cx="1288472" cy="130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031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0" y="61415"/>
            <a:ext cx="48586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Experiments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0673" y="747215"/>
            <a:ext cx="328047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dirty="0" smtClean="0"/>
              <a:t>1. BD-rate of Test2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715365"/>
              </p:ext>
            </p:extLst>
          </p:nvPr>
        </p:nvGraphicFramePr>
        <p:xfrm>
          <a:off x="225850" y="1586013"/>
          <a:ext cx="4406902" cy="3305175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7587736"/>
              </p:ext>
            </p:extLst>
          </p:nvPr>
        </p:nvGraphicFramePr>
        <p:xfrm>
          <a:off x="6459104" y="1586012"/>
          <a:ext cx="4406902" cy="3305175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124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0" y="61415"/>
            <a:ext cx="48586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Experiments Summary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0755" y="707605"/>
            <a:ext cx="7896396" cy="6113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34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877842" y="2844225"/>
            <a:ext cx="4597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CONCLUSION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41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0" y="61415"/>
            <a:ext cx="48586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Conclusion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3548" y="1698989"/>
            <a:ext cx="101161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1. </a:t>
            </a:r>
            <a:r>
              <a:rPr lang="en-US" altLang="zh-CN" sz="2800" dirty="0"/>
              <a:t>G</a:t>
            </a:r>
            <a:r>
              <a:rPr lang="en-US" altLang="zh-CN" sz="2800" dirty="0" smtClean="0"/>
              <a:t>ood </a:t>
            </a:r>
            <a:r>
              <a:rPr lang="en-US" altLang="zh-CN" sz="2800" dirty="0"/>
              <a:t>balance between coding performance and </a:t>
            </a:r>
            <a:r>
              <a:rPr lang="en-US" altLang="zh-CN" sz="2800" dirty="0" smtClean="0"/>
              <a:t>complexity</a:t>
            </a:r>
          </a:p>
          <a:p>
            <a:endParaRPr lang="en-US" altLang="zh-CN" sz="2800" dirty="0"/>
          </a:p>
          <a:p>
            <a:r>
              <a:rPr lang="en-US" altLang="zh-CN" sz="2800" dirty="0"/>
              <a:t>2</a:t>
            </a:r>
            <a:r>
              <a:rPr lang="en-US" altLang="zh-CN" sz="2800" dirty="0" smtClean="0"/>
              <a:t>. Thank </a:t>
            </a:r>
            <a:r>
              <a:rPr lang="en-CA" altLang="zh-C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Hikvision</a:t>
            </a:r>
            <a:r>
              <a:rPr lang="en-CA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cross-check</a:t>
            </a:r>
            <a:r>
              <a:rPr lang="en-US" altLang="zh-CN" sz="2800" dirty="0" smtClean="0"/>
              <a:t> </a:t>
            </a:r>
          </a:p>
          <a:p>
            <a:pPr marL="514350" indent="-514350">
              <a:buAutoNum type="arabicPeriod"/>
            </a:pPr>
            <a:endParaRPr lang="en-US" altLang="zh-CN" sz="2800" dirty="0"/>
          </a:p>
          <a:p>
            <a:pPr>
              <a:buSzPct val="50000"/>
            </a:pPr>
            <a:endParaRPr lang="en-US" altLang="zh-CN" sz="2800" dirty="0" smtClean="0"/>
          </a:p>
        </p:txBody>
      </p:sp>
    </p:spTree>
    <p:extLst>
      <p:ext uri="{BB962C8B-B14F-4D97-AF65-F5344CB8AC3E}">
        <p14:creationId xmlns:p14="http://schemas.microsoft.com/office/powerpoint/2010/main" val="167102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825366" y="2844225"/>
            <a:ext cx="2541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THANK</a:t>
            </a:r>
            <a:r>
              <a:rPr lang="zh-CN" altLang="en-US" sz="3200" b="1" dirty="0">
                <a:solidFill>
                  <a:schemeClr val="bg1"/>
                </a:solidFill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 </a:t>
            </a:r>
            <a:r>
              <a:rPr lang="en-US" altLang="zh-CN" sz="3200" b="1" dirty="0" smtClean="0">
                <a:solidFill>
                  <a:schemeClr val="bg1"/>
                </a:solidFill>
              </a:rPr>
              <a:t>YOU!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137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822804" y="2844225"/>
            <a:ext cx="2546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Summary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27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0" y="61415"/>
            <a:ext cx="48586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Summary</a:t>
            </a:r>
          </a:p>
        </p:txBody>
      </p:sp>
      <p:sp>
        <p:nvSpPr>
          <p:cNvPr id="4" name="矩形 3"/>
          <p:cNvSpPr/>
          <p:nvPr/>
        </p:nvSpPr>
        <p:spPr>
          <a:xfrm>
            <a:off x="824345" y="1398445"/>
            <a:ext cx="1054330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altLang="zh-CN" sz="2400" dirty="0" smtClean="0"/>
              <a:t>Lightweight </a:t>
            </a:r>
            <a:r>
              <a:rPr lang="en-US" altLang="zh-CN" sz="2400" dirty="0"/>
              <a:t>deep convolutional neural </a:t>
            </a:r>
            <a:r>
              <a:rPr lang="en-US" altLang="zh-CN" sz="2400" dirty="0" smtClean="0"/>
              <a:t>networks</a:t>
            </a:r>
          </a:p>
          <a:p>
            <a:pPr marL="342900" indent="-342900">
              <a:buAutoNum type="arabicPeriod"/>
            </a:pPr>
            <a:endParaRPr lang="en-US" altLang="zh-CN" sz="2400" dirty="0"/>
          </a:p>
          <a:p>
            <a:pPr marL="342900" indent="-342900">
              <a:buAutoNum type="arabicPeriod"/>
            </a:pPr>
            <a:r>
              <a:rPr lang="en-CA" altLang="zh-CN" sz="2400" dirty="0" smtClean="0"/>
              <a:t>Locate </a:t>
            </a:r>
            <a:r>
              <a:rPr lang="en-CA" altLang="zh-CN" sz="2400" dirty="0"/>
              <a:t>between DF and </a:t>
            </a:r>
            <a:r>
              <a:rPr lang="en-CA" altLang="zh-CN" sz="2400" dirty="0" smtClean="0"/>
              <a:t>SAO</a:t>
            </a:r>
          </a:p>
          <a:p>
            <a:pPr marL="342900" indent="-342900">
              <a:buAutoNum type="arabicPeriod"/>
            </a:pPr>
            <a:endParaRPr lang="en-CA" altLang="zh-CN" sz="2400" dirty="0"/>
          </a:p>
          <a:p>
            <a:pPr marL="342900" indent="-342900">
              <a:buAutoNum type="arabicPeriod"/>
            </a:pPr>
            <a:r>
              <a:rPr lang="zh-CN" altLang="zh-CN" sz="2400" dirty="0"/>
              <a:t> </a:t>
            </a:r>
            <a:r>
              <a:rPr lang="en-CA" altLang="zh-CN" sz="2400" dirty="0"/>
              <a:t>-0.96%, -0.32%, -0.45% BD-rate savings for Y, </a:t>
            </a:r>
            <a:r>
              <a:rPr lang="en-CA" altLang="zh-CN" sz="2400" dirty="0" err="1"/>
              <a:t>Cb</a:t>
            </a:r>
            <a:r>
              <a:rPr lang="en-CA" altLang="zh-CN" sz="2400" dirty="0"/>
              <a:t>, and Cr components compared with VTM3.0 under AI configuration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389341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275342" y="2844225"/>
            <a:ext cx="48586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Proposed Method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18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0" y="61415"/>
            <a:ext cx="10194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Network structure: test1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00923"/>
            <a:ext cx="12192000" cy="2370154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4460756" y="4139454"/>
            <a:ext cx="3280472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dirty="0" smtClean="0"/>
              <a:t>1. Residue learning</a:t>
            </a:r>
          </a:p>
          <a:p>
            <a:r>
              <a:rPr lang="en-US" altLang="zh-CN" sz="2400" dirty="0" smtClean="0"/>
              <a:t>2. Shared Parameters</a:t>
            </a:r>
            <a:endParaRPr lang="en-US" altLang="zh-CN" sz="2400" dirty="0"/>
          </a:p>
          <a:p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06448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0" y="61415"/>
            <a:ext cx="10194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Network structure: test2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4590845" y="5312027"/>
            <a:ext cx="3280472" cy="1680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dirty="0" smtClean="0"/>
              <a:t>1. Residue learning</a:t>
            </a:r>
          </a:p>
          <a:p>
            <a:r>
              <a:rPr lang="en-US" altLang="zh-CN" sz="2400" dirty="0" smtClean="0"/>
              <a:t>2. Shared Parameters</a:t>
            </a:r>
          </a:p>
          <a:p>
            <a:r>
              <a:rPr lang="en-US" altLang="zh-CN" sz="2400" dirty="0" smtClean="0"/>
              <a:t>3. </a:t>
            </a:r>
            <a:r>
              <a:rPr lang="en-US" altLang="zh-CN" sz="2400" dirty="0" err="1" smtClean="0"/>
              <a:t>Depthwise</a:t>
            </a:r>
            <a:r>
              <a:rPr lang="en-US" altLang="zh-CN" sz="2400" dirty="0" smtClean="0"/>
              <a:t> conv</a:t>
            </a:r>
            <a:endParaRPr lang="en-US" altLang="zh-CN" sz="2400" dirty="0"/>
          </a:p>
          <a:p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-642" t="4790"/>
          <a:stretch/>
        </p:blipFill>
        <p:spPr>
          <a:xfrm>
            <a:off x="1662545" y="747215"/>
            <a:ext cx="8154989" cy="435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84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0" y="61415"/>
            <a:ext cx="48586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Training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8863" y="901729"/>
            <a:ext cx="9532516" cy="5689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61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673154" y="2844225"/>
            <a:ext cx="28456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EXPERIMENTS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46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0" y="61415"/>
            <a:ext cx="48586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Experiments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0673" y="747215"/>
            <a:ext cx="3280472" cy="533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dirty="0" smtClean="0"/>
              <a:t>1. BD-rate of Test1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2484292"/>
              </p:ext>
            </p:extLst>
          </p:nvPr>
        </p:nvGraphicFramePr>
        <p:xfrm>
          <a:off x="328467" y="1440541"/>
          <a:ext cx="4406902" cy="2025015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2396%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2169%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4050%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2476%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2162%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3816%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193338"/>
              </p:ext>
            </p:extLst>
          </p:nvPr>
        </p:nvGraphicFramePr>
        <p:xfrm>
          <a:off x="6220113" y="1371960"/>
          <a:ext cx="4406902" cy="2162175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165469"/>
              </p:ext>
            </p:extLst>
          </p:nvPr>
        </p:nvGraphicFramePr>
        <p:xfrm>
          <a:off x="328467" y="3903186"/>
          <a:ext cx="4406902" cy="2025015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420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1825</TotalTime>
  <Words>729</Words>
  <Application>Microsoft Office PowerPoint</Application>
  <PresentationFormat>宽屏</PresentationFormat>
  <Paragraphs>358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微软雅黑</vt:lpstr>
      <vt:lpstr>Arial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陈志磊</dc:creator>
  <cp:lastModifiedBy>user</cp:lastModifiedBy>
  <cp:revision>107</cp:revision>
  <dcterms:created xsi:type="dcterms:W3CDTF">2013-07-01T03:05:36Z</dcterms:created>
  <dcterms:modified xsi:type="dcterms:W3CDTF">2019-01-13T12:54:45Z</dcterms:modified>
</cp:coreProperties>
</file>