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82" r:id="rId3"/>
    <p:sldId id="290" r:id="rId4"/>
    <p:sldId id="284" r:id="rId5"/>
    <p:sldId id="295" r:id="rId6"/>
    <p:sldId id="296" r:id="rId7"/>
    <p:sldId id="286" r:id="rId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3938" autoAdjust="0"/>
  </p:normalViewPr>
  <p:slideViewPr>
    <p:cSldViewPr>
      <p:cViewPr varScale="1">
        <p:scale>
          <a:sx n="132" d="100"/>
          <a:sy n="132" d="100"/>
        </p:scale>
        <p:origin x="2634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2019/1/11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077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9808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0984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2019/1/11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2019/1/11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2019/1/11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2019/1/11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2019/1/11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2019/1/11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2019/1/11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2019/1/11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2019/1/11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2019/1/11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2019/1/11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2019/1/11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08520" y="1484784"/>
            <a:ext cx="9252520" cy="2115666"/>
          </a:xfrm>
        </p:spPr>
        <p:txBody>
          <a:bodyPr/>
          <a:lstStyle/>
          <a:p>
            <a:pPr eaLnBrk="1" hangingPunct="1"/>
            <a:r>
              <a:rPr lang="en-US" sz="3200" b="1" dirty="0"/>
              <a:t>CE3-related: Simplified look-up table for CCLM mode</a:t>
            </a:r>
            <a:br>
              <a:rPr lang="en-US" sz="3200" b="1" dirty="0"/>
            </a:br>
            <a:r>
              <a:rPr lang="en-US" sz="3200" b="1" dirty="0"/>
              <a:t>(JVET-</a:t>
            </a:r>
            <a:r>
              <a:rPr lang="en-US" altLang="zh-CN" sz="3200" b="1" dirty="0"/>
              <a:t>M0493</a:t>
            </a:r>
            <a:r>
              <a:rPr lang="en-US" sz="3200" b="1" dirty="0"/>
              <a:t>)</a:t>
            </a:r>
            <a:endParaRPr lang="en-US" altLang="en-US" sz="3200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7624" y="3886200"/>
            <a:ext cx="7344816" cy="1752600"/>
          </a:xfrm>
        </p:spPr>
        <p:txBody>
          <a:bodyPr rtlCol="0">
            <a:norm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L. Zhao, X. Zhao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X. Li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S. Liu ( Tencent )</a:t>
            </a:r>
          </a:p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9/01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Introduction</a:t>
            </a:r>
            <a:endParaRPr lang="en-US" sz="4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6927C39-B0B7-415C-8A97-432445EB394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90810" y="1196752"/>
                <a:ext cx="8229600" cy="5328592"/>
              </a:xfrm>
            </p:spPr>
            <p:txBody>
              <a:bodyPr/>
              <a:lstStyle/>
              <a:p>
                <a:pPr algn="just"/>
                <a:r>
                  <a:rPr lang="en-US" altLang="zh-CN" sz="2800" dirty="0"/>
                  <a:t>In CCLM, the model </a:t>
                </a:r>
                <a:r>
                  <a:rPr lang="en-CA" altLang="zh-CN" sz="2800" dirty="0"/>
                  <a:t>p</a:t>
                </a:r>
                <a:r>
                  <a:rPr lang="en-CA" sz="2800" dirty="0"/>
                  <a:t>arameters </a:t>
                </a:r>
                <a14:m>
                  <m:oMath xmlns:m="http://schemas.openxmlformats.org/officeDocument/2006/math">
                    <m:r>
                      <a:rPr lang="en-CA" sz="280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CA" sz="2800" dirty="0"/>
                  <a:t> and </a:t>
                </a:r>
                <a14:m>
                  <m:oMath xmlns:m="http://schemas.openxmlformats.org/officeDocument/2006/math">
                    <m:r>
                      <a:rPr lang="en-CA" sz="2800">
                        <a:latin typeface="Cambria Math" panose="02040503050406030204" pitchFamily="18" charset="0"/>
                      </a:rPr>
                      <m:t>𝛽</m:t>
                    </m:r>
                  </m:oMath>
                </a14:m>
                <a:r>
                  <a:rPr lang="en-CA" sz="2800" dirty="0"/>
                  <a:t> are derived </a:t>
                </a:r>
                <a:r>
                  <a:rPr lang="en-US" sz="2800" dirty="0"/>
                  <a:t>as follows</a:t>
                </a:r>
                <a:endParaRPr lang="en-US" altLang="zh-CN" sz="2800" dirty="0"/>
              </a:p>
              <a:p>
                <a:pPr algn="just"/>
                <a:endParaRPr lang="en-US" altLang="zh-CN" sz="2400" dirty="0"/>
              </a:p>
              <a:p>
                <a:pPr algn="just"/>
                <a:endParaRPr lang="en-US" altLang="zh-CN" sz="2400" dirty="0"/>
              </a:p>
              <a:p>
                <a:pPr marL="0" indent="0" algn="just">
                  <a:buNone/>
                </a:pPr>
                <a:endParaRPr lang="en-US" altLang="zh-CN" sz="2400" dirty="0"/>
              </a:p>
              <a:p>
                <a:pPr algn="just">
                  <a:spcBef>
                    <a:spcPts val="3000"/>
                  </a:spcBef>
                </a:pPr>
                <a:r>
                  <a:rPr lang="en-US" sz="2800" dirty="0"/>
                  <a:t>To avoid division operation, two look-up tables (LUT) with size 512 are employed</a:t>
                </a:r>
              </a:p>
              <a:p>
                <a:pPr lvl="1">
                  <a:spcBef>
                    <a:spcPts val="1200"/>
                  </a:spcBef>
                </a:pPr>
                <a:r>
                  <a:rPr lang="en-US" sz="2400" dirty="0"/>
                  <a:t>LUT-1:  Floor( 2</a:t>
                </a:r>
                <a:r>
                  <a:rPr lang="en-US" sz="2400" baseline="30000" dirty="0"/>
                  <a:t>32</a:t>
                </a:r>
                <a:r>
                  <a:rPr lang="en-US" sz="2400" dirty="0"/>
                  <a:t> / diff ) − Floor( 2</a:t>
                </a:r>
                <a:r>
                  <a:rPr lang="en-US" sz="2400" baseline="30000" dirty="0"/>
                  <a:t>16</a:t>
                </a:r>
                <a:r>
                  <a:rPr lang="en-US" sz="2400" dirty="0"/>
                  <a:t> / diff ) * 2</a:t>
                </a:r>
                <a:r>
                  <a:rPr lang="en-US" sz="2400" baseline="30000" dirty="0"/>
                  <a:t>16</a:t>
                </a:r>
                <a:endParaRPr lang="en-US" sz="2400" dirty="0"/>
              </a:p>
              <a:p>
                <a:pPr lvl="1">
                  <a:spcBef>
                    <a:spcPts val="1200"/>
                  </a:spcBef>
                </a:pPr>
                <a:r>
                  <a:rPr lang="en-US" sz="2400" dirty="0"/>
                  <a:t>LUT-2:  Floor( 2</a:t>
                </a:r>
                <a:r>
                  <a:rPr lang="en-US" sz="2400" baseline="30000" dirty="0"/>
                  <a:t>16</a:t>
                </a:r>
                <a:r>
                  <a:rPr lang="en-US" sz="2400" dirty="0"/>
                  <a:t> / diff )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6927C39-B0B7-415C-8A97-432445EB394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90810" y="1196752"/>
                <a:ext cx="8229600" cy="5328592"/>
              </a:xfrm>
              <a:blipFill>
                <a:blip r:embed="rId3"/>
                <a:stretch>
                  <a:fillRect l="-1333" t="-1030" r="-14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>
                <a:extLst>
                  <a:ext uri="{FF2B5EF4-FFF2-40B4-BE49-F238E27FC236}">
                    <a16:creationId xmlns:a16="http://schemas.microsoft.com/office/drawing/2014/main" id="{87D07396-8350-404F-912E-BCB9FCF35A6C}"/>
                  </a:ext>
                </a:extLst>
              </p:cNvPr>
              <p:cNvSpPr/>
              <p:nvPr/>
            </p:nvSpPr>
            <p:spPr>
              <a:xfrm>
                <a:off x="1115616" y="2318891"/>
                <a:ext cx="6120680" cy="14622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ts val="600"/>
                  </a:spcBef>
                  <a:spcAft>
                    <a:spcPts val="12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sz="2400" i="1">
                          <a:latin typeface="Cambria Math" panose="02040503050406030204" pitchFamily="18" charset="0"/>
                          <a:ea typeface="SimSun" panose="02010600030101010101" pitchFamily="2" charset="-122"/>
                        </a:rPr>
                        <m:t>𝛼</m:t>
                      </m:r>
                      <m:r>
                        <a:rPr lang="en-CA" sz="2400" i="1">
                          <a:latin typeface="Cambria Math" panose="02040503050406030204" pitchFamily="18" charset="0"/>
                          <a:ea typeface="SimSun" panose="02010600030101010101" pitchFamily="2" charset="-122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400" i="1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</m:ctrlPr>
                            </m:sSubPr>
                            <m:e>
                              <m:r>
                                <a:rPr lang="en-CA" sz="2400" i="1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CA" sz="2400" i="1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𝐵</m:t>
                              </m:r>
                            </m:sub>
                          </m:sSub>
                          <m:r>
                            <a:rPr lang="en-CA" sz="2400" i="1"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400" i="1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</m:ctrlPr>
                            </m:sSubPr>
                            <m:e>
                              <m:r>
                                <a:rPr lang="en-CA" sz="2400" i="1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CA" sz="2400" i="1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𝐴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400" i="1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</m:ctrlPr>
                            </m:sSubPr>
                            <m:e>
                              <m:r>
                                <a:rPr lang="en-CA" sz="2400" i="1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CA" sz="2400" i="1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𝐵</m:t>
                              </m:r>
                            </m:sub>
                          </m:sSub>
                          <m:r>
                            <a:rPr lang="en-CA" sz="2400" i="1"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400" i="1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</m:ctrlPr>
                            </m:sSubPr>
                            <m:e>
                              <m:r>
                                <a:rPr lang="en-CA" sz="2400" i="1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CA" sz="2400" i="1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𝐴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24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algn="ctr">
                  <a:spcBef>
                    <a:spcPts val="600"/>
                  </a:spcBef>
                  <a:spcAft>
                    <a:spcPts val="12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sz="2400" i="1"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</a:rPr>
                        <m:t>𝛽</m:t>
                      </m:r>
                      <m:r>
                        <a:rPr lang="en-CA" sz="2400" i="1"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</a:rPr>
                        <m:t>=</m:t>
                      </m:r>
                      <m:sSub>
                        <m:sSubPr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</m:ctrlPr>
                        </m:sSubPr>
                        <m:e>
                          <m:r>
                            <a:rPr lang="en-CA" sz="2400" i="1"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  <m:t>𝑦</m:t>
                          </m:r>
                        </m:e>
                        <m:sub>
                          <m:r>
                            <a:rPr lang="en-CA" sz="2400" i="1"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  <m:t>𝐴</m:t>
                          </m:r>
                        </m:sub>
                      </m:sSub>
                      <m:r>
                        <a:rPr lang="en-CA" sz="2400" i="1"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</a:rPr>
                        <m:t>− </m:t>
                      </m:r>
                      <m:r>
                        <a:rPr lang="en-CA" sz="2400" i="1"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</a:rPr>
                        <m:t>𝛼</m:t>
                      </m:r>
                      <m:sSub>
                        <m:sSubPr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</m:ctrlPr>
                        </m:sSubPr>
                        <m:e>
                          <m:r>
                            <a:rPr lang="en-CA" sz="2400" i="1"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  <m:t>𝑥</m:t>
                          </m:r>
                        </m:e>
                        <m:sub>
                          <m:r>
                            <a:rPr lang="en-CA" sz="2400" i="1"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  <m:t>𝐴</m:t>
                          </m:r>
                        </m:sub>
                      </m:sSub>
                    </m:oMath>
                  </m:oMathPara>
                </a14:m>
                <a:endParaRPr lang="en-US" sz="24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</p:txBody>
          </p:sp>
        </mc:Choice>
        <mc:Fallback xmlns="">
          <p:sp>
            <p:nvSpPr>
              <p:cNvPr id="4" name="矩形 3">
                <a:extLst>
                  <a:ext uri="{FF2B5EF4-FFF2-40B4-BE49-F238E27FC236}">
                    <a16:creationId xmlns:a16="http://schemas.microsoft.com/office/drawing/2014/main" id="{87D07396-8350-404F-912E-BCB9FCF35A6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2318891"/>
                <a:ext cx="6120680" cy="146226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309828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Proposed method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810" y="1196752"/>
            <a:ext cx="8229600" cy="5040560"/>
          </a:xfrm>
        </p:spPr>
        <p:txBody>
          <a:bodyPr/>
          <a:lstStyle/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en-US" altLang="zh-CN" sz="2800" dirty="0"/>
              <a:t>Firstly, LUT-1 is removed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en-US" altLang="zh-CN" sz="2800" dirty="0"/>
              <a:t>Secondly, the range of diff is divided into multiple intervals, and further quantized, and the quantized value specifies LUT entry index</a:t>
            </a:r>
          </a:p>
          <a:p>
            <a:pPr lvl="1" algn="just">
              <a:spcBef>
                <a:spcPts val="1200"/>
              </a:spcBef>
              <a:spcAft>
                <a:spcPts val="1200"/>
              </a:spcAft>
            </a:pPr>
            <a:r>
              <a:rPr lang="en-US" altLang="zh-CN" sz="2400" dirty="0"/>
              <a:t>Method 1 (size 120)</a:t>
            </a:r>
          </a:p>
          <a:p>
            <a:pPr lvl="1" algn="just">
              <a:spcBef>
                <a:spcPts val="2400"/>
              </a:spcBef>
              <a:spcAft>
                <a:spcPts val="1200"/>
              </a:spcAft>
            </a:pPr>
            <a:r>
              <a:rPr lang="en-US" altLang="zh-CN" sz="2400" dirty="0"/>
              <a:t>Method 2 (size 88)</a:t>
            </a:r>
          </a:p>
          <a:p>
            <a:pPr lvl="1" algn="just">
              <a:spcBef>
                <a:spcPts val="2400"/>
              </a:spcBef>
              <a:spcAft>
                <a:spcPts val="1200"/>
              </a:spcAft>
            </a:pPr>
            <a:r>
              <a:rPr lang="en-US" altLang="zh-CN" sz="2400" dirty="0"/>
              <a:t>Method 3 (size 64)</a:t>
            </a:r>
          </a:p>
          <a:p>
            <a:pPr algn="just">
              <a:spcBef>
                <a:spcPts val="1800"/>
              </a:spcBef>
            </a:pPr>
            <a:endParaRPr lang="en-US" altLang="zh-CN" sz="2800" dirty="0"/>
          </a:p>
          <a:p>
            <a:pPr algn="just"/>
            <a:endParaRPr lang="en-US" altLang="zh-CN" sz="2800" dirty="0"/>
          </a:p>
          <a:p>
            <a:pPr algn="just"/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sz="36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>
                <a:extLst>
                  <a:ext uri="{FF2B5EF4-FFF2-40B4-BE49-F238E27FC236}">
                    <a16:creationId xmlns:a16="http://schemas.microsoft.com/office/drawing/2014/main" id="{B8339C44-A247-474E-91FF-5240AA4EDC5B}"/>
                  </a:ext>
                </a:extLst>
              </p:cNvPr>
              <p:cNvSpPr/>
              <p:nvPr/>
            </p:nvSpPr>
            <p:spPr>
              <a:xfrm>
                <a:off x="3974896" y="3356992"/>
                <a:ext cx="4319324" cy="7101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𝑑𝑖𝑓𝑓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56+(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𝑑𝑖𝑓𝑓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≫3),  &amp;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𝑑𝑖𝑓𝑓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&gt;64</m:t>
                              </m:r>
                            </m:e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𝑑𝑖𝑓𝑓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,  &amp;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𝑑𝑖𝑓𝑓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≤64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4" name="矩形 3">
                <a:extLst>
                  <a:ext uri="{FF2B5EF4-FFF2-40B4-BE49-F238E27FC236}">
                    <a16:creationId xmlns:a16="http://schemas.microsoft.com/office/drawing/2014/main" id="{B8339C44-A247-474E-91FF-5240AA4EDC5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4896" y="3356992"/>
                <a:ext cx="4319324" cy="71019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E5662D51-3EFC-4507-B803-1B6C7CB44FB7}"/>
                  </a:ext>
                </a:extLst>
              </p:cNvPr>
              <p:cNvSpPr/>
              <p:nvPr/>
            </p:nvSpPr>
            <p:spPr>
              <a:xfrm>
                <a:off x="3974896" y="4149080"/>
                <a:ext cx="4319324" cy="7101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𝑑𝑖𝑓𝑓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24+(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𝑑𝑖𝑓𝑓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≫3),  &amp;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𝑑𝑖𝑓𝑓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&gt;64</m:t>
                              </m:r>
                            </m:e>
                            <m:e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𝑑𝑖𝑓𝑓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≫1),  &amp;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𝑑𝑖𝑓𝑓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≤64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E5662D51-3EFC-4507-B803-1B6C7CB44FB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4896" y="4149080"/>
                <a:ext cx="4319324" cy="71019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BB579D1B-95F4-47FF-88C2-EBB5A7013D9E}"/>
                  </a:ext>
                </a:extLst>
              </p:cNvPr>
              <p:cNvSpPr/>
              <p:nvPr/>
            </p:nvSpPr>
            <p:spPr>
              <a:xfrm>
                <a:off x="4018132" y="4903290"/>
                <a:ext cx="4946356" cy="1117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𝑑𝑖𝑓𝑓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48+(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𝑑𝑖𝑓𝑓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≫5),  &amp;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𝑑𝑖𝑓𝑓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&gt;256</m:t>
                              </m:r>
                            </m:e>
                            <m:e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24+(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𝑑𝑖𝑓𝑓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≫3),  &amp;64&lt;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𝑑𝑖𝑓𝑓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≤256</m:t>
                              </m:r>
                            </m:e>
                            <m:e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𝑑𝑖𝑓𝑓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≫1),  &amp;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𝑑𝑖𝑓𝑓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≤64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BB579D1B-95F4-47FF-88C2-EBB5A7013D9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8132" y="4903290"/>
                <a:ext cx="4946356" cy="111799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495414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Simulation Results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r>
              <a:rPr lang="en-US" altLang="zh-CN" sz="2400" dirty="0"/>
              <a:t>Anchor: VTM3.0</a:t>
            </a:r>
          </a:p>
          <a:p>
            <a:r>
              <a:rPr lang="en-US" altLang="zh-CN" sz="2400" dirty="0"/>
              <a:t>Method 1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4357615"/>
              </p:ext>
            </p:extLst>
          </p:nvPr>
        </p:nvGraphicFramePr>
        <p:xfrm>
          <a:off x="827584" y="2708920"/>
          <a:ext cx="7992888" cy="3369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4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9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14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01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45105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All Intra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Random Access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95%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95%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94%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29618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1590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Simulation Results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r>
              <a:rPr lang="en-US" altLang="zh-CN" sz="2400" dirty="0"/>
              <a:t>Anchor: VTM3.0</a:t>
            </a:r>
          </a:p>
          <a:p>
            <a:r>
              <a:rPr lang="en-US" altLang="zh-CN" sz="2400" dirty="0"/>
              <a:t>Method 2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4999277"/>
              </p:ext>
            </p:extLst>
          </p:nvPr>
        </p:nvGraphicFramePr>
        <p:xfrm>
          <a:off x="827584" y="2708920"/>
          <a:ext cx="7992888" cy="3369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4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9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14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01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45105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All Intra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Random Access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29618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35585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Simulation Results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r>
              <a:rPr lang="en-US" altLang="zh-CN" sz="2400" dirty="0"/>
              <a:t>Anchor: VTM3.0</a:t>
            </a:r>
          </a:p>
          <a:p>
            <a:r>
              <a:rPr lang="en-US" altLang="zh-CN" sz="2400" dirty="0"/>
              <a:t>Method 3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4881124"/>
              </p:ext>
            </p:extLst>
          </p:nvPr>
        </p:nvGraphicFramePr>
        <p:xfrm>
          <a:off x="827584" y="2708920"/>
          <a:ext cx="7992888" cy="3369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4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9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14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01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45105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All Intra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Random Access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95%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94%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29618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9721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3600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pPr algn="just">
              <a:spcAft>
                <a:spcPts val="1200"/>
              </a:spcAft>
            </a:pPr>
            <a:r>
              <a:rPr lang="en-US" altLang="zh-CN" sz="2400" dirty="0"/>
              <a:t>One LUT is removed and the size of the remaining LUT is reduced by 87.5% (from 512 to 64 integers)</a:t>
            </a:r>
          </a:p>
          <a:p>
            <a:pPr algn="just">
              <a:spcAft>
                <a:spcPts val="1200"/>
              </a:spcAft>
            </a:pPr>
            <a:r>
              <a:rPr lang="en-US" altLang="zh-CN" sz="2400" dirty="0"/>
              <a:t>Minor BD-rate impact</a:t>
            </a:r>
          </a:p>
          <a:p>
            <a:pPr algn="just"/>
            <a:r>
              <a:rPr lang="en-US" altLang="zh-CN" sz="2400" dirty="0"/>
              <a:t>It is proposed to further study this proposal in CE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16347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12256</TotalTime>
  <Words>816</Words>
  <Application>Microsoft Office PowerPoint</Application>
  <PresentationFormat>On-screen Show (4:3)</PresentationFormat>
  <Paragraphs>356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宋体</vt:lpstr>
      <vt:lpstr>宋体</vt:lpstr>
      <vt:lpstr>Arial</vt:lpstr>
      <vt:lpstr>Calibri</vt:lpstr>
      <vt:lpstr>Cambria Math</vt:lpstr>
      <vt:lpstr>Times New Roman</vt:lpstr>
      <vt:lpstr>Office 主题</vt:lpstr>
      <vt:lpstr>CE3-related: Simplified look-up table for CCLM mode (JVET-M0493)</vt:lpstr>
      <vt:lpstr>Introduction</vt:lpstr>
      <vt:lpstr>Proposed method</vt:lpstr>
      <vt:lpstr>Simulation Results</vt:lpstr>
      <vt:lpstr>Simulation Results</vt:lpstr>
      <vt:lpstr>Simulation Results</vt:lpstr>
      <vt:lpstr>Conclusion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Xin Zhao</cp:lastModifiedBy>
  <cp:revision>215</cp:revision>
  <dcterms:created xsi:type="dcterms:W3CDTF">2010-10-25T03:40:34Z</dcterms:created>
  <dcterms:modified xsi:type="dcterms:W3CDTF">2019-01-11T00:31:54Z</dcterms:modified>
</cp:coreProperties>
</file>