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7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564" r:id="rId5"/>
    <p:sldId id="261" r:id="rId6"/>
    <p:sldId id="259" r:id="rId7"/>
    <p:sldId id="262" r:id="rId8"/>
    <p:sldId id="562" r:id="rId9"/>
    <p:sldId id="263" r:id="rId10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H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CCECFF"/>
    <a:srgbClr val="CCFFFF"/>
    <a:srgbClr val="CCFFCC"/>
    <a:srgbClr val="FFCCFF"/>
    <a:srgbClr val="006600"/>
    <a:srgbClr val="663300"/>
    <a:srgbClr val="FF5050"/>
    <a:srgbClr val="728E3A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596" autoAdjust="0"/>
    <p:restoredTop sz="87127" autoAdjust="0"/>
  </p:normalViewPr>
  <p:slideViewPr>
    <p:cSldViewPr>
      <p:cViewPr>
        <p:scale>
          <a:sx n="128" d="100"/>
          <a:sy n="128" d="100"/>
        </p:scale>
        <p:origin x="1528" y="400"/>
      </p:cViewPr>
      <p:guideLst>
        <p:guide orient="horz" pos="1627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5" d="100"/>
        <a:sy n="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F781F78A-6DA5-4E5C-B7DA-CC0FBB00C99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33340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endParaRPr lang="en-US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828" y="4376060"/>
            <a:ext cx="6259286" cy="4419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/>
            </a:lvl1pPr>
          </a:lstStyle>
          <a:p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5"/>
            <a:ext cx="3038475" cy="465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/>
            </a:lvl1pPr>
          </a:lstStyle>
          <a:p>
            <a:fld id="{14BF4540-F070-4ED6-A048-E38C81298C3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064778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81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11175" y="511175"/>
            <a:ext cx="6040438" cy="33972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F4540-F070-4ED6-A048-E38C81298C3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093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Presenter Information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Subtitle</a:t>
            </a:r>
          </a:p>
        </p:txBody>
      </p:sp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657598" y="4589879"/>
            <a:ext cx="1828804" cy="470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601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026330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359312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  <p:extLst>
      <p:ext uri="{BB962C8B-B14F-4D97-AF65-F5344CB8AC3E}">
        <p14:creationId xmlns:p14="http://schemas.microsoft.com/office/powerpoint/2010/main" val="461267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</a:endParaRPr>
          </a:p>
        </p:txBody>
      </p:sp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4"/>
          <a:stretch>
            <a:fillRect/>
          </a:stretch>
        </p:blipFill>
        <p:spPr bwMode="auto">
          <a:xfrm>
            <a:off x="0" y="-961611"/>
            <a:ext cx="9144000" cy="7066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262267" y="2234495"/>
            <a:ext cx="2619466" cy="67451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B67EED-9BD3-4942-B8ED-A33B5B25B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F4E05D5-7135-45E1-B8E3-9DD4696C14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CEF4F5D-C040-4346-B013-E0AD33820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35C647-79F3-46B1-B967-7AE2255414FF}" type="datetimeFigureOut">
              <a:rPr lang="en-US" smtClean="0"/>
              <a:t>1/11/19</a:t>
            </a:fld>
            <a:endParaRPr 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1B5E265-B621-4982-AF56-61960A141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8A8F53F-4F35-45F1-95AD-A6FC37518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91409-55FA-4E8F-9A47-3299F6D5A4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3786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837"/>
            <a:ext cx="9144000" cy="22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1"/>
            <a:ext cx="9144000" cy="610245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871538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900" b="0" i="0" u="none" strike="noStrike" kern="1200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032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title</a:t>
            </a:r>
          </a:p>
        </p:txBody>
      </p:sp>
      <p:sp>
        <p:nvSpPr>
          <p:cNvPr id="1036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2293" y="770812"/>
            <a:ext cx="8152608" cy="3835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3"/>
          <a:stretch>
            <a:fillRect/>
          </a:stretch>
        </p:blipFill>
        <p:spPr>
          <a:xfrm>
            <a:off x="69528" y="4947551"/>
            <a:ext cx="2291120" cy="171516"/>
          </a:xfrm>
          <a:prstGeom prst="rect">
            <a:avLst/>
          </a:prstGeom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267200" y="4929344"/>
            <a:ext cx="4876801" cy="226662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800" kern="0" dirty="0"/>
              <a:t>JVET-M0473 – </a:t>
            </a:r>
            <a:r>
              <a:rPr lang="fr-FR" sz="800" kern="0" dirty="0" err="1"/>
              <a:t>Simplified</a:t>
            </a:r>
            <a:r>
              <a:rPr lang="fr-FR" sz="800" kern="0" dirty="0"/>
              <a:t> HMVP  </a:t>
            </a:r>
            <a:r>
              <a:rPr lang="en-US" sz="800" kern="0" dirty="0"/>
              <a:t>|    </a:t>
            </a:r>
            <a:fld id="{95F343B4-3827-46CB-BBEB-8360B6C13ADE}" type="slidenum">
              <a:rPr lang="en-US" sz="800" kern="0" smtClean="0"/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r>
              <a:rPr lang="en-US" sz="8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68" r:id="rId2"/>
    <p:sldLayoutId id="2147483696" r:id="rId3"/>
    <p:sldLayoutId id="2147483669" r:id="rId4"/>
    <p:sldLayoutId id="2147483699" r:id="rId5"/>
    <p:sldLayoutId id="2147483701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+mj-ea"/>
          <a:cs typeface="Calibri" pitchFamily="34" charset="0"/>
        </a:defRPr>
      </a:lvl1pPr>
      <a:lvl2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2pPr>
      <a:lvl3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3pPr>
      <a:lvl4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4pPr>
      <a:lvl5pPr algn="l" defTabSz="871538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chemeClr val="bg1">
            <a:lumMod val="50000"/>
          </a:schemeClr>
        </a:buClr>
        <a:buSzPct val="50000"/>
        <a:buFont typeface="Wingdings" pitchFamily="2" charset="2"/>
        <a:buChar char="n"/>
        <a:defRPr sz="1800">
          <a:solidFill>
            <a:schemeClr val="tx1"/>
          </a:solidFill>
          <a:latin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b="0" dirty="0" err="1"/>
              <a:t>Simplified</a:t>
            </a:r>
            <a:r>
              <a:rPr lang="fr-FR" b="0" dirty="0"/>
              <a:t> HMVP (JVET-M0473)</a:t>
            </a:r>
            <a:endParaRPr lang="en-US" sz="4000" dirty="0">
              <a:solidFill>
                <a:srgbClr val="0070C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429000"/>
            <a:ext cx="5337199" cy="1075292"/>
          </a:xfrm>
        </p:spPr>
        <p:txBody>
          <a:bodyPr>
            <a:normAutofit/>
          </a:bodyPr>
          <a:lstStyle/>
          <a:p>
            <a:r>
              <a:rPr lang="en-US" sz="2800" dirty="0"/>
              <a:t>W. Zhu and </a:t>
            </a:r>
            <a:r>
              <a:rPr lang="en-US" sz="2800" u="sng" dirty="0"/>
              <a:t>A. Segall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26666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F1F5DD-2051-46AB-996C-1F2C6C1E54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D9A8171-D7D8-4504-AAF3-BAF45C3971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CA" dirty="0"/>
              <a:t>In the the HMVP scheme, a HMVP table is maintained and updated on-the-fly with a pruning process </a:t>
            </a:r>
          </a:p>
          <a:p>
            <a:endParaRPr lang="en-CA" dirty="0"/>
          </a:p>
          <a:p>
            <a:r>
              <a:rPr lang="en-CA" dirty="0"/>
              <a:t>During the pruning process, a redundancy check is performed comparing the current candidate with all candidates in the HMVP table </a:t>
            </a:r>
          </a:p>
          <a:p>
            <a:endParaRPr lang="en-CA" dirty="0"/>
          </a:p>
          <a:p>
            <a:r>
              <a:rPr lang="en-CA" dirty="0"/>
              <a:t>We assert that this pruning process increases complexity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237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29B86-0CC8-48C5-8FBA-5A3C570F42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We propose two modifications to the pruning process:</a:t>
            </a:r>
          </a:p>
          <a:p>
            <a:r>
              <a:rPr lang="en-US" sz="2400" dirty="0"/>
              <a:t>Modification #1 – Limit the number of updates in the HMVP list</a:t>
            </a:r>
          </a:p>
          <a:p>
            <a:pPr lvl="1"/>
            <a:r>
              <a:rPr lang="en-US" sz="1800" dirty="0"/>
              <a:t>Approach: Only CUs on a 16x16 grid are candidates for insertion into the HMVP list</a:t>
            </a:r>
          </a:p>
          <a:p>
            <a:pPr lvl="1"/>
            <a:r>
              <a:rPr lang="en-US" sz="1800" dirty="0"/>
              <a:t>Benefit: Reduces the number of redundancy checks in the worst case </a:t>
            </a:r>
            <a:endParaRPr lang="en-CA" sz="1800" dirty="0"/>
          </a:p>
          <a:p>
            <a:pPr lvl="1"/>
            <a:endParaRPr lang="en-US" sz="1800" dirty="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A802A75-ED0C-4971-A638-BCFAEAC0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Approach 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1439B4D-D510-F042-A1C8-E002B2A1F4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4893250"/>
              </p:ext>
            </p:extLst>
          </p:nvPr>
        </p:nvGraphicFramePr>
        <p:xfrm>
          <a:off x="1371600" y="3240518"/>
          <a:ext cx="6096000" cy="153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1477736550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509625418"/>
                    </a:ext>
                  </a:extLst>
                </a:gridCol>
              </a:tblGrid>
              <a:tr h="50800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Number of Comparisons </a:t>
                      </a:r>
                    </a:p>
                    <a:p>
                      <a:r>
                        <a:rPr lang="en-US" sz="1400" dirty="0"/>
                        <a:t>(Worst Case - 16x16 Region)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513566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VTM 3.0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16 * 6 * 6 = 576 comparisons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025806"/>
                  </a:ext>
                </a:extLst>
              </a:tr>
              <a:tr h="50800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Proposed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 * 6 * 9 = 54 comparisons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479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1264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802A75-ED0C-4971-A638-BCFAEAC09D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Approach 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E929B86-0CC8-48C5-8FBA-5A3C570F42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3" y="770812"/>
            <a:ext cx="7657307" cy="3835024"/>
          </a:xfrm>
        </p:spPr>
        <p:txBody>
          <a:bodyPr>
            <a:normAutofit/>
          </a:bodyPr>
          <a:lstStyle/>
          <a:p>
            <a:r>
              <a:rPr lang="en-US" dirty="0"/>
              <a:t>Modification #2 – Reduce the number of comparisons within the redundancy check</a:t>
            </a:r>
          </a:p>
          <a:p>
            <a:pPr lvl="1"/>
            <a:r>
              <a:rPr lang="en-US" sz="2000" dirty="0"/>
              <a:t>Approach: Remove the comparison between the reference picture indexes of different candidate during the pruning process</a:t>
            </a:r>
          </a:p>
          <a:p>
            <a:pPr lvl="1"/>
            <a:r>
              <a:rPr lang="en-US" sz="2000" dirty="0"/>
              <a:t>Benefit: Reduces the complexity of the redundancy check</a:t>
            </a:r>
          </a:p>
          <a:p>
            <a:pPr lvl="1"/>
            <a:endParaRPr lang="en-CA" sz="2000" dirty="0"/>
          </a:p>
          <a:p>
            <a:pPr lvl="1"/>
            <a:endParaRPr lang="en-US" sz="200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0AF0E36-1520-4246-99A3-F80F15B8865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489421"/>
              </p:ext>
            </p:extLst>
          </p:nvPr>
        </p:nvGraphicFramePr>
        <p:xfrm>
          <a:off x="1191219" y="3028950"/>
          <a:ext cx="6419454" cy="13537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209727">
                  <a:extLst>
                    <a:ext uri="{9D8B030D-6E8A-4147-A177-3AD203B41FA5}">
                      <a16:colId xmlns:a16="http://schemas.microsoft.com/office/drawing/2014/main" val="1477736550"/>
                    </a:ext>
                  </a:extLst>
                </a:gridCol>
                <a:gridCol w="3209727">
                  <a:extLst>
                    <a:ext uri="{9D8B030D-6E8A-4147-A177-3AD203B41FA5}">
                      <a16:colId xmlns:a16="http://schemas.microsoft.com/office/drawing/2014/main" val="509625418"/>
                    </a:ext>
                  </a:extLst>
                </a:gridCol>
              </a:tblGrid>
              <a:tr h="426166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Number of Comparisons </a:t>
                      </a:r>
                    </a:p>
                    <a:p>
                      <a:r>
                        <a:rPr lang="en-US" sz="1400" dirty="0"/>
                        <a:t>(Worst Case - Per CU)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4513566"/>
                  </a:ext>
                </a:extLst>
              </a:tr>
              <a:tr h="41781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VTM 3.0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9 * 6 = 54 comparisons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0025806"/>
                  </a:ext>
                </a:extLst>
              </a:tr>
              <a:tr h="417810">
                <a:tc>
                  <a:txBody>
                    <a:bodyPr/>
                    <a:lstStyle/>
                    <a:p>
                      <a:r>
                        <a:rPr lang="en-US" sz="1400" b="1" dirty="0">
                          <a:solidFill>
                            <a:schemeClr val="bg1"/>
                          </a:solidFill>
                        </a:rPr>
                        <a:t>Proposed</a:t>
                      </a:r>
                    </a:p>
                  </a:txBody>
                  <a:tcP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7 * 6 = 42 comparisons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84794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63427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F9BCEA3-4977-4FDC-BA5C-01C850681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Combined 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2AC719-2BE7-0F45-B1F5-903AA2CD4754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  <a:p>
            <a:pPr lvl="1"/>
            <a:r>
              <a:rPr lang="en-US" dirty="0"/>
              <a:t>Combined Results</a:t>
            </a:r>
          </a:p>
          <a:p>
            <a:pPr lvl="2"/>
            <a:r>
              <a:rPr lang="en-US" dirty="0"/>
              <a:t>Random Access: .02%</a:t>
            </a:r>
          </a:p>
          <a:p>
            <a:pPr lvl="2"/>
            <a:r>
              <a:rPr lang="en-US" dirty="0"/>
              <a:t>LDB: .02%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Separate Results </a:t>
            </a:r>
          </a:p>
          <a:p>
            <a:pPr lvl="2"/>
            <a:r>
              <a:rPr lang="en-US" dirty="0"/>
              <a:t>Provided on the next slide</a:t>
            </a:r>
          </a:p>
          <a:p>
            <a:pPr lvl="2"/>
            <a:endParaRPr lang="en-US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9B320F8A-9E91-8146-B498-199F8EF4B8F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73265857"/>
              </p:ext>
            </p:extLst>
          </p:nvPr>
        </p:nvGraphicFramePr>
        <p:xfrm>
          <a:off x="4772023" y="936625"/>
          <a:ext cx="3800478" cy="3974312"/>
        </p:xfrm>
        <a:graphic>
          <a:graphicData uri="http://schemas.openxmlformats.org/drawingml/2006/table">
            <a:tbl>
              <a:tblPr/>
              <a:tblGrid>
                <a:gridCol w="914568">
                  <a:extLst>
                    <a:ext uri="{9D8B030D-6E8A-4147-A177-3AD203B41FA5}">
                      <a16:colId xmlns:a16="http://schemas.microsoft.com/office/drawing/2014/main" val="172858218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3743431150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1938031105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1739065621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1307656555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2285609378"/>
                    </a:ext>
                  </a:extLst>
                </a:gridCol>
              </a:tblGrid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533742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166207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147060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906692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18527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66242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060274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83305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917312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500887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637642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59766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048474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36317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009887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1106894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10264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974166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584562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819439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006674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116765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6911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46599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15C89A-7091-43AD-B991-359D5F5B4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Individual Results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0DC7F9EF-59AD-5140-8E56-D2E529BC5C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070295"/>
              </p:ext>
            </p:extLst>
          </p:nvPr>
        </p:nvGraphicFramePr>
        <p:xfrm>
          <a:off x="533400" y="1123950"/>
          <a:ext cx="3257550" cy="3593312"/>
        </p:xfrm>
        <a:graphic>
          <a:graphicData uri="http://schemas.openxmlformats.org/drawingml/2006/table">
            <a:tbl>
              <a:tblPr/>
              <a:tblGrid>
                <a:gridCol w="783915">
                  <a:extLst>
                    <a:ext uri="{9D8B030D-6E8A-4147-A177-3AD203B41FA5}">
                      <a16:colId xmlns:a16="http://schemas.microsoft.com/office/drawing/2014/main" val="951959938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1852895483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2309735120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2790369275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982909530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870490329"/>
                    </a:ext>
                  </a:extLst>
                </a:gridCol>
              </a:tblGrid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668732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829352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21706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2821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9181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0902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5292531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3418261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5216579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728183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58964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8839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935634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229546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3006571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315705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512052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005033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775869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470948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658642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453604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2902993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121A405D-C5F7-8B43-9BDD-98B1972280B7}"/>
              </a:ext>
            </a:extLst>
          </p:cNvPr>
          <p:cNvSpPr/>
          <p:nvPr/>
        </p:nvSpPr>
        <p:spPr>
          <a:xfrm>
            <a:off x="1066800" y="694998"/>
            <a:ext cx="302999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/>
              <a:t>16x16 grid based HMVP update</a:t>
            </a:r>
          </a:p>
        </p:txBody>
      </p:sp>
      <p:graphicFrame>
        <p:nvGraphicFramePr>
          <p:cNvPr id="5" name="Content Placeholder 3">
            <a:extLst>
              <a:ext uri="{FF2B5EF4-FFF2-40B4-BE49-F238E27FC236}">
                <a16:creationId xmlns:a16="http://schemas.microsoft.com/office/drawing/2014/main" id="{09B87719-EBD6-2143-BE22-3A6B33E3358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63833236"/>
              </p:ext>
            </p:extLst>
          </p:nvPr>
        </p:nvGraphicFramePr>
        <p:xfrm>
          <a:off x="4953000" y="1123950"/>
          <a:ext cx="3257550" cy="3593312"/>
        </p:xfrm>
        <a:graphic>
          <a:graphicData uri="http://schemas.openxmlformats.org/drawingml/2006/table">
            <a:tbl>
              <a:tblPr/>
              <a:tblGrid>
                <a:gridCol w="783915">
                  <a:extLst>
                    <a:ext uri="{9D8B030D-6E8A-4147-A177-3AD203B41FA5}">
                      <a16:colId xmlns:a16="http://schemas.microsoft.com/office/drawing/2014/main" val="3552058131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4130893170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585730411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3002670697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516675100"/>
                    </a:ext>
                  </a:extLst>
                </a:gridCol>
                <a:gridCol w="494727">
                  <a:extLst>
                    <a:ext uri="{9D8B030D-6E8A-4147-A177-3AD203B41FA5}">
                      <a16:colId xmlns:a16="http://schemas.microsoft.com/office/drawing/2014/main" val="710740385"/>
                    </a:ext>
                  </a:extLst>
                </a:gridCol>
              </a:tblGrid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298843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503408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730877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493911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413546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322273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950637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911263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3434330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8483860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693268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581398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6723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284214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10768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100227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106262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104171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122517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1529647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24927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717275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7144" marR="7144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7144" marR="7144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7144" marR="7144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5870495"/>
                  </a:ext>
                </a:extLst>
              </a:tr>
            </a:tbl>
          </a:graphicData>
        </a:graphic>
      </p:graphicFrame>
      <p:sp>
        <p:nvSpPr>
          <p:cNvPr id="4" name="Rectangle 3">
            <a:extLst>
              <a:ext uri="{FF2B5EF4-FFF2-40B4-BE49-F238E27FC236}">
                <a16:creationId xmlns:a16="http://schemas.microsoft.com/office/drawing/2014/main" id="{9686427A-0141-B44F-B84D-D01A0022A0EC}"/>
              </a:ext>
            </a:extLst>
          </p:cNvPr>
          <p:cNvSpPr/>
          <p:nvPr/>
        </p:nvSpPr>
        <p:spPr>
          <a:xfrm>
            <a:off x="4953000" y="694998"/>
            <a:ext cx="381000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/>
              <a:t>No </a:t>
            </a:r>
            <a:r>
              <a:rPr lang="en-US" sz="1600" dirty="0" err="1"/>
              <a:t>RefIdx</a:t>
            </a:r>
            <a:r>
              <a:rPr lang="en-US" sz="1600" dirty="0"/>
              <a:t> Comparison in HMVP Pruning</a:t>
            </a:r>
          </a:p>
        </p:txBody>
      </p:sp>
    </p:spTree>
    <p:extLst>
      <p:ext uri="{BB962C8B-B14F-4D97-AF65-F5344CB8AC3E}">
        <p14:creationId xmlns:p14="http://schemas.microsoft.com/office/powerpoint/2010/main" val="1771940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B7CF9DB-B3CD-4422-AB70-35B5250E05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EC635-1739-4AEB-96C8-9AE60A5385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292" y="770812"/>
            <a:ext cx="8190707" cy="3835024"/>
          </a:xfrm>
        </p:spPr>
        <p:txBody>
          <a:bodyPr/>
          <a:lstStyle/>
          <a:p>
            <a:r>
              <a:rPr lang="en-US" sz="2400" dirty="0"/>
              <a:t>Propose simplification of the HMVP list construction process</a:t>
            </a:r>
          </a:p>
          <a:p>
            <a:pPr lvl="1"/>
            <a:r>
              <a:rPr lang="en-US" sz="2000" dirty="0"/>
              <a:t>Simplification #1: Reduce granularity of HMVP list construction to only consider CU aligned with 16x16 region</a:t>
            </a:r>
          </a:p>
          <a:p>
            <a:pPr lvl="1"/>
            <a:r>
              <a:rPr lang="en-CA" sz="2000" dirty="0"/>
              <a:t>Simplification #2: Remove reference index when computing redundancy check</a:t>
            </a:r>
          </a:p>
          <a:p>
            <a:pPr lvl="1"/>
            <a:r>
              <a:rPr lang="en-CA" sz="2000" dirty="0"/>
              <a:t>Benefit: Reduce the number of redundancy checks in the worst case by over 90% </a:t>
            </a:r>
            <a:r>
              <a:rPr lang="en-CA" sz="2000" u="sng" dirty="0"/>
              <a:t>and</a:t>
            </a:r>
            <a:r>
              <a:rPr lang="en-CA" sz="2000" dirty="0"/>
              <a:t> additionally reduce the complexity of each redundancy check by 22%.</a:t>
            </a:r>
            <a:endParaRPr lang="en-US" sz="2000" dirty="0"/>
          </a:p>
          <a:p>
            <a:r>
              <a:rPr lang="en-US" sz="2400" dirty="0"/>
              <a:t>Combined impact on coding efficiency: 0.02% for both RA and LDB</a:t>
            </a:r>
          </a:p>
          <a:p>
            <a:r>
              <a:rPr lang="en-US" sz="2400" dirty="0"/>
              <a:t>Propose adoption of the simplifications into the next version of the VVC draft. 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276849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9903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2C06B2-6A7F-984E-9F7A-A8D11E9B5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29257F8-DC48-2545-9EF0-50898A3933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Additional Data</a:t>
            </a:r>
          </a:p>
          <a:p>
            <a:pPr lvl="1"/>
            <a:r>
              <a:rPr lang="en-US" dirty="0"/>
              <a:t>In addition to the changes previously proposed, we also investigated removing the reference index </a:t>
            </a:r>
            <a:r>
              <a:rPr lang="en-US" dirty="0" err="1"/>
              <a:t>comparision</a:t>
            </a:r>
            <a:r>
              <a:rPr lang="en-US" dirty="0"/>
              <a:t> when inserting the HMVP candidate into the merge list</a:t>
            </a:r>
          </a:p>
          <a:p>
            <a:pPr lvl="1"/>
            <a:r>
              <a:rPr lang="en-US" dirty="0"/>
              <a:t>Results</a:t>
            </a:r>
          </a:p>
          <a:p>
            <a:pPr lvl="2"/>
            <a:r>
              <a:rPr lang="en-US" dirty="0"/>
              <a:t>RA: 0.01%</a:t>
            </a:r>
          </a:p>
          <a:p>
            <a:pPr lvl="2"/>
            <a:r>
              <a:rPr lang="en-US" dirty="0"/>
              <a:t>LDB: 0.06%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B5022B01-B2E5-F640-97EE-C86B43B1C4F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77968879"/>
              </p:ext>
            </p:extLst>
          </p:nvPr>
        </p:nvGraphicFramePr>
        <p:xfrm>
          <a:off x="4752976" y="947634"/>
          <a:ext cx="3800478" cy="3318992"/>
        </p:xfrm>
        <a:graphic>
          <a:graphicData uri="http://schemas.openxmlformats.org/drawingml/2006/table">
            <a:tbl>
              <a:tblPr/>
              <a:tblGrid>
                <a:gridCol w="914568">
                  <a:extLst>
                    <a:ext uri="{9D8B030D-6E8A-4147-A177-3AD203B41FA5}">
                      <a16:colId xmlns:a16="http://schemas.microsoft.com/office/drawing/2014/main" val="2962888702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1287042951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690308142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729865546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3704867120"/>
                    </a:ext>
                  </a:extLst>
                </a:gridCol>
                <a:gridCol w="577182">
                  <a:extLst>
                    <a:ext uri="{9D8B030D-6E8A-4147-A177-3AD203B41FA5}">
                      <a16:colId xmlns:a16="http://schemas.microsoft.com/office/drawing/2014/main" val="1594037987"/>
                    </a:ext>
                  </a:extLst>
                </a:gridCol>
              </a:tblGrid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909763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9188660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0601410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874437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9351645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2321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47332146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720489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82241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947013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89250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953685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9748958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348789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053280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5694062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53269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08618073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49316687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302869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270464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545488"/>
                  </a:ext>
                </a:extLst>
              </a:tr>
              <a:tr h="1214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35" marR="8335" marT="714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35" marR="8335" marT="7144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38520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11272289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CST July Monthly Dept Meeting 073008</Template>
  <TotalTime>29384</TotalTime>
  <Words>1173</Words>
  <Application>Microsoft Macintosh PowerPoint</Application>
  <PresentationFormat>On-screen Show (16:9)</PresentationFormat>
  <Paragraphs>487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Calibri</vt:lpstr>
      <vt:lpstr>Tahoma</vt:lpstr>
      <vt:lpstr>Verdana</vt:lpstr>
      <vt:lpstr>Wingdings</vt:lpstr>
      <vt:lpstr>CST July Monthly Dept Meeting 073008</vt:lpstr>
      <vt:lpstr>Simplified HMVP (JVET-M0473)</vt:lpstr>
      <vt:lpstr>Problem</vt:lpstr>
      <vt:lpstr>Proposed Approach </vt:lpstr>
      <vt:lpstr>Proposed Approach </vt:lpstr>
      <vt:lpstr>Combined Results</vt:lpstr>
      <vt:lpstr>Individual Results</vt:lpstr>
      <vt:lpstr>Conclusion</vt:lpstr>
      <vt:lpstr>PowerPoint Presentation</vt:lpstr>
      <vt:lpstr>Results</vt:lpstr>
    </vt:vector>
  </TitlesOfParts>
  <Company>Sharp Labs of America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Andrew Segall</cp:lastModifiedBy>
  <cp:revision>823</cp:revision>
  <cp:lastPrinted>2012-05-17T23:57:45Z</cp:lastPrinted>
  <dcterms:created xsi:type="dcterms:W3CDTF">2008-07-29T15:54:01Z</dcterms:created>
  <dcterms:modified xsi:type="dcterms:W3CDTF">2019-01-11T15:56:06Z</dcterms:modified>
</cp:coreProperties>
</file>