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</p:sldMasterIdLst>
  <p:notesMasterIdLst>
    <p:notesMasterId r:id="rId13"/>
  </p:notesMasterIdLst>
  <p:handoutMasterIdLst>
    <p:handoutMasterId r:id="rId14"/>
  </p:handoutMasterIdLst>
  <p:sldIdLst>
    <p:sldId id="268" r:id="rId7"/>
    <p:sldId id="269" r:id="rId8"/>
    <p:sldId id="295" r:id="rId9"/>
    <p:sldId id="306" r:id="rId10"/>
    <p:sldId id="307" r:id="rId11"/>
    <p:sldId id="305" r:id="rId12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  <p:cmAuthor id="5" name="Yuwen He" initials="YH" lastIdx="2" clrIdx="4">
    <p:extLst>
      <p:ext uri="{19B8F6BF-5375-455C-9EA6-DF929625EA0E}">
        <p15:presenceInfo xmlns:p15="http://schemas.microsoft.com/office/powerpoint/2012/main" userId="S-1-5-21-1844237615-1580818891-725345543-23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00A550"/>
    <a:srgbClr val="82156A"/>
    <a:srgbClr val="009BD4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2277" autoAdjust="0"/>
  </p:normalViewPr>
  <p:slideViewPr>
    <p:cSldViewPr snapToGrid="0">
      <p:cViewPr varScale="1">
        <p:scale>
          <a:sx n="161" d="100"/>
          <a:sy n="161" d="100"/>
        </p:scale>
        <p:origin x="120" y="100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2217787"/>
          </a:xfrm>
        </p:spPr>
        <p:txBody>
          <a:bodyPr/>
          <a:lstStyle/>
          <a:p>
            <a:r>
              <a:rPr lang="en-US" sz="3600" dirty="0"/>
              <a:t>JVET-M0444</a:t>
            </a:r>
            <a:br>
              <a:rPr lang="en-US" sz="3600" dirty="0"/>
            </a:br>
            <a:r>
              <a:rPr lang="en-CA" dirty="0"/>
              <a:t>CE4-related: Simplified symmetric MVD based on CE4.4.3</a:t>
            </a:r>
            <a:endParaRPr lang="en-US" sz="3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41325" y="4870993"/>
            <a:ext cx="7250076" cy="1320806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/>
              <a:t>Jiancong</a:t>
            </a:r>
            <a:r>
              <a:rPr lang="en-US" sz="2800" dirty="0"/>
              <a:t> Luo, Yuwen He</a:t>
            </a:r>
          </a:p>
          <a:p>
            <a:r>
              <a:rPr lang="en-US" sz="2800" dirty="0"/>
              <a:t>InterDigital Inc.</a:t>
            </a:r>
          </a:p>
          <a:p>
            <a:r>
              <a:rPr lang="en-US" sz="2800" dirty="0"/>
              <a:t>January, 2019</a:t>
            </a:r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Introduction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/>
          </a:bodyPr>
          <a:lstStyle/>
          <a:p>
            <a:r>
              <a:rPr lang="en-US" sz="2800" dirty="0"/>
              <a:t>Symmetric MVD mode in CE4.4.3 (JVET-M0481)</a:t>
            </a:r>
          </a:p>
          <a:p>
            <a:pPr lvl="1"/>
            <a:r>
              <a:rPr lang="en-US" sz="2400" dirty="0"/>
              <a:t>ref_l0_dx and ref_l1_idx are not signaled but derived</a:t>
            </a:r>
          </a:p>
          <a:p>
            <a:pPr lvl="1"/>
            <a:r>
              <a:rPr lang="en-US" sz="2400" dirty="0"/>
              <a:t>MvdL0 is signaled, MvdL1 is not signaled.</a:t>
            </a:r>
          </a:p>
          <a:p>
            <a:pPr lvl="1"/>
            <a:r>
              <a:rPr lang="en-US" sz="2400" dirty="0"/>
              <a:t>MV calculation</a:t>
            </a:r>
          </a:p>
          <a:p>
            <a:pPr marL="342900" lvl="1" indent="0">
              <a:buNone/>
            </a:pPr>
            <a:endParaRPr lang="en-CA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9E650BDD-A767-4568-9329-79627A73612E}"/>
                  </a:ext>
                </a:extLst>
              </p:cNvPr>
              <p:cNvSpPr/>
              <p:nvPr/>
            </p:nvSpPr>
            <p:spPr>
              <a:xfrm>
                <a:off x="628650" y="2940660"/>
                <a:ext cx="7224898" cy="7788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CA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CA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CA" sz="200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  <m:t>𝑚𝑣𝑥</m:t>
                                          </m:r>
                                        </m:e>
                                        <m:sub>
                                          <m:r>
                                            <a:rPr lang="en-CA" sz="2000" i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, </m:t>
                                      </m:r>
                                      <m:sSub>
                                        <m:sSubPr>
                                          <m:ctrlP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  <m:t>𝑚𝑣𝑦</m:t>
                                          </m:r>
                                        </m:e>
                                        <m:sub>
                                          <m:r>
                                            <a:rPr lang="en-CA" sz="2000" i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=(</m:t>
                                  </m:r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𝑚𝑣𝑝𝑥</m:t>
                                  </m:r>
                                </m:e>
                                <m: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𝑚𝑣𝑑𝑥</m:t>
                                  </m:r>
                                </m:e>
                                <m: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𝑚𝑣𝑝𝑦</m:t>
                                  </m:r>
                                </m:e>
                                <m: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𝑚𝑣𝑑𝑦</m:t>
                                  </m:r>
                                </m:e>
                                <m: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  <m:e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"/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d>
                                        <m:dPr>
                                          <m:ctrlP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CA" sz="20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CA" sz="2000" i="1">
                                                  <a:latin typeface="Cambria Math" panose="02040503050406030204" pitchFamily="18" charset="0"/>
                                                </a:rPr>
                                                <m:t>𝑚𝑣𝑥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en-CA" sz="2000" i="0"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sub>
                                          </m:sSub>
                                          <m:r>
                                            <a:rPr lang="en-CA" sz="2000" i="0">
                                              <a:latin typeface="Cambria Math" panose="02040503050406030204" pitchFamily="18" charset="0"/>
                                            </a:rPr>
                                            <m:t>, 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CA" sz="20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CA" sz="2000" i="1">
                                                  <a:latin typeface="Cambria Math" panose="02040503050406030204" pitchFamily="18" charset="0"/>
                                                </a:rPr>
                                                <m:t>𝑚𝑣𝑦</m:t>
                                              </m:r>
                                            </m:e>
                                            <m:sub>
                                              <m:r>
                                                <a:rPr lang="en-CA" sz="2000" i="0"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=(</m:t>
                                      </m:r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𝑚𝑣𝑝𝑥</m:t>
                                      </m:r>
                                    </m:e>
                                    <m: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𝑚𝑣𝑑𝑥</m:t>
                                      </m:r>
                                    </m:e>
                                    <m: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𝑚𝑣𝑝𝑦</m:t>
                                      </m:r>
                                    </m:e>
                                    <m: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𝑚𝑣𝑑𝑦</m:t>
                                      </m:r>
                                    </m:e>
                                    <m: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CA" sz="20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9E650BDD-A767-4568-9329-79627A7361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2940660"/>
                <a:ext cx="7224898" cy="77886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689056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3" y="441881"/>
            <a:ext cx="8684331" cy="650357"/>
          </a:xfrm>
        </p:spPr>
        <p:txBody>
          <a:bodyPr/>
          <a:lstStyle/>
          <a:p>
            <a:r>
              <a:rPr lang="en-US" sz="3600" dirty="0"/>
              <a:t>Proposed Simplified Symmetric MVD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107A21D-5BFA-4CD0-953D-DDEDBF9BC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015" y="2436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3D34A2-9C1A-4F78-9913-D90B6CA2C59E}"/>
              </a:ext>
            </a:extLst>
          </p:cNvPr>
          <p:cNvSpPr txBox="1"/>
          <p:nvPr/>
        </p:nvSpPr>
        <p:spPr>
          <a:xfrm>
            <a:off x="259643" y="1217167"/>
            <a:ext cx="811246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Disallow BDOF for Symmetric MVD mode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CA" sz="2800" dirty="0"/>
              <a:t>BDOF is not effective for Symmetric MVD and can be disallowed to reduce decoder complexity</a:t>
            </a: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Encoder side optimization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Choose initial MV from a set of candidates </a:t>
            </a:r>
          </a:p>
          <a:p>
            <a:pPr marL="971550" lvl="2" indent="-285750">
              <a:buFont typeface="Arial" panose="020B0604020202020204" pitchFamily="34" charset="0"/>
              <a:buChar char="•"/>
            </a:pPr>
            <a:r>
              <a:rPr lang="en-US" sz="2800" dirty="0"/>
              <a:t>the MV obtained from </a:t>
            </a:r>
            <a:r>
              <a:rPr lang="en-US" sz="2800" dirty="0" err="1"/>
              <a:t>uni</a:t>
            </a:r>
            <a:r>
              <a:rPr lang="en-US" sz="2800" dirty="0"/>
              <a:t>-prediction search</a:t>
            </a:r>
          </a:p>
          <a:p>
            <a:pPr marL="971550" lvl="2" indent="-285750">
              <a:buFont typeface="Arial" panose="020B0604020202020204" pitchFamily="34" charset="0"/>
              <a:buChar char="•"/>
            </a:pPr>
            <a:r>
              <a:rPr lang="en-US" sz="2800" dirty="0"/>
              <a:t>the MV obtained from bi-prediction search </a:t>
            </a:r>
          </a:p>
          <a:p>
            <a:pPr marL="971550" lvl="2" indent="-285750">
              <a:buFont typeface="Arial" panose="020B0604020202020204" pitchFamily="34" charset="0"/>
              <a:buChar char="•"/>
            </a:pPr>
            <a:r>
              <a:rPr lang="en-US" sz="2800" dirty="0"/>
              <a:t>the MVs from the AMVP list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7950236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DBCD1E7-C020-4A16-9A75-0339D2BADD8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80649" y="1838063"/>
          <a:ext cx="6934614" cy="3519747"/>
        </p:xfrm>
        <a:graphic>
          <a:graphicData uri="http://schemas.openxmlformats.org/drawingml/2006/table">
            <a:tbl>
              <a:tblPr/>
              <a:tblGrid>
                <a:gridCol w="2191284">
                  <a:extLst>
                    <a:ext uri="{9D8B030D-6E8A-4147-A177-3AD203B41FA5}">
                      <a16:colId xmlns:a16="http://schemas.microsoft.com/office/drawing/2014/main" val="1759963003"/>
                    </a:ext>
                  </a:extLst>
                </a:gridCol>
                <a:gridCol w="948666">
                  <a:extLst>
                    <a:ext uri="{9D8B030D-6E8A-4147-A177-3AD203B41FA5}">
                      <a16:colId xmlns:a16="http://schemas.microsoft.com/office/drawing/2014/main" val="459893442"/>
                    </a:ext>
                  </a:extLst>
                </a:gridCol>
                <a:gridCol w="948666">
                  <a:extLst>
                    <a:ext uri="{9D8B030D-6E8A-4147-A177-3AD203B41FA5}">
                      <a16:colId xmlns:a16="http://schemas.microsoft.com/office/drawing/2014/main" val="4232618995"/>
                    </a:ext>
                  </a:extLst>
                </a:gridCol>
                <a:gridCol w="948666">
                  <a:extLst>
                    <a:ext uri="{9D8B030D-6E8A-4147-A177-3AD203B41FA5}">
                      <a16:colId xmlns:a16="http://schemas.microsoft.com/office/drawing/2014/main" val="3340080744"/>
                    </a:ext>
                  </a:extLst>
                </a:gridCol>
                <a:gridCol w="948666">
                  <a:extLst>
                    <a:ext uri="{9D8B030D-6E8A-4147-A177-3AD203B41FA5}">
                      <a16:colId xmlns:a16="http://schemas.microsoft.com/office/drawing/2014/main" val="515551300"/>
                    </a:ext>
                  </a:extLst>
                </a:gridCol>
                <a:gridCol w="948666">
                  <a:extLst>
                    <a:ext uri="{9D8B030D-6E8A-4147-A177-3AD203B41FA5}">
                      <a16:colId xmlns:a16="http://schemas.microsoft.com/office/drawing/2014/main" val="2151054854"/>
                    </a:ext>
                  </a:extLst>
                </a:gridCol>
              </a:tblGrid>
              <a:tr h="319977">
                <a:tc>
                  <a:txBody>
                    <a:bodyPr/>
                    <a:lstStyle/>
                    <a:p>
                      <a:pPr algn="ctr" fontAlgn="ctr"/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034785"/>
                  </a:ext>
                </a:extLst>
              </a:tr>
              <a:tr h="319977">
                <a:tc>
                  <a:txBody>
                    <a:bodyPr/>
                    <a:lstStyle/>
                    <a:p>
                      <a:pPr algn="ctr" fontAlgn="ctr"/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2990206"/>
                  </a:ext>
                </a:extLst>
              </a:tr>
              <a:tr h="319977">
                <a:tc>
                  <a:txBody>
                    <a:bodyPr/>
                    <a:lstStyle/>
                    <a:p>
                      <a:pPr algn="ctr" fontAlgn="ctr"/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158567"/>
                  </a:ext>
                </a:extLst>
              </a:tr>
              <a:tr h="319977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508780"/>
                  </a:ext>
                </a:extLst>
              </a:tr>
              <a:tr h="319977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228274"/>
                  </a:ext>
                </a:extLst>
              </a:tr>
              <a:tr h="319977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823584"/>
                  </a:ext>
                </a:extLst>
              </a:tr>
              <a:tr h="319977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132734"/>
                  </a:ext>
                </a:extLst>
              </a:tr>
              <a:tr h="319977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865942"/>
                  </a:ext>
                </a:extLst>
              </a:tr>
              <a:tr h="319977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6673054"/>
                  </a:ext>
                </a:extLst>
              </a:tr>
              <a:tr h="319977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961947"/>
                  </a:ext>
                </a:extLst>
              </a:tr>
              <a:tr h="319977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41848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8B421A37-E144-4697-BB37-4DF7B9097A24}"/>
              </a:ext>
            </a:extLst>
          </p:cNvPr>
          <p:cNvSpPr txBox="1"/>
          <p:nvPr/>
        </p:nvSpPr>
        <p:spPr>
          <a:xfrm>
            <a:off x="3209139" y="1285386"/>
            <a:ext cx="32252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Table 1: Compare to VTM-3.0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149820910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543AE85-B8B0-4014-B89D-CBC636E9CA4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23517" y="2169709"/>
          <a:ext cx="7058436" cy="3750076"/>
        </p:xfrm>
        <a:graphic>
          <a:graphicData uri="http://schemas.openxmlformats.org/drawingml/2006/table">
            <a:tbl>
              <a:tblPr/>
              <a:tblGrid>
                <a:gridCol w="2230411">
                  <a:extLst>
                    <a:ext uri="{9D8B030D-6E8A-4147-A177-3AD203B41FA5}">
                      <a16:colId xmlns:a16="http://schemas.microsoft.com/office/drawing/2014/main" val="2071264382"/>
                    </a:ext>
                  </a:extLst>
                </a:gridCol>
                <a:gridCol w="965605">
                  <a:extLst>
                    <a:ext uri="{9D8B030D-6E8A-4147-A177-3AD203B41FA5}">
                      <a16:colId xmlns:a16="http://schemas.microsoft.com/office/drawing/2014/main" val="3004142187"/>
                    </a:ext>
                  </a:extLst>
                </a:gridCol>
                <a:gridCol w="965605">
                  <a:extLst>
                    <a:ext uri="{9D8B030D-6E8A-4147-A177-3AD203B41FA5}">
                      <a16:colId xmlns:a16="http://schemas.microsoft.com/office/drawing/2014/main" val="1118521636"/>
                    </a:ext>
                  </a:extLst>
                </a:gridCol>
                <a:gridCol w="965605">
                  <a:extLst>
                    <a:ext uri="{9D8B030D-6E8A-4147-A177-3AD203B41FA5}">
                      <a16:colId xmlns:a16="http://schemas.microsoft.com/office/drawing/2014/main" val="1800419440"/>
                    </a:ext>
                  </a:extLst>
                </a:gridCol>
                <a:gridCol w="965605">
                  <a:extLst>
                    <a:ext uri="{9D8B030D-6E8A-4147-A177-3AD203B41FA5}">
                      <a16:colId xmlns:a16="http://schemas.microsoft.com/office/drawing/2014/main" val="1239766520"/>
                    </a:ext>
                  </a:extLst>
                </a:gridCol>
                <a:gridCol w="965605">
                  <a:extLst>
                    <a:ext uri="{9D8B030D-6E8A-4147-A177-3AD203B41FA5}">
                      <a16:colId xmlns:a16="http://schemas.microsoft.com/office/drawing/2014/main" val="2432209322"/>
                    </a:ext>
                  </a:extLst>
                </a:gridCol>
              </a:tblGrid>
              <a:tr h="340916">
                <a:tc>
                  <a:txBody>
                    <a:bodyPr/>
                    <a:lstStyle/>
                    <a:p>
                      <a:pPr algn="ctr" fontAlgn="ctr"/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3324746"/>
                  </a:ext>
                </a:extLst>
              </a:tr>
              <a:tr h="340916">
                <a:tc>
                  <a:txBody>
                    <a:bodyPr/>
                    <a:lstStyle/>
                    <a:p>
                      <a:pPr algn="ctr" fontAlgn="ctr"/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CE4.4.3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339548"/>
                  </a:ext>
                </a:extLst>
              </a:tr>
              <a:tr h="340916">
                <a:tc>
                  <a:txBody>
                    <a:bodyPr/>
                    <a:lstStyle/>
                    <a:p>
                      <a:pPr algn="ctr" fontAlgn="ctr"/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181231"/>
                  </a:ext>
                </a:extLst>
              </a:tr>
              <a:tr h="340916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859237"/>
                  </a:ext>
                </a:extLst>
              </a:tr>
              <a:tr h="340916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103363"/>
                  </a:ext>
                </a:extLst>
              </a:tr>
              <a:tr h="340916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0471836"/>
                  </a:ext>
                </a:extLst>
              </a:tr>
              <a:tr h="340916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747530"/>
                  </a:ext>
                </a:extLst>
              </a:tr>
              <a:tr h="340916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440457"/>
                  </a:ext>
                </a:extLst>
              </a:tr>
              <a:tr h="340916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8440105"/>
                  </a:ext>
                </a:extLst>
              </a:tr>
              <a:tr h="340916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0155932"/>
                  </a:ext>
                </a:extLst>
              </a:tr>
              <a:tr h="340916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00531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28400D1-4197-46E1-B94D-08DC7D47FC56}"/>
              </a:ext>
            </a:extLst>
          </p:cNvPr>
          <p:cNvSpPr txBox="1"/>
          <p:nvPr/>
        </p:nvSpPr>
        <p:spPr>
          <a:xfrm>
            <a:off x="2819789" y="1518278"/>
            <a:ext cx="3111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Table 2: Compare to CE4.4.3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3587620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Summary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/>
          </a:bodyPr>
          <a:lstStyle/>
          <a:p>
            <a:r>
              <a:rPr lang="en-US" sz="2800" dirty="0"/>
              <a:t>Propose simplified Symmetric MVD based on CE4.4.3</a:t>
            </a:r>
          </a:p>
          <a:p>
            <a:pPr lvl="1"/>
            <a:r>
              <a:rPr lang="en-CA" sz="2400" dirty="0"/>
              <a:t>Disable BDOF in Symmetric MVD mode</a:t>
            </a:r>
          </a:p>
          <a:p>
            <a:pPr lvl="1"/>
            <a:r>
              <a:rPr lang="en-CA" sz="2400" dirty="0"/>
              <a:t>Symmetric MVD search algorithm optimization</a:t>
            </a:r>
          </a:p>
          <a:p>
            <a:r>
              <a:rPr lang="en-US" sz="2700" dirty="0"/>
              <a:t>Performance</a:t>
            </a:r>
          </a:p>
          <a:p>
            <a:pPr lvl="1"/>
            <a:r>
              <a:rPr lang="en-US" sz="2400" dirty="0"/>
              <a:t>-0.33% with 5% Encoder Time increase over VTM 3.0</a:t>
            </a:r>
          </a:p>
          <a:p>
            <a:pPr lvl="1"/>
            <a:r>
              <a:rPr lang="en-US" sz="2400" dirty="0"/>
              <a:t>-0.17% with 1% Encoder Time increase over CE4.4.3</a:t>
            </a:r>
          </a:p>
          <a:p>
            <a:r>
              <a:rPr lang="en-US" sz="2700" dirty="0"/>
              <a:t>Suggest to adopt this proposal to VVC</a:t>
            </a:r>
          </a:p>
          <a:p>
            <a:endParaRPr lang="en-US" sz="2700" dirty="0"/>
          </a:p>
          <a:p>
            <a:pPr marL="342900" lvl="1" indent="0">
              <a:buNone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64129399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866DEC2-9B21-4A1E-9E1F-EFC2BC0985AD}">
  <ds:schemaRefs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3291</TotalTime>
  <Words>496</Words>
  <Application>Microsoft Office PowerPoint</Application>
  <PresentationFormat>On-screen Show (4:3)</PresentationFormat>
  <Paragraphs>153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Intro Section Slides</vt:lpstr>
      <vt:lpstr>Interior Slides - purple orange bottom bar</vt:lpstr>
      <vt:lpstr>No Bottom Bar</vt:lpstr>
      <vt:lpstr>JVET-M0444 CE4-related: Simplified symmetric MVD based on CE4.4.3</vt:lpstr>
      <vt:lpstr>Introduction</vt:lpstr>
      <vt:lpstr>Proposed Simplified Symmetric MVD</vt:lpstr>
      <vt:lpstr>Experimental results</vt:lpstr>
      <vt:lpstr>Experimental results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Daniel Luo</cp:lastModifiedBy>
  <cp:revision>498</cp:revision>
  <dcterms:created xsi:type="dcterms:W3CDTF">2015-02-09T18:40:38Z</dcterms:created>
  <dcterms:modified xsi:type="dcterms:W3CDTF">2019-01-11T16:06:47Z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