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ti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12"/>
  </p:notesMasterIdLst>
  <p:sldIdLst>
    <p:sldId id="256" r:id="rId2"/>
    <p:sldId id="258" r:id="rId3"/>
    <p:sldId id="265" r:id="rId4"/>
    <p:sldId id="270" r:id="rId5"/>
    <p:sldId id="268" r:id="rId6"/>
    <p:sldId id="267" r:id="rId7"/>
    <p:sldId id="260" r:id="rId8"/>
    <p:sldId id="269" r:id="rId9"/>
    <p:sldId id="261" r:id="rId10"/>
    <p:sldId id="259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478"/>
    <p:restoredTop sz="66017"/>
  </p:normalViewPr>
  <p:slideViewPr>
    <p:cSldViewPr snapToGrid="0" snapToObjects="1">
      <p:cViewPr varScale="1">
        <p:scale>
          <a:sx n="92" d="100"/>
          <a:sy n="92" d="100"/>
        </p:scale>
        <p:origin x="2072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F0A05BA-A77A-5643-9301-5D8422CA66E1}" type="datetimeFigureOut">
              <a:rPr lang="en-US" smtClean="0"/>
              <a:t>1/11/19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A4CB2D-F3E0-0644-B0EF-09C23633EA7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9381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A4CB2D-F3E0-0644-B0EF-09C23633EA7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38516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A4CB2D-F3E0-0644-B0EF-09C23633EA73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85418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A4CB2D-F3E0-0644-B0EF-09C23633EA73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44230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A4CB2D-F3E0-0644-B0EF-09C23633EA73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101201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sz="1200" b="0" i="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0A4CB2D-F3E0-0644-B0EF-09C23633EA73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14566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 latinLnBrk="0">
              <a:defRPr sz="6000" b="1"/>
            </a:lvl1pPr>
          </a:lstStyle>
          <a:p>
            <a:r>
              <a:rPr lang="en-US" altLang="ko-KR"/>
              <a:t>Click to edit Master title style</a:t>
            </a:r>
            <a:endParaRPr lang="ko-KR" altLang="en-US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821068"/>
            <a:ext cx="9144000" cy="1436732"/>
          </a:xfrm>
        </p:spPr>
        <p:txBody>
          <a:bodyPr/>
          <a:lstStyle>
            <a:lvl1pPr marL="0" indent="0" algn="ctr" latinLnBrk="0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ko-KR"/>
              <a:t>Click to edit Master subtitle style</a:t>
            </a:r>
            <a:endParaRPr lang="ko-KR" altLang="en-US" dirty="0"/>
          </a:p>
        </p:txBody>
      </p:sp>
      <p:sp>
        <p:nvSpPr>
          <p:cNvPr id="7" name="직사각형 6"/>
          <p:cNvSpPr/>
          <p:nvPr/>
        </p:nvSpPr>
        <p:spPr>
          <a:xfrm>
            <a:off x="1527047" y="3509241"/>
            <a:ext cx="9140953" cy="45719"/>
          </a:xfrm>
          <a:prstGeom prst="rect">
            <a:avLst/>
          </a:prstGeom>
          <a:gradFill>
            <a:gsLst>
              <a:gs pos="0">
                <a:srgbClr val="C10A11"/>
              </a:gs>
              <a:gs pos="100000">
                <a:srgbClr val="ECB6B6"/>
              </a:gs>
              <a:gs pos="100000">
                <a:srgbClr val="ECB6B6"/>
              </a:gs>
              <a:gs pos="100000">
                <a:srgbClr val="F1CFC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182391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218E6475-A86D-5F4B-A003-F2C0DB90F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3225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218E6475-A86D-5F4B-A003-F2C0DB90F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641291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73966"/>
          </a:xfrm>
        </p:spPr>
        <p:txBody>
          <a:bodyPr>
            <a:normAutofit/>
          </a:bodyPr>
          <a:lstStyle>
            <a:lvl1pPr>
              <a:defRPr sz="3000" b="1"/>
            </a:lvl1pPr>
          </a:lstStyle>
          <a:p>
            <a:r>
              <a:rPr lang="en-US" altLang="ko-KR"/>
              <a:t>Click to edit Master title style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838200" y="1278965"/>
            <a:ext cx="10515600" cy="4897998"/>
          </a:xfrm>
        </p:spPr>
        <p:txBody>
          <a:bodyPr>
            <a:normAutofit/>
          </a:bodyPr>
          <a:lstStyle>
            <a:lvl1pPr marL="228600" indent="-228600">
              <a:buFont typeface="Wingdings" panose="05000000000000000000" pitchFamily="2" charset="2"/>
              <a:buChar char="§"/>
              <a:defRPr sz="2400"/>
            </a:lvl1pPr>
            <a:lvl2pPr marL="685800" indent="-228600">
              <a:buFont typeface="맑은 고딕" panose="020B0503020000020004" pitchFamily="50" charset="-127"/>
              <a:buChar char="–"/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 dirty="0"/>
          </a:p>
        </p:txBody>
      </p:sp>
      <p:sp>
        <p:nvSpPr>
          <p:cNvPr id="8" name="직사각형 7"/>
          <p:cNvSpPr/>
          <p:nvPr/>
        </p:nvSpPr>
        <p:spPr>
          <a:xfrm>
            <a:off x="838200" y="983464"/>
            <a:ext cx="10515600" cy="55628"/>
          </a:xfrm>
          <a:prstGeom prst="rect">
            <a:avLst/>
          </a:prstGeom>
          <a:gradFill>
            <a:gsLst>
              <a:gs pos="0">
                <a:srgbClr val="C10A11"/>
              </a:gs>
              <a:gs pos="100000">
                <a:srgbClr val="ECB6B6"/>
              </a:gs>
              <a:gs pos="100000">
                <a:srgbClr val="ECB6B6"/>
              </a:gs>
              <a:gs pos="100000">
                <a:srgbClr val="F1CFC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7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218E6475-A86D-5F4B-A003-F2C0DB90F924}" type="slidenum">
              <a:rPr lang="en-US" smtClean="0"/>
              <a:t>‹#›</a:t>
            </a:fld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8B812E1-3B5C-654B-99C8-8D1594AF38F1}"/>
              </a:ext>
            </a:extLst>
          </p:cNvPr>
          <p:cNvSpPr txBox="1"/>
          <p:nvPr userDrawn="1"/>
        </p:nvSpPr>
        <p:spPr>
          <a:xfrm>
            <a:off x="838200" y="55874"/>
            <a:ext cx="32723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i="1" dirty="0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rPr>
              <a:t>JVET-M0369: Syntax changes of merge data</a:t>
            </a:r>
            <a:endParaRPr lang="ko-KR" altLang="en-US" sz="1400" b="1" i="1" dirty="0">
              <a:solidFill>
                <a:schemeClr val="bg1">
                  <a:lumMod val="75000"/>
                </a:schemeClr>
              </a:solidFill>
              <a:latin typeface="Tw Cen MT" panose="020B06020201040206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97542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 b="1" cap="small" baseline="0"/>
            </a:lvl1pPr>
          </a:lstStyle>
          <a:p>
            <a:r>
              <a:rPr lang="en-US" altLang="ko-KR"/>
              <a:t>Click to edit Master title style</a:t>
            </a:r>
            <a:endParaRPr lang="ko-KR" altLang="en-US" dirty="0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 cap="small"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ko-KR"/>
              <a:t>Edit Master text styles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831850" y="4534661"/>
            <a:ext cx="10515600" cy="55628"/>
          </a:xfrm>
          <a:prstGeom prst="rect">
            <a:avLst/>
          </a:prstGeom>
          <a:gradFill>
            <a:gsLst>
              <a:gs pos="0">
                <a:srgbClr val="C10A11"/>
              </a:gs>
              <a:gs pos="100000">
                <a:srgbClr val="ECB6B6"/>
              </a:gs>
              <a:gs pos="100000">
                <a:srgbClr val="ECB6B6"/>
              </a:gs>
              <a:gs pos="100000">
                <a:srgbClr val="F1CFC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28369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278965"/>
            <a:ext cx="5181600" cy="4897998"/>
          </a:xfrm>
        </p:spPr>
        <p:txBody>
          <a:bodyPr>
            <a:normAutofit/>
          </a:bodyPr>
          <a:lstStyle>
            <a:lvl1pPr marL="228600" indent="-228600">
              <a:buFont typeface="Wingdings" panose="05000000000000000000" pitchFamily="2" charset="2"/>
              <a:buChar char="§"/>
              <a:defRPr sz="2400"/>
            </a:lvl1pPr>
            <a:lvl2pPr marL="685800" indent="-228600">
              <a:buFont typeface="맑은 고딕" panose="020B0503020000020004" pitchFamily="50" charset="-127"/>
              <a:buChar char="–"/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 dirty="0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278965"/>
            <a:ext cx="5181600" cy="4897998"/>
          </a:xfrm>
        </p:spPr>
        <p:txBody>
          <a:bodyPr>
            <a:normAutofit/>
          </a:bodyPr>
          <a:lstStyle>
            <a:lvl1pPr marL="228600" indent="-228600">
              <a:buFont typeface="Wingdings" panose="05000000000000000000" pitchFamily="2" charset="2"/>
              <a:buChar char="§"/>
              <a:defRPr sz="2400"/>
            </a:lvl1pPr>
            <a:lvl2pPr marL="685800" indent="-228600">
              <a:buFont typeface="맑은 고딕" panose="020B0503020000020004" pitchFamily="50" charset="-127"/>
              <a:buChar char="–"/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 dirty="0"/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73966"/>
          </a:xfrm>
        </p:spPr>
        <p:txBody>
          <a:bodyPr>
            <a:normAutofit/>
          </a:bodyPr>
          <a:lstStyle>
            <a:lvl1pPr>
              <a:defRPr sz="3000" b="1"/>
            </a:lvl1pPr>
          </a:lstStyle>
          <a:p>
            <a:r>
              <a:rPr lang="en-US" altLang="ko-KR"/>
              <a:t>Click to edit Master title style</a:t>
            </a:r>
            <a:endParaRPr lang="ko-KR" altLang="en-US" dirty="0"/>
          </a:p>
        </p:txBody>
      </p:sp>
      <p:sp>
        <p:nvSpPr>
          <p:cNvPr id="11" name="직사각형 10"/>
          <p:cNvSpPr/>
          <p:nvPr/>
        </p:nvSpPr>
        <p:spPr>
          <a:xfrm>
            <a:off x="838200" y="983464"/>
            <a:ext cx="10515600" cy="55628"/>
          </a:xfrm>
          <a:prstGeom prst="rect">
            <a:avLst/>
          </a:prstGeom>
          <a:gradFill>
            <a:gsLst>
              <a:gs pos="0">
                <a:srgbClr val="C10A11"/>
              </a:gs>
              <a:gs pos="100000">
                <a:srgbClr val="ECB6B6"/>
              </a:gs>
              <a:gs pos="100000">
                <a:srgbClr val="ECB6B6"/>
              </a:gs>
              <a:gs pos="100000">
                <a:srgbClr val="F1CFCF"/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9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218E6475-A86D-5F4B-A003-F2C0DB90F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91980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/>
              <a:t>Edit Master text styles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ko-KR"/>
              <a:t>Edit Master text styles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10" name="슬라이드 번호 개체 틀 5"/>
          <p:cNvSpPr>
            <a:spLocks noGrp="1"/>
          </p:cNvSpPr>
          <p:nvPr>
            <p:ph type="sldNum" sz="quarter" idx="10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218E6475-A86D-5F4B-A003-F2C0DB90F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3687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218E6475-A86D-5F4B-A003-F2C0DB90F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1977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218E6475-A86D-5F4B-A003-F2C0DB90F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070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ko-KR"/>
              <a:t>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ko-KR"/>
              <a:t>Edit Master text styles</a:t>
            </a:r>
          </a:p>
        </p:txBody>
      </p:sp>
      <p:sp>
        <p:nvSpPr>
          <p:cNvPr id="8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218E6475-A86D-5F4B-A003-F2C0DB90F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33390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ko-KR"/>
              <a:t>Click to edit Master title style</a:t>
            </a:r>
            <a:endParaRPr lang="ko-KR" alt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/>
              <a:t>Click icon to add picture</a:t>
            </a:r>
            <a:endParaRPr lang="ko-KR" alt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ko-KR"/>
              <a:t>Edit Master text styles</a:t>
            </a:r>
          </a:p>
        </p:txBody>
      </p:sp>
      <p:sp>
        <p:nvSpPr>
          <p:cNvPr id="8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218E6475-A86D-5F4B-A003-F2C0DB90F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5174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ti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pic>
        <p:nvPicPr>
          <p:cNvPr id="9" name="그림 7">
            <a:extLst>
              <a:ext uri="{FF2B5EF4-FFF2-40B4-BE49-F238E27FC236}">
                <a16:creationId xmlns:a16="http://schemas.microsoft.com/office/drawing/2014/main" id="{474FE793-12F0-4CF2-9447-06A6793B772C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055" b="28814"/>
          <a:stretch/>
        </p:blipFill>
        <p:spPr>
          <a:xfrm>
            <a:off x="10517993" y="0"/>
            <a:ext cx="1514453" cy="648000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9CE4D81B-5947-44F5-8AE2-1A001E445B78}"/>
              </a:ext>
            </a:extLst>
          </p:cNvPr>
          <p:cNvSpPr txBox="1"/>
          <p:nvPr/>
        </p:nvSpPr>
        <p:spPr>
          <a:xfrm>
            <a:off x="105296" y="6484670"/>
            <a:ext cx="391895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400" b="1" i="1" dirty="0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rPr>
              <a:t>DIGITAL INSIGHTS INC., MULTIMEDIA SYSTEMS &amp; IPRS</a:t>
            </a:r>
            <a:endParaRPr lang="ko-KR" altLang="en-US" sz="1400" b="1" i="1" dirty="0">
              <a:solidFill>
                <a:schemeClr val="bg1">
                  <a:lumMod val="75000"/>
                </a:schemeClr>
              </a:solidFill>
              <a:latin typeface="Tw Cen MT" panose="020B0602020104020603" pitchFamily="34" charset="0"/>
            </a:endParaRPr>
          </a:p>
        </p:txBody>
      </p:sp>
      <p:sp>
        <p:nvSpPr>
          <p:cNvPr id="11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296400" y="6484669"/>
            <a:ext cx="2057400" cy="307777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1" i="1">
                <a:solidFill>
                  <a:schemeClr val="bg1">
                    <a:lumMod val="75000"/>
                  </a:schemeClr>
                </a:solidFill>
                <a:latin typeface="Tw Cen MT" panose="020B0602020104020603" pitchFamily="34" charset="0"/>
              </a:defRPr>
            </a:lvl1pPr>
          </a:lstStyle>
          <a:p>
            <a:fld id="{218E6475-A86D-5F4B-A003-F2C0DB90F92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5147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Trebuchet MS" charset="0"/>
          <a:ea typeface="Trebuchet MS" charset="0"/>
          <a:cs typeface="Trebuchet MS" charset="0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6BD28B-7200-0A49-9D72-F513F8CE183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pPr algn="l"/>
            <a:r>
              <a:rPr lang="en-US" sz="3600"/>
              <a:t>[JVET-M0369</a:t>
            </a:r>
            <a:r>
              <a:rPr lang="en-US" sz="3600" dirty="0"/>
              <a:t>]</a:t>
            </a:r>
            <a:br>
              <a:rPr lang="en-US" sz="3600" dirty="0"/>
            </a:br>
            <a:r>
              <a:rPr lang="en-US" sz="3600" dirty="0"/>
              <a:t>CE4-related: Syntax changes of merge data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65303FD-439A-744B-8D23-590202DED44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821068"/>
            <a:ext cx="9144000" cy="1436732"/>
          </a:xfrm>
        </p:spPr>
        <p:txBody>
          <a:bodyPr/>
          <a:lstStyle/>
          <a:p>
            <a:pPr algn="r"/>
            <a:r>
              <a:rPr lang="en-US" b="1" dirty="0"/>
              <a:t>Yongjo Ahn </a:t>
            </a:r>
            <a:r>
              <a:rPr lang="en-US" dirty="0"/>
              <a:t>and </a:t>
            </a:r>
            <a:r>
              <a:rPr lang="en-US" dirty="0" err="1"/>
              <a:t>Donggyu</a:t>
            </a:r>
            <a:r>
              <a:rPr lang="en-US" dirty="0"/>
              <a:t> Sim</a:t>
            </a:r>
          </a:p>
          <a:p>
            <a:pPr algn="r"/>
            <a:r>
              <a:rPr lang="en-US" dirty="0"/>
              <a:t>@ 13</a:t>
            </a:r>
            <a:r>
              <a:rPr lang="en-US" baseline="30000" dirty="0"/>
              <a:t>th</a:t>
            </a:r>
            <a:r>
              <a:rPr lang="en-US" dirty="0"/>
              <a:t> JVET meeting, Marrakech, MA</a:t>
            </a:r>
          </a:p>
        </p:txBody>
      </p:sp>
    </p:spTree>
    <p:extLst>
      <p:ext uri="{BB962C8B-B14F-4D97-AF65-F5344CB8AC3E}">
        <p14:creationId xmlns:p14="http://schemas.microsoft.com/office/powerpoint/2010/main" val="26863812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58468E-B5B4-F742-A01D-7465D81F68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End of presentation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643B693-91D4-574F-A2A9-27F1547745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Q&amp;A</a:t>
            </a:r>
          </a:p>
        </p:txBody>
      </p:sp>
    </p:spTree>
    <p:extLst>
      <p:ext uri="{BB962C8B-B14F-4D97-AF65-F5344CB8AC3E}">
        <p14:creationId xmlns:p14="http://schemas.microsoft.com/office/powerpoint/2010/main" val="24373177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970748-6DF6-F04E-B9D2-1B9C01D82C5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492E50C-EBBB-2945-8749-CF92BE74F3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This contribution proposes a clean-up of merge data syntaxes in order to maintain consistency according to a type of the prediction partitions</a:t>
            </a:r>
          </a:p>
          <a:p>
            <a:endParaRPr lang="en-US" dirty="0"/>
          </a:p>
          <a:p>
            <a:r>
              <a:rPr lang="en-US" dirty="0"/>
              <a:t>The proposed changes can achieve 0.07% and 0.14% BD-rate gain in RA and LDB configuration, respectively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81D2513-ADCD-E94C-BA9E-28FDCFC4FA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18E6475-A86D-5F4B-A003-F2C0DB90F924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11190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91F522-5DB1-1E4B-8CA7-EECA10A6A8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D4E336-0A06-1D45-9C1C-17E0165268B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the current draft of VVC, there are three kinds of prediction partitions</a:t>
            </a:r>
          </a:p>
          <a:p>
            <a:pPr lvl="1"/>
            <a:r>
              <a:rPr lang="en-US" dirty="0"/>
              <a:t>Block (coding unit), </a:t>
            </a:r>
            <a:r>
              <a:rPr lang="en-US" dirty="0" err="1"/>
              <a:t>Subblock</a:t>
            </a:r>
            <a:r>
              <a:rPr lang="en-US" dirty="0"/>
              <a:t>, Triangle</a:t>
            </a:r>
          </a:p>
          <a:p>
            <a:pPr lvl="1"/>
            <a:r>
              <a:rPr lang="en-US" dirty="0"/>
              <a:t>It is one of the key features that are different from conventional video coding standards</a:t>
            </a:r>
          </a:p>
          <a:p>
            <a:pPr lvl="1"/>
            <a:endParaRPr lang="en-US" dirty="0"/>
          </a:p>
          <a:p>
            <a:r>
              <a:rPr lang="en-US" dirty="0"/>
              <a:t>In this contribution, a clean-up of merge data syntaxes is proposed in order to maintain consistency according to the type of prediction partitions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3B55E7-4E67-7649-88A1-470B3FC7711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18E6475-A86D-5F4B-A003-F2C0DB90F924}" type="slidenum">
              <a:rPr lang="en-US" smtClean="0"/>
              <a:t>3</a:t>
            </a:fld>
            <a:endParaRPr lang="en-US"/>
          </a:p>
        </p:txBody>
      </p:sp>
      <p:graphicFrame>
        <p:nvGraphicFramePr>
          <p:cNvPr id="15" name="Table 14">
            <a:extLst>
              <a:ext uri="{FF2B5EF4-FFF2-40B4-BE49-F238E27FC236}">
                <a16:creationId xmlns:a16="http://schemas.microsoft.com/office/drawing/2014/main" id="{81EBA324-3CA4-4846-B2AB-52638185882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8624740"/>
              </p:ext>
            </p:extLst>
          </p:nvPr>
        </p:nvGraphicFramePr>
        <p:xfrm>
          <a:off x="4305225" y="4277734"/>
          <a:ext cx="1684377" cy="1672272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421742">
                  <a:extLst>
                    <a:ext uri="{9D8B030D-6E8A-4147-A177-3AD203B41FA5}">
                      <a16:colId xmlns:a16="http://schemas.microsoft.com/office/drawing/2014/main" val="2006290983"/>
                    </a:ext>
                  </a:extLst>
                </a:gridCol>
                <a:gridCol w="421742">
                  <a:extLst>
                    <a:ext uri="{9D8B030D-6E8A-4147-A177-3AD203B41FA5}">
                      <a16:colId xmlns:a16="http://schemas.microsoft.com/office/drawing/2014/main" val="3314601912"/>
                    </a:ext>
                  </a:extLst>
                </a:gridCol>
                <a:gridCol w="419151">
                  <a:extLst>
                    <a:ext uri="{9D8B030D-6E8A-4147-A177-3AD203B41FA5}">
                      <a16:colId xmlns:a16="http://schemas.microsoft.com/office/drawing/2014/main" val="3209836126"/>
                    </a:ext>
                  </a:extLst>
                </a:gridCol>
                <a:gridCol w="421742">
                  <a:extLst>
                    <a:ext uri="{9D8B030D-6E8A-4147-A177-3AD203B41FA5}">
                      <a16:colId xmlns:a16="http://schemas.microsoft.com/office/drawing/2014/main" val="1639093781"/>
                    </a:ext>
                  </a:extLst>
                </a:gridCol>
              </a:tblGrid>
              <a:tr h="418068">
                <a:tc>
                  <a:txBody>
                    <a:bodyPr/>
                    <a:lstStyle/>
                    <a:p>
                      <a:br>
                        <a:rPr lang="en-US" sz="100" dirty="0"/>
                      </a:br>
                      <a:endParaRPr lang="en-US" sz="100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0847672"/>
                  </a:ext>
                </a:extLst>
              </a:tr>
              <a:tr h="418068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8511595"/>
                  </a:ext>
                </a:extLst>
              </a:tr>
              <a:tr h="418068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6725505"/>
                  </a:ext>
                </a:extLst>
              </a:tr>
              <a:tr h="418068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1519252"/>
                  </a:ext>
                </a:extLst>
              </a:tr>
            </a:tbl>
          </a:graphicData>
        </a:graphic>
      </p:graphicFrame>
      <p:sp>
        <p:nvSpPr>
          <p:cNvPr id="16" name="TextBox 15">
            <a:extLst>
              <a:ext uri="{FF2B5EF4-FFF2-40B4-BE49-F238E27FC236}">
                <a16:creationId xmlns:a16="http://schemas.microsoft.com/office/drawing/2014/main" id="{5AF359E9-55AD-DB43-AF51-568977090E46}"/>
              </a:ext>
            </a:extLst>
          </p:cNvPr>
          <p:cNvSpPr txBox="1"/>
          <p:nvPr/>
        </p:nvSpPr>
        <p:spPr>
          <a:xfrm>
            <a:off x="4185945" y="5950006"/>
            <a:ext cx="192552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b="1" dirty="0">
                <a:latin typeface="Trebuchet MS" charset="0"/>
                <a:ea typeface="Trebuchet MS" charset="0"/>
                <a:cs typeface="Trebuchet MS" charset="0"/>
              </a:rPr>
              <a:t>(b) </a:t>
            </a:r>
            <a:r>
              <a:rPr lang="en-US" altLang="ko-KR" sz="1000" b="1" dirty="0" err="1">
                <a:latin typeface="Trebuchet MS" charset="0"/>
                <a:ea typeface="Trebuchet MS" charset="0"/>
                <a:cs typeface="Trebuchet MS" charset="0"/>
              </a:rPr>
              <a:t>Subblock</a:t>
            </a:r>
            <a:r>
              <a:rPr lang="en-US" altLang="ko-KR" sz="1000" b="1" dirty="0">
                <a:latin typeface="Trebuchet MS" charset="0"/>
                <a:ea typeface="Trebuchet MS" charset="0"/>
                <a:cs typeface="Trebuchet MS" charset="0"/>
              </a:rPr>
              <a:t>-level prediction</a:t>
            </a:r>
            <a:endParaRPr lang="en-US" sz="1000" dirty="0">
              <a:latin typeface="Trebuchet MS" charset="0"/>
              <a:ea typeface="Trebuchet MS" charset="0"/>
              <a:cs typeface="Trebuchet MS" charset="0"/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972EF9B-777B-3044-AE35-3498E8903CE5}"/>
              </a:ext>
            </a:extLst>
          </p:cNvPr>
          <p:cNvSpPr txBox="1"/>
          <p:nvPr/>
        </p:nvSpPr>
        <p:spPr>
          <a:xfrm>
            <a:off x="8114297" y="5980242"/>
            <a:ext cx="2558714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b="1" dirty="0">
                <a:latin typeface="Trebuchet MS" charset="0"/>
                <a:ea typeface="Trebuchet MS" charset="0"/>
                <a:cs typeface="Trebuchet MS" charset="0"/>
              </a:rPr>
              <a:t>(c) Triangular partition-level prediction</a:t>
            </a:r>
            <a:endParaRPr lang="en-US" sz="1000" dirty="0">
              <a:latin typeface="Trebuchet MS" charset="0"/>
              <a:ea typeface="Trebuchet MS" charset="0"/>
              <a:cs typeface="Trebuchet MS" charset="0"/>
            </a:endParaRPr>
          </a:p>
        </p:txBody>
      </p:sp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78F8F681-DB68-1C4E-B38C-09F961477C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0329697"/>
              </p:ext>
            </p:extLst>
          </p:nvPr>
        </p:nvGraphicFramePr>
        <p:xfrm>
          <a:off x="1324344" y="4277734"/>
          <a:ext cx="1686968" cy="1672272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13462">
                  <a:extLst>
                    <a:ext uri="{9D8B030D-6E8A-4147-A177-3AD203B41FA5}">
                      <a16:colId xmlns:a16="http://schemas.microsoft.com/office/drawing/2014/main" val="200629098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476623232"/>
                    </a:ext>
                  </a:extLst>
                </a:gridCol>
                <a:gridCol w="210871">
                  <a:extLst>
                    <a:ext uri="{9D8B030D-6E8A-4147-A177-3AD203B41FA5}">
                      <a16:colId xmlns:a16="http://schemas.microsoft.com/office/drawing/2014/main" val="3314601912"/>
                    </a:ext>
                  </a:extLst>
                </a:gridCol>
                <a:gridCol w="210871">
                  <a:extLst>
                    <a:ext uri="{9D8B030D-6E8A-4147-A177-3AD203B41FA5}">
                      <a16:colId xmlns:a16="http://schemas.microsoft.com/office/drawing/2014/main" val="2288798985"/>
                    </a:ext>
                  </a:extLst>
                </a:gridCol>
                <a:gridCol w="210871">
                  <a:extLst>
                    <a:ext uri="{9D8B030D-6E8A-4147-A177-3AD203B41FA5}">
                      <a16:colId xmlns:a16="http://schemas.microsoft.com/office/drawing/2014/main" val="3209836126"/>
                    </a:ext>
                  </a:extLst>
                </a:gridCol>
                <a:gridCol w="210871">
                  <a:extLst>
                    <a:ext uri="{9D8B030D-6E8A-4147-A177-3AD203B41FA5}">
                      <a16:colId xmlns:a16="http://schemas.microsoft.com/office/drawing/2014/main" val="2123503308"/>
                    </a:ext>
                  </a:extLst>
                </a:gridCol>
                <a:gridCol w="210871">
                  <a:extLst>
                    <a:ext uri="{9D8B030D-6E8A-4147-A177-3AD203B41FA5}">
                      <a16:colId xmlns:a16="http://schemas.microsoft.com/office/drawing/2014/main" val="1639093781"/>
                    </a:ext>
                  </a:extLst>
                </a:gridCol>
                <a:gridCol w="210871">
                  <a:extLst>
                    <a:ext uri="{9D8B030D-6E8A-4147-A177-3AD203B41FA5}">
                      <a16:colId xmlns:a16="http://schemas.microsoft.com/office/drawing/2014/main" val="60514595"/>
                    </a:ext>
                  </a:extLst>
                </a:gridCol>
              </a:tblGrid>
              <a:tr h="209034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0847672"/>
                  </a:ext>
                </a:extLst>
              </a:tr>
              <a:tr h="209034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5829585"/>
                  </a:ext>
                </a:extLst>
              </a:tr>
              <a:tr h="209034"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8511595"/>
                  </a:ext>
                </a:extLst>
              </a:tr>
              <a:tr h="209034"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2450722"/>
                  </a:ext>
                </a:extLst>
              </a:tr>
              <a:tr h="209034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6725505"/>
                  </a:ext>
                </a:extLst>
              </a:tr>
              <a:tr h="209034"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9276435"/>
                  </a:ext>
                </a:extLst>
              </a:tr>
              <a:tr h="209034"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1519252"/>
                  </a:ext>
                </a:extLst>
              </a:tr>
              <a:tr h="209034"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noFill/>
                      <a:prstDash val="sysDash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5843942"/>
                  </a:ext>
                </a:extLst>
              </a:tr>
            </a:tbl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ACEA3BBE-9E5C-034B-8286-38ED032C3657}"/>
              </a:ext>
            </a:extLst>
          </p:cNvPr>
          <p:cNvSpPr txBox="1"/>
          <p:nvPr/>
        </p:nvSpPr>
        <p:spPr>
          <a:xfrm>
            <a:off x="994655" y="5950006"/>
            <a:ext cx="2358338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00" b="1" dirty="0">
                <a:latin typeface="Trebuchet MS" charset="0"/>
                <a:ea typeface="Trebuchet MS" charset="0"/>
                <a:cs typeface="Trebuchet MS" charset="0"/>
              </a:rPr>
              <a:t>(a) Coding unit (CU)-level prediction</a:t>
            </a:r>
            <a:endParaRPr lang="en-US" sz="1000" dirty="0">
              <a:latin typeface="Trebuchet MS" charset="0"/>
              <a:ea typeface="Trebuchet MS" charset="0"/>
              <a:cs typeface="Trebuchet MS" charset="0"/>
            </a:endParaRPr>
          </a:p>
        </p:txBody>
      </p:sp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5613BE15-F761-B74B-9200-5F8A9997DD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66963608"/>
              </p:ext>
            </p:extLst>
          </p:nvPr>
        </p:nvGraphicFramePr>
        <p:xfrm>
          <a:off x="7247313" y="4297161"/>
          <a:ext cx="1686968" cy="1672272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13462">
                  <a:extLst>
                    <a:ext uri="{9D8B030D-6E8A-4147-A177-3AD203B41FA5}">
                      <a16:colId xmlns:a16="http://schemas.microsoft.com/office/drawing/2014/main" val="200629098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476623232"/>
                    </a:ext>
                  </a:extLst>
                </a:gridCol>
                <a:gridCol w="210871">
                  <a:extLst>
                    <a:ext uri="{9D8B030D-6E8A-4147-A177-3AD203B41FA5}">
                      <a16:colId xmlns:a16="http://schemas.microsoft.com/office/drawing/2014/main" val="3314601912"/>
                    </a:ext>
                  </a:extLst>
                </a:gridCol>
                <a:gridCol w="210871">
                  <a:extLst>
                    <a:ext uri="{9D8B030D-6E8A-4147-A177-3AD203B41FA5}">
                      <a16:colId xmlns:a16="http://schemas.microsoft.com/office/drawing/2014/main" val="2288798985"/>
                    </a:ext>
                  </a:extLst>
                </a:gridCol>
                <a:gridCol w="210871">
                  <a:extLst>
                    <a:ext uri="{9D8B030D-6E8A-4147-A177-3AD203B41FA5}">
                      <a16:colId xmlns:a16="http://schemas.microsoft.com/office/drawing/2014/main" val="3209836126"/>
                    </a:ext>
                  </a:extLst>
                </a:gridCol>
                <a:gridCol w="210871">
                  <a:extLst>
                    <a:ext uri="{9D8B030D-6E8A-4147-A177-3AD203B41FA5}">
                      <a16:colId xmlns:a16="http://schemas.microsoft.com/office/drawing/2014/main" val="2123503308"/>
                    </a:ext>
                  </a:extLst>
                </a:gridCol>
                <a:gridCol w="210871">
                  <a:extLst>
                    <a:ext uri="{9D8B030D-6E8A-4147-A177-3AD203B41FA5}">
                      <a16:colId xmlns:a16="http://schemas.microsoft.com/office/drawing/2014/main" val="1639093781"/>
                    </a:ext>
                  </a:extLst>
                </a:gridCol>
                <a:gridCol w="210871">
                  <a:extLst>
                    <a:ext uri="{9D8B030D-6E8A-4147-A177-3AD203B41FA5}">
                      <a16:colId xmlns:a16="http://schemas.microsoft.com/office/drawing/2014/main" val="60514595"/>
                    </a:ext>
                  </a:extLst>
                </a:gridCol>
              </a:tblGrid>
              <a:tr h="209034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0847672"/>
                  </a:ext>
                </a:extLst>
              </a:tr>
              <a:tr h="209034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5829585"/>
                  </a:ext>
                </a:extLst>
              </a:tr>
              <a:tr h="209034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8511595"/>
                  </a:ext>
                </a:extLst>
              </a:tr>
              <a:tr h="209034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2450722"/>
                  </a:ext>
                </a:extLst>
              </a:tr>
              <a:tr h="209034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6725505"/>
                  </a:ext>
                </a:extLst>
              </a:tr>
              <a:tr h="209034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9276435"/>
                  </a:ext>
                </a:extLst>
              </a:tr>
              <a:tr h="209034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1519252"/>
                  </a:ext>
                </a:extLst>
              </a:tr>
              <a:tr h="209034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5843942"/>
                  </a:ext>
                </a:extLst>
              </a:tr>
            </a:tbl>
          </a:graphicData>
        </a:graphic>
      </p:graphicFrame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747CC5E5-9CF5-C04D-906E-315D7F33B0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62627"/>
              </p:ext>
            </p:extLst>
          </p:nvPr>
        </p:nvGraphicFramePr>
        <p:xfrm>
          <a:off x="9452957" y="4297161"/>
          <a:ext cx="1686968" cy="1672272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13462">
                  <a:extLst>
                    <a:ext uri="{9D8B030D-6E8A-4147-A177-3AD203B41FA5}">
                      <a16:colId xmlns:a16="http://schemas.microsoft.com/office/drawing/2014/main" val="2006290983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476623232"/>
                    </a:ext>
                  </a:extLst>
                </a:gridCol>
                <a:gridCol w="210871">
                  <a:extLst>
                    <a:ext uri="{9D8B030D-6E8A-4147-A177-3AD203B41FA5}">
                      <a16:colId xmlns:a16="http://schemas.microsoft.com/office/drawing/2014/main" val="3314601912"/>
                    </a:ext>
                  </a:extLst>
                </a:gridCol>
                <a:gridCol w="210871">
                  <a:extLst>
                    <a:ext uri="{9D8B030D-6E8A-4147-A177-3AD203B41FA5}">
                      <a16:colId xmlns:a16="http://schemas.microsoft.com/office/drawing/2014/main" val="2288798985"/>
                    </a:ext>
                  </a:extLst>
                </a:gridCol>
                <a:gridCol w="210871">
                  <a:extLst>
                    <a:ext uri="{9D8B030D-6E8A-4147-A177-3AD203B41FA5}">
                      <a16:colId xmlns:a16="http://schemas.microsoft.com/office/drawing/2014/main" val="3209836126"/>
                    </a:ext>
                  </a:extLst>
                </a:gridCol>
                <a:gridCol w="210871">
                  <a:extLst>
                    <a:ext uri="{9D8B030D-6E8A-4147-A177-3AD203B41FA5}">
                      <a16:colId xmlns:a16="http://schemas.microsoft.com/office/drawing/2014/main" val="2123503308"/>
                    </a:ext>
                  </a:extLst>
                </a:gridCol>
                <a:gridCol w="210871">
                  <a:extLst>
                    <a:ext uri="{9D8B030D-6E8A-4147-A177-3AD203B41FA5}">
                      <a16:colId xmlns:a16="http://schemas.microsoft.com/office/drawing/2014/main" val="1639093781"/>
                    </a:ext>
                  </a:extLst>
                </a:gridCol>
                <a:gridCol w="210871">
                  <a:extLst>
                    <a:ext uri="{9D8B030D-6E8A-4147-A177-3AD203B41FA5}">
                      <a16:colId xmlns:a16="http://schemas.microsoft.com/office/drawing/2014/main" val="60514595"/>
                    </a:ext>
                  </a:extLst>
                </a:gridCol>
              </a:tblGrid>
              <a:tr h="209034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60847672"/>
                  </a:ext>
                </a:extLst>
              </a:tr>
              <a:tr h="209034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5829585"/>
                  </a:ext>
                </a:extLst>
              </a:tr>
              <a:tr h="209034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38511595"/>
                  </a:ext>
                </a:extLst>
              </a:tr>
              <a:tr h="209034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2450722"/>
                  </a:ext>
                </a:extLst>
              </a:tr>
              <a:tr h="209034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46725505"/>
                  </a:ext>
                </a:extLst>
              </a:tr>
              <a:tr h="209034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6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79276435"/>
                  </a:ext>
                </a:extLst>
              </a:tr>
              <a:tr h="209034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91519252"/>
                  </a:ext>
                </a:extLst>
              </a:tr>
              <a:tr h="209034"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ysDash"/>
                      <a:round/>
                      <a:headEnd type="none" w="med" len="med"/>
                      <a:tailEnd type="none" w="med" len="med"/>
                    </a:lnT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3584394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148456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6729913-72E1-7D4D-BBE4-391DC54493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method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CB73AD-5040-2644-907A-BE06464881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278965"/>
            <a:ext cx="5257800" cy="4897998"/>
          </a:xfrm>
        </p:spPr>
        <p:txBody>
          <a:bodyPr>
            <a:normAutofit/>
          </a:bodyPr>
          <a:lstStyle/>
          <a:p>
            <a:r>
              <a:rPr lang="en-US" sz="2000" dirty="0"/>
              <a:t>In this contribution, it is proposed to adjust the order of syntaxes for merge data based on the type of the prediction partitions</a:t>
            </a:r>
          </a:p>
          <a:p>
            <a:endParaRPr lang="en-US" sz="2000" dirty="0"/>
          </a:p>
          <a:p>
            <a:r>
              <a:rPr lang="en-US" sz="2000" dirty="0"/>
              <a:t>By arranging the </a:t>
            </a:r>
            <a:r>
              <a:rPr lang="en-US" sz="2000" b="1" dirty="0" err="1">
                <a:solidFill>
                  <a:schemeClr val="accent2"/>
                </a:solidFill>
              </a:rPr>
              <a:t>merge_subblock_flag</a:t>
            </a:r>
            <a:r>
              <a:rPr lang="en-US" sz="2000" b="1" dirty="0">
                <a:solidFill>
                  <a:schemeClr val="accent2"/>
                </a:solidFill>
              </a:rPr>
              <a:t> </a:t>
            </a:r>
            <a:r>
              <a:rPr lang="en-US" sz="2000" dirty="0"/>
              <a:t>and the </a:t>
            </a:r>
            <a:r>
              <a:rPr lang="en-US" sz="2000" b="1" dirty="0" err="1">
                <a:solidFill>
                  <a:schemeClr val="accent2"/>
                </a:solidFill>
              </a:rPr>
              <a:t>merge_triangle_flag</a:t>
            </a:r>
            <a:r>
              <a:rPr lang="en-US" sz="2000" b="1" dirty="0">
                <a:solidFill>
                  <a:schemeClr val="accent2"/>
                </a:solidFill>
              </a:rPr>
              <a:t> </a:t>
            </a:r>
            <a:r>
              <a:rPr lang="en-US" sz="2000" dirty="0"/>
              <a:t>sequentially, the proposed method can provide flexibility for further syntax changes</a:t>
            </a:r>
          </a:p>
          <a:p>
            <a:pPr lvl="1"/>
            <a:r>
              <a:rPr lang="en-US" sz="1800" dirty="0"/>
              <a:t>These syntaxes are related to the type of the prediction partitions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75867D-277C-3344-AA7F-9BCCBE9B1D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18E6475-A86D-5F4B-A003-F2C0DB90F924}" type="slidenum">
              <a:rPr lang="en-US" smtClean="0"/>
              <a:t>4</a:t>
            </a:fld>
            <a:endParaRPr lang="en-US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96C2412E-4F20-CF42-9E8E-095DC50F42C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0435628"/>
              </p:ext>
            </p:extLst>
          </p:nvPr>
        </p:nvGraphicFramePr>
        <p:xfrm>
          <a:off x="6096000" y="1265116"/>
          <a:ext cx="5494538" cy="5065710"/>
        </p:xfrm>
        <a:graphic>
          <a:graphicData uri="http://schemas.openxmlformats.org/drawingml/2006/table">
            <a:tbl>
              <a:tblPr/>
              <a:tblGrid>
                <a:gridCol w="4796818">
                  <a:extLst>
                    <a:ext uri="{9D8B030D-6E8A-4147-A177-3AD203B41FA5}">
                      <a16:colId xmlns:a16="http://schemas.microsoft.com/office/drawing/2014/main" val="2459270702"/>
                    </a:ext>
                  </a:extLst>
                </a:gridCol>
                <a:gridCol w="697720">
                  <a:extLst>
                    <a:ext uri="{9D8B030D-6E8A-4147-A177-3AD203B41FA5}">
                      <a16:colId xmlns:a16="http://schemas.microsoft.com/office/drawing/2014/main" val="2704250170"/>
                    </a:ext>
                  </a:extLst>
                </a:gridCol>
              </a:tblGrid>
              <a:tr h="11247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merge_data( x0, y0, cbWidth, cbHeight 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Descriptor</a:t>
                      </a:r>
                      <a:endParaRPr lang="en-US" sz="1000" b="1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66004342"/>
                  </a:ext>
                </a:extLst>
              </a:tr>
              <a:tr h="11247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MaxNumSubblockMergeCand &gt; 0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 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&amp;&amp;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 cbWidth &gt;= 8  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&amp;&amp;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 cbHeight &gt;= 8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1903461"/>
                  </a:ext>
                </a:extLst>
              </a:tr>
              <a:tr h="11247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b="1" dirty="0" err="1"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merge_subblock_flag</a:t>
                      </a:r>
                      <a:r>
                        <a:rPr lang="en-CA" sz="1000" dirty="0">
                          <a:solidFill>
                            <a:schemeClr val="accent2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 x0 ][ y0 ]</a:t>
                      </a:r>
                      <a:endParaRPr lang="en-US" sz="1000" dirty="0"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85237094"/>
                  </a:ext>
                </a:extLst>
              </a:tr>
              <a:tr h="11247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merge_subblock_flag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  = =  1 )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9347998"/>
                  </a:ext>
                </a:extLst>
              </a:tr>
              <a:tr h="11247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if( MaxNumSubblockMergeCand &gt; 1 )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54856131"/>
                  </a:ext>
                </a:extLst>
              </a:tr>
              <a:tr h="11247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merge_subblock_idx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47972222"/>
                  </a:ext>
                </a:extLst>
              </a:tr>
              <a:tr h="11247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 else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7602022"/>
                  </a:ext>
                </a:extLst>
              </a:tr>
              <a:tr h="188910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if( </a:t>
                      </a:r>
                      <a:r>
                        <a:rPr lang="en-CA" sz="10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sps_triangle_enabled_flag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&amp;&amp;  </a:t>
                      </a:r>
                      <a:r>
                        <a:rPr lang="en-CA" sz="10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slice_type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= = B  &amp;&amp; </a:t>
                      </a:r>
                      <a:r>
                        <a:rPr lang="en-CA" sz="10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cbWidth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* </a:t>
                      </a:r>
                      <a:r>
                        <a:rPr lang="en-CA" sz="10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cbHeight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&gt;= 64 )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15464011"/>
                  </a:ext>
                </a:extLst>
              </a:tr>
              <a:tr h="11247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</a:t>
                      </a:r>
                      <a:r>
                        <a:rPr lang="en-CA" sz="1000" b="1" dirty="0" err="1">
                          <a:solidFill>
                            <a:schemeClr val="accent2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merge_triangle_flag</a:t>
                      </a:r>
                      <a:r>
                        <a:rPr lang="en-CA" sz="1000" dirty="0">
                          <a:solidFill>
                            <a:schemeClr val="accent2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 x0 ][ y0 ]</a:t>
                      </a:r>
                      <a:endParaRPr lang="en-US" sz="1000" dirty="0">
                        <a:solidFill>
                          <a:schemeClr val="accent2"/>
                        </a:solidFill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98820608"/>
                  </a:ext>
                </a:extLst>
              </a:tr>
              <a:tr h="11247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if( </a:t>
                      </a:r>
                      <a:r>
                        <a:rPr lang="en-CA" sz="1000" dirty="0" err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merge_triangle_flag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[ x0 ][ y0 ]</a:t>
                      </a: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= = 1 ) {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59335337"/>
                  </a:ext>
                </a:extLst>
              </a:tr>
              <a:tr h="11247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000" b="1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merge_triangle_idx</a:t>
                      </a: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49749958"/>
                  </a:ext>
                </a:extLst>
              </a:tr>
              <a:tr h="11247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 else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03724626"/>
                  </a:ext>
                </a:extLst>
              </a:tr>
              <a:tr h="11247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CA" sz="1000" b="1" dirty="0" err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mmvd_flag</a:t>
                      </a:r>
                      <a:r>
                        <a:rPr lang="en-CA" sz="1000" dirty="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2938027"/>
                  </a:ext>
                </a:extLst>
              </a:tr>
              <a:tr h="11247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if( mmvd_flag[ x0 ][ y0 ] = = 1 )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65956244"/>
                  </a:ext>
                </a:extLst>
              </a:tr>
              <a:tr h="11247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</a:t>
                      </a:r>
                      <a:r>
                        <a:rPr lang="en-CA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mmvd_merge_flag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4276226"/>
                  </a:ext>
                </a:extLst>
              </a:tr>
              <a:tr h="11247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</a:t>
                      </a:r>
                      <a:r>
                        <a:rPr lang="en-CA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mmvd_distance_idx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28117615"/>
                  </a:ext>
                </a:extLst>
              </a:tr>
              <a:tr h="11247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</a:t>
                      </a:r>
                      <a:r>
                        <a:rPr lang="en-CA" sz="1000" b="1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mmvd_direction_idx</a:t>
                      </a:r>
                      <a:r>
                        <a:rPr lang="en-CA" sz="1000">
                          <a:effectLst/>
                          <a:highlight>
                            <a:srgbClr val="FFFF00"/>
                          </a:highlight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5497115"/>
                  </a:ext>
                </a:extLst>
              </a:tr>
              <a:tr h="11247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} else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55084356"/>
                  </a:ext>
                </a:extLst>
              </a:tr>
              <a:tr h="224956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if(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sps_mh_intra_enabled_flag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  &amp;&amp; 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cu_skip_flag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  = =  0  &amp;&amp;  </a:t>
                      </a:r>
                      <a:br>
                        <a:rPr lang="en-CA" sz="10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</a:b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	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	(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cbWidth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 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* 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cbHeight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 ) &gt;= 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64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 &amp;&amp; 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cbWidth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&lt; 128  &amp;&amp;  </a:t>
                      </a:r>
                      <a:r>
                        <a:rPr lang="en-CA" sz="1000" dirty="0" err="1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cbHeight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 &lt; 128 </a:t>
                      </a: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)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127033489"/>
                  </a:ext>
                </a:extLst>
              </a:tr>
              <a:tr h="11247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</a:t>
                      </a:r>
                      <a:r>
                        <a:rPr lang="en-US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mh_intra_flag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56375903"/>
                  </a:ext>
                </a:extLst>
              </a:tr>
              <a:tr h="11247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if( 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mh_intra_flag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 = = 1 ) {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70161035"/>
                  </a:ext>
                </a:extLst>
              </a:tr>
              <a:tr h="11247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if ( 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cbWidth &lt;= 2 * cbHeight  | |  cbHeight &lt;= 2 * cbWidth 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4863661"/>
                  </a:ext>
                </a:extLst>
              </a:tr>
              <a:tr h="11247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mh_intra_luma_mpm_flag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5162448"/>
                  </a:ext>
                </a:extLst>
              </a:tr>
              <a:tr h="11247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if( mh_intra_luma_mpm_flag[ x0 ][ y0 ]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6134732"/>
                  </a:ext>
                </a:extLst>
              </a:tr>
              <a:tr h="11247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mh_intra_luma_mpm_idx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6039665"/>
                  </a:ext>
                </a:extLst>
              </a:tr>
              <a:tr h="11247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49450228"/>
                  </a:ext>
                </a:extLst>
              </a:tr>
              <a:tr h="11247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if( MaxNumMergeCand &gt; 1 )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0737263"/>
                  </a:ext>
                </a:extLst>
              </a:tr>
              <a:tr h="11247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		</a:t>
                      </a:r>
                      <a:r>
                        <a:rPr lang="en-CA" sz="1000" b="1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merge_idx</a:t>
                      </a: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[ x0 ][ y0 ]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ae(v)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30688089"/>
                  </a:ext>
                </a:extLst>
              </a:tr>
              <a:tr h="11247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6390628"/>
                  </a:ext>
                </a:extLst>
              </a:tr>
              <a:tr h="11247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32936931"/>
                  </a:ext>
                </a:extLst>
              </a:tr>
              <a:tr h="112478">
                <a:tc>
                  <a:txBody>
                    <a:bodyPr/>
                    <a:lstStyle/>
                    <a:p>
                      <a:pPr hangingPunct="0">
                        <a:spcBef>
                          <a:spcPts val="100"/>
                        </a:spcBef>
                        <a:spcAft>
                          <a:spcPts val="200"/>
                        </a:spcAft>
                        <a:tabLst>
                          <a:tab pos="137160" algn="l"/>
                          <a:tab pos="274320" algn="l"/>
                          <a:tab pos="411480" algn="l"/>
                          <a:tab pos="548640" algn="l"/>
                          <a:tab pos="685800" algn="l"/>
                          <a:tab pos="822960" algn="l"/>
                          <a:tab pos="960120" algn="l"/>
                          <a:tab pos="1097280" algn="l"/>
                          <a:tab pos="1234440" algn="l"/>
                          <a:tab pos="1371600" algn="l"/>
                        </a:tabLs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	}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0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36568003"/>
                  </a:ext>
                </a:extLst>
              </a:tr>
              <a:tr h="112478">
                <a:tc>
                  <a:txBody>
                    <a:bodyPr/>
                    <a:lstStyle/>
                    <a:p>
                      <a:pPr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>
                          <a:effectLst/>
                          <a:latin typeface="Times New Roman" panose="02020603050405020304" pitchFamily="18" charset="0"/>
                        </a:rPr>
                        <a:t>}</a:t>
                      </a:r>
                      <a:endParaRPr lang="en-US" sz="10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200"/>
                        </a:spcAft>
                      </a:pPr>
                      <a:r>
                        <a:rPr lang="en-CA" sz="1000" dirty="0">
                          <a:effectLst/>
                          <a:latin typeface="Times New Roman" panose="02020603050405020304" pitchFamily="18" charset="0"/>
                        </a:rPr>
                        <a:t> </a:t>
                      </a:r>
                      <a:endParaRPr lang="en-US" sz="10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57591" marR="5759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7657103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036210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C4F9F7-CA8E-6142-87F4-F0CCE6658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Parsing process of merge data: Draft 3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D4A216-1D4D-0240-B7A5-69804BABD2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18E6475-A86D-5F4B-A003-F2C0DB90F924}" type="slidenum">
              <a:rPr lang="en-US" smtClean="0"/>
              <a:t>5</a:t>
            </a:fld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9363DAC-D2E9-424E-9D02-967DBBBDFFA0}"/>
              </a:ext>
            </a:extLst>
          </p:cNvPr>
          <p:cNvSpPr/>
          <p:nvPr/>
        </p:nvSpPr>
        <p:spPr>
          <a:xfrm>
            <a:off x="2375184" y="6163012"/>
            <a:ext cx="553709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accent2"/>
                </a:solidFill>
                <a:latin typeface="Trebuchet MS" panose="020B0703020202090204" pitchFamily="34" charset="0"/>
              </a:rPr>
              <a:t>FIGURE</a:t>
            </a:r>
            <a:r>
              <a:rPr lang="en-US" sz="1400" dirty="0">
                <a:latin typeface="Trebuchet MS" panose="020B0703020202090204" pitchFamily="34" charset="0"/>
              </a:rPr>
              <a:t>. Flowchart of the current parsing process of </a:t>
            </a:r>
            <a:r>
              <a:rPr lang="en-US" sz="1400" dirty="0" err="1">
                <a:latin typeface="Trebuchet MS" panose="020B0703020202090204" pitchFamily="34" charset="0"/>
              </a:rPr>
              <a:t>merge_data</a:t>
            </a:r>
            <a:r>
              <a:rPr lang="en-US" sz="1400" dirty="0">
                <a:latin typeface="Trebuchet MS" panose="020B0703020202090204" pitchFamily="34" charset="0"/>
              </a:rPr>
              <a:t>()</a:t>
            </a:r>
          </a:p>
        </p:txBody>
      </p:sp>
      <p:grpSp>
        <p:nvGrpSpPr>
          <p:cNvPr id="97" name="Group 96">
            <a:extLst>
              <a:ext uri="{FF2B5EF4-FFF2-40B4-BE49-F238E27FC236}">
                <a16:creationId xmlns:a16="http://schemas.microsoft.com/office/drawing/2014/main" id="{7726E8CC-20C5-4746-9C42-D65D80BB754D}"/>
              </a:ext>
            </a:extLst>
          </p:cNvPr>
          <p:cNvGrpSpPr/>
          <p:nvPr/>
        </p:nvGrpSpPr>
        <p:grpSpPr>
          <a:xfrm>
            <a:off x="3066801" y="325515"/>
            <a:ext cx="8588279" cy="6206969"/>
            <a:chOff x="3066801" y="325515"/>
            <a:chExt cx="8588279" cy="6206969"/>
          </a:xfrm>
        </p:grpSpPr>
        <p:sp>
          <p:nvSpPr>
            <p:cNvPr id="12" name="Terminator 62">
              <a:extLst>
                <a:ext uri="{FF2B5EF4-FFF2-40B4-BE49-F238E27FC236}">
                  <a16:creationId xmlns:a16="http://schemas.microsoft.com/office/drawing/2014/main" id="{D76A49E3-56A2-7D48-8DC6-72BA8FCFB9D7}"/>
                </a:ext>
              </a:extLst>
            </p:cNvPr>
            <p:cNvSpPr/>
            <p:nvPr/>
          </p:nvSpPr>
          <p:spPr>
            <a:xfrm>
              <a:off x="9035637" y="325515"/>
              <a:ext cx="1155116" cy="387963"/>
            </a:xfrm>
            <a:prstGeom prst="flowChartTerminator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outerShdw dist="38100" dir="2700000" algn="tl" rotWithShape="0">
                <a:schemeClr val="tx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800" b="1" dirty="0" err="1">
                  <a:solidFill>
                    <a:schemeClr val="tx1"/>
                  </a:solidFill>
                  <a:latin typeface="Trebuchet MS" panose="020B0703020202090204" pitchFamily="34" charset="0"/>
                </a:rPr>
                <a:t>merge_data</a:t>
              </a:r>
              <a:r>
                <a:rPr lang="en-US" altLang="ko-KR" sz="800" b="1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()</a:t>
              </a:r>
              <a:endParaRPr lang="en-US" sz="800" b="1" dirty="0">
                <a:solidFill>
                  <a:schemeClr val="tx1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13" name="Diamond 8">
              <a:extLst>
                <a:ext uri="{FF2B5EF4-FFF2-40B4-BE49-F238E27FC236}">
                  <a16:creationId xmlns:a16="http://schemas.microsoft.com/office/drawing/2014/main" id="{7555E00A-9BBD-0F4A-B555-FBF61F7FC78D}"/>
                </a:ext>
              </a:extLst>
            </p:cNvPr>
            <p:cNvSpPr/>
            <p:nvPr/>
          </p:nvSpPr>
          <p:spPr>
            <a:xfrm>
              <a:off x="8977834" y="1424231"/>
              <a:ext cx="1270721" cy="496723"/>
            </a:xfrm>
            <a:prstGeom prst="diamond">
              <a:avLst/>
            </a:prstGeom>
            <a:effectLst>
              <a:outerShdw dist="38100" dir="2700000" algn="tl" rotWithShape="0">
                <a:prstClr val="black"/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800" b="1" dirty="0">
                <a:latin typeface="Trebuchet MS" panose="020B0703020202090204" pitchFamily="34" charset="0"/>
              </a:endParaRPr>
            </a:p>
          </p:txBody>
        </p:sp>
        <p:sp>
          <p:nvSpPr>
            <p:cNvPr id="15" name="Diamond 8">
              <a:extLst>
                <a:ext uri="{FF2B5EF4-FFF2-40B4-BE49-F238E27FC236}">
                  <a16:creationId xmlns:a16="http://schemas.microsoft.com/office/drawing/2014/main" id="{ABDEB1A5-F633-7F48-A6F5-44C52634EA77}"/>
                </a:ext>
              </a:extLst>
            </p:cNvPr>
            <p:cNvSpPr/>
            <p:nvPr/>
          </p:nvSpPr>
          <p:spPr>
            <a:xfrm>
              <a:off x="7536967" y="2486943"/>
              <a:ext cx="1270721" cy="496723"/>
            </a:xfrm>
            <a:prstGeom prst="diamond">
              <a:avLst/>
            </a:prstGeom>
            <a:effectLst>
              <a:outerShdw dist="38100" dir="2700000" algn="tl" rotWithShape="0">
                <a:prstClr val="black"/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800" b="1" dirty="0">
                <a:latin typeface="Trebuchet MS" panose="020B0703020202090204" pitchFamily="34" charset="0"/>
              </a:endParaRPr>
            </a:p>
          </p:txBody>
        </p:sp>
        <p:sp>
          <p:nvSpPr>
            <p:cNvPr id="16" name="순서도: 처리 64">
              <a:extLst>
                <a:ext uri="{FF2B5EF4-FFF2-40B4-BE49-F238E27FC236}">
                  <a16:creationId xmlns:a16="http://schemas.microsoft.com/office/drawing/2014/main" id="{4EB1A3A5-E5E3-9A4B-8C6B-A995E22F037C}"/>
                </a:ext>
              </a:extLst>
            </p:cNvPr>
            <p:cNvSpPr/>
            <p:nvPr/>
          </p:nvSpPr>
          <p:spPr bwMode="auto">
            <a:xfrm>
              <a:off x="10325754" y="1958353"/>
              <a:ext cx="1329326" cy="342484"/>
            </a:xfrm>
            <a:prstGeom prst="flowChartProcess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38100" dir="2700000" algn="tl" rotWithShape="0">
                <a:prstClr val="black"/>
              </a:outerShdw>
            </a:effectLst>
          </p:spPr>
          <p:txBody>
            <a:bodyPr wrap="none"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ko-KR" sz="800" b="1" kern="0" dirty="0" err="1">
                  <a:solidFill>
                    <a:sysClr val="windowText" lastClr="000000"/>
                  </a:solidFill>
                  <a:latin typeface="Trebuchet MS" panose="020B0703020202090204" pitchFamily="34" charset="0"/>
                  <a:cs typeface="Arial" panose="020B0604020202020204" pitchFamily="34" charset="0"/>
                </a:rPr>
                <a:t>mmvd_data</a:t>
              </a:r>
              <a:endParaRPr lang="en-US" altLang="ko-KR" sz="800" b="1" kern="0" dirty="0">
                <a:solidFill>
                  <a:sysClr val="windowText" lastClr="000000"/>
                </a:solidFill>
                <a:latin typeface="Trebuchet MS" panose="020B070302020209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5" name="순서도: 처리 64">
              <a:extLst>
                <a:ext uri="{FF2B5EF4-FFF2-40B4-BE49-F238E27FC236}">
                  <a16:creationId xmlns:a16="http://schemas.microsoft.com/office/drawing/2014/main" id="{A77414E0-C363-7144-A987-FF5E027FE1F0}"/>
                </a:ext>
              </a:extLst>
            </p:cNvPr>
            <p:cNvSpPr/>
            <p:nvPr/>
          </p:nvSpPr>
          <p:spPr bwMode="auto">
            <a:xfrm>
              <a:off x="8948533" y="3031325"/>
              <a:ext cx="1329326" cy="342484"/>
            </a:xfrm>
            <a:prstGeom prst="flowChartProcess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38100" dir="2700000" algn="tl" rotWithShape="0">
                <a:prstClr val="black"/>
              </a:outerShdw>
            </a:effectLst>
          </p:spPr>
          <p:txBody>
            <a:bodyPr wrap="none"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ko-KR" sz="800" b="1" kern="0" dirty="0" err="1">
                  <a:solidFill>
                    <a:sysClr val="windowText" lastClr="000000"/>
                  </a:solidFill>
                  <a:latin typeface="Trebuchet MS" panose="020B0703020202090204" pitchFamily="34" charset="0"/>
                  <a:cs typeface="Arial" panose="020B0604020202020204" pitchFamily="34" charset="0"/>
                </a:rPr>
                <a:t>merge_subblock_idx</a:t>
              </a:r>
              <a:endParaRPr lang="en-US" altLang="ko-KR" sz="800" b="1" kern="0" dirty="0">
                <a:solidFill>
                  <a:sysClr val="windowText" lastClr="000000"/>
                </a:solidFill>
                <a:latin typeface="Trebuchet MS" panose="020B070302020209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29" name="Terminator 62">
              <a:extLst>
                <a:ext uri="{FF2B5EF4-FFF2-40B4-BE49-F238E27FC236}">
                  <a16:creationId xmlns:a16="http://schemas.microsoft.com/office/drawing/2014/main" id="{27124373-1B94-954C-9321-FE98E7822DB8}"/>
                </a:ext>
              </a:extLst>
            </p:cNvPr>
            <p:cNvSpPr/>
            <p:nvPr/>
          </p:nvSpPr>
          <p:spPr>
            <a:xfrm>
              <a:off x="9035638" y="6144521"/>
              <a:ext cx="1155116" cy="387963"/>
            </a:xfrm>
            <a:prstGeom prst="flowChartTerminator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outerShdw dist="38100" dir="2700000" algn="tl" rotWithShape="0">
                <a:schemeClr val="tx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b="1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END</a:t>
              </a:r>
            </a:p>
          </p:txBody>
        </p:sp>
        <p:cxnSp>
          <p:nvCxnSpPr>
            <p:cNvPr id="30" name="직선 화살표 연결선 25">
              <a:extLst>
                <a:ext uri="{FF2B5EF4-FFF2-40B4-BE49-F238E27FC236}">
                  <a16:creationId xmlns:a16="http://schemas.microsoft.com/office/drawing/2014/main" id="{0920D9F0-CDC5-624C-9ACD-131822F40449}"/>
                </a:ext>
              </a:extLst>
            </p:cNvPr>
            <p:cNvCxnSpPr>
              <a:cxnSpLocks/>
              <a:stCxn id="12" idx="2"/>
              <a:endCxn id="48" idx="0"/>
            </p:cNvCxnSpPr>
            <p:nvPr/>
          </p:nvCxnSpPr>
          <p:spPr>
            <a:xfrm flipH="1">
              <a:off x="9613194" y="713478"/>
              <a:ext cx="1" cy="164477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꺾인 연결선 27">
              <a:extLst>
                <a:ext uri="{FF2B5EF4-FFF2-40B4-BE49-F238E27FC236}">
                  <a16:creationId xmlns:a16="http://schemas.microsoft.com/office/drawing/2014/main" id="{D8CB20F3-7909-8345-B76E-20AA19C42838}"/>
                </a:ext>
              </a:extLst>
            </p:cNvPr>
            <p:cNvCxnSpPr>
              <a:cxnSpLocks/>
              <a:stCxn id="13" idx="3"/>
              <a:endCxn id="16" idx="0"/>
            </p:cNvCxnSpPr>
            <p:nvPr/>
          </p:nvCxnSpPr>
          <p:spPr>
            <a:xfrm>
              <a:off x="10248555" y="1672593"/>
              <a:ext cx="741862" cy="285760"/>
            </a:xfrm>
            <a:prstGeom prst="bentConnector2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꺾인 연결선 27">
              <a:extLst>
                <a:ext uri="{FF2B5EF4-FFF2-40B4-BE49-F238E27FC236}">
                  <a16:creationId xmlns:a16="http://schemas.microsoft.com/office/drawing/2014/main" id="{944632C8-490D-3848-84BF-55DC6FF6CA31}"/>
                </a:ext>
              </a:extLst>
            </p:cNvPr>
            <p:cNvCxnSpPr>
              <a:cxnSpLocks/>
              <a:stCxn id="13" idx="1"/>
              <a:endCxn id="59" idx="0"/>
            </p:cNvCxnSpPr>
            <p:nvPr/>
          </p:nvCxnSpPr>
          <p:spPr>
            <a:xfrm rot="10800000" flipV="1">
              <a:off x="8177416" y="1672592"/>
              <a:ext cx="800418" cy="280855"/>
            </a:xfrm>
            <a:prstGeom prst="bentConnector2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꺾인 연결선 27">
              <a:extLst>
                <a:ext uri="{FF2B5EF4-FFF2-40B4-BE49-F238E27FC236}">
                  <a16:creationId xmlns:a16="http://schemas.microsoft.com/office/drawing/2014/main" id="{F02464E1-9279-5F44-83BA-63150CDEB1CA}"/>
                </a:ext>
              </a:extLst>
            </p:cNvPr>
            <p:cNvCxnSpPr>
              <a:cxnSpLocks/>
              <a:stCxn id="15" idx="3"/>
              <a:endCxn id="25" idx="0"/>
            </p:cNvCxnSpPr>
            <p:nvPr/>
          </p:nvCxnSpPr>
          <p:spPr>
            <a:xfrm>
              <a:off x="8807688" y="2735305"/>
              <a:ext cx="805508" cy="296020"/>
            </a:xfrm>
            <a:prstGeom prst="bentConnector2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5BB87E7B-4BA1-014F-9417-CE0741190843}"/>
                </a:ext>
              </a:extLst>
            </p:cNvPr>
            <p:cNvSpPr txBox="1"/>
            <p:nvPr/>
          </p:nvSpPr>
          <p:spPr>
            <a:xfrm>
              <a:off x="10248556" y="1466812"/>
              <a:ext cx="35137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>
                  <a:latin typeface="Trebuchet MS" panose="020B0703020202090204" pitchFamily="34" charset="0"/>
                </a:rPr>
                <a:t>Yes</a:t>
              </a:r>
              <a:endParaRPr lang="ko-KR" altLang="en-US" sz="800" b="1" dirty="0">
                <a:latin typeface="Trebuchet MS" panose="020B0703020202090204" pitchFamily="34" charset="0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0BBDB308-8BC5-F74F-B896-6730927D59B1}"/>
                </a:ext>
              </a:extLst>
            </p:cNvPr>
            <p:cNvSpPr txBox="1"/>
            <p:nvPr/>
          </p:nvSpPr>
          <p:spPr>
            <a:xfrm>
              <a:off x="8677470" y="1466812"/>
              <a:ext cx="31130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>
                  <a:latin typeface="Trebuchet MS" panose="020B0703020202090204" pitchFamily="34" charset="0"/>
                </a:rPr>
                <a:t>No</a:t>
              </a:r>
              <a:endParaRPr lang="ko-KR" altLang="en-US" sz="800" b="1" dirty="0">
                <a:latin typeface="Trebuchet MS" panose="020B0703020202090204" pitchFamily="34" charset="0"/>
              </a:endParaRPr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1E58DBCA-E791-3648-BD0C-B51F96C09D14}"/>
                </a:ext>
              </a:extLst>
            </p:cNvPr>
            <p:cNvSpPr/>
            <p:nvPr/>
          </p:nvSpPr>
          <p:spPr>
            <a:xfrm>
              <a:off x="7536792" y="2636676"/>
              <a:ext cx="1204176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800" b="1" dirty="0" err="1">
                  <a:latin typeface="Trebuchet MS" panose="020B0703020202090204" pitchFamily="34" charset="0"/>
                </a:rPr>
                <a:t>merge_subblock_flag</a:t>
              </a:r>
              <a:endParaRPr lang="en-US" sz="800" b="1" dirty="0">
                <a:latin typeface="Trebuchet MS" panose="020B0703020202090204" pitchFamily="34" charset="0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668BBF72-FA97-864D-9090-FAC701E9501A}"/>
                </a:ext>
              </a:extLst>
            </p:cNvPr>
            <p:cNvSpPr txBox="1"/>
            <p:nvPr/>
          </p:nvSpPr>
          <p:spPr>
            <a:xfrm>
              <a:off x="8798426" y="2564262"/>
              <a:ext cx="35137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>
                  <a:latin typeface="Trebuchet MS" panose="020B0703020202090204" pitchFamily="34" charset="0"/>
                </a:rPr>
                <a:t>Yes</a:t>
              </a:r>
              <a:endParaRPr lang="ko-KR" altLang="en-US" sz="800" b="1" dirty="0">
                <a:latin typeface="Trebuchet MS" panose="020B0703020202090204" pitchFamily="34" charset="0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83718694-9C04-674A-95E0-56ACD071485E}"/>
                </a:ext>
              </a:extLst>
            </p:cNvPr>
            <p:cNvSpPr txBox="1"/>
            <p:nvPr/>
          </p:nvSpPr>
          <p:spPr>
            <a:xfrm>
              <a:off x="7227340" y="2564262"/>
              <a:ext cx="31130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>
                  <a:latin typeface="Trebuchet MS" panose="020B0703020202090204" pitchFamily="34" charset="0"/>
                </a:rPr>
                <a:t>No</a:t>
              </a:r>
              <a:endParaRPr lang="ko-KR" altLang="en-US" sz="800" b="1" dirty="0">
                <a:latin typeface="Trebuchet MS" panose="020B0703020202090204" pitchFamily="34" charset="0"/>
              </a:endParaRPr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82DF860-DE57-7B49-8AE1-09100407BFFA}"/>
                </a:ext>
              </a:extLst>
            </p:cNvPr>
            <p:cNvSpPr/>
            <p:nvPr/>
          </p:nvSpPr>
          <p:spPr>
            <a:xfrm>
              <a:off x="9245684" y="1560388"/>
              <a:ext cx="710452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800" b="1" dirty="0" err="1">
                  <a:latin typeface="Trebuchet MS" panose="020B0703020202090204" pitchFamily="34" charset="0"/>
                </a:rPr>
                <a:t>mmvd_flag</a:t>
              </a:r>
              <a:endParaRPr lang="en-US" sz="800" b="1" dirty="0">
                <a:latin typeface="Trebuchet MS" panose="020B0703020202090204" pitchFamily="34" charset="0"/>
              </a:endParaRPr>
            </a:p>
          </p:txBody>
        </p:sp>
        <p:sp>
          <p:nvSpPr>
            <p:cNvPr id="55" name="순서도: 처리 64">
              <a:extLst>
                <a:ext uri="{FF2B5EF4-FFF2-40B4-BE49-F238E27FC236}">
                  <a16:creationId xmlns:a16="http://schemas.microsoft.com/office/drawing/2014/main" id="{1F3636E0-1DD0-1F42-9714-F21E12EF2605}"/>
                </a:ext>
              </a:extLst>
            </p:cNvPr>
            <p:cNvSpPr/>
            <p:nvPr/>
          </p:nvSpPr>
          <p:spPr bwMode="auto">
            <a:xfrm>
              <a:off x="7539484" y="4121214"/>
              <a:ext cx="1329326" cy="342484"/>
            </a:xfrm>
            <a:prstGeom prst="flowChartProcess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38100" dir="2700000" algn="tl" rotWithShape="0">
                <a:prstClr val="black"/>
              </a:outerShdw>
            </a:effectLst>
          </p:spPr>
          <p:txBody>
            <a:bodyPr wrap="none"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ko-KR" sz="800" b="1" kern="0" dirty="0" err="1">
                  <a:solidFill>
                    <a:sysClr val="windowText" lastClr="000000"/>
                  </a:solidFill>
                  <a:latin typeface="Trebuchet MS" panose="020B0703020202090204" pitchFamily="34" charset="0"/>
                  <a:cs typeface="Arial" panose="020B0604020202020204" pitchFamily="34" charset="0"/>
                </a:rPr>
                <a:t>mh_intra_data</a:t>
              </a:r>
              <a:endParaRPr lang="en-US" altLang="ko-KR" sz="800" b="1" kern="0" dirty="0">
                <a:solidFill>
                  <a:sysClr val="windowText" lastClr="000000"/>
                </a:solidFill>
                <a:latin typeface="Trebuchet MS" panose="020B070302020209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56" name="Diamond 8">
              <a:extLst>
                <a:ext uri="{FF2B5EF4-FFF2-40B4-BE49-F238E27FC236}">
                  <a16:creationId xmlns:a16="http://schemas.microsoft.com/office/drawing/2014/main" id="{B21BC51C-1AF5-DB4A-98A1-C1EE54B8BD13}"/>
                </a:ext>
              </a:extLst>
            </p:cNvPr>
            <p:cNvSpPr/>
            <p:nvPr/>
          </p:nvSpPr>
          <p:spPr>
            <a:xfrm>
              <a:off x="6003068" y="3591372"/>
              <a:ext cx="1270721" cy="496723"/>
            </a:xfrm>
            <a:prstGeom prst="diamond">
              <a:avLst/>
            </a:prstGeom>
            <a:effectLst>
              <a:outerShdw dist="38100" dir="2700000" algn="tl" rotWithShape="0">
                <a:prstClr val="black"/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800" b="1" dirty="0">
                <a:latin typeface="Trebuchet MS" panose="020B0703020202090204" pitchFamily="34" charset="0"/>
              </a:endParaRPr>
            </a:p>
          </p:txBody>
        </p:sp>
        <p:sp>
          <p:nvSpPr>
            <p:cNvPr id="57" name="Rectangle 56">
              <a:extLst>
                <a:ext uri="{FF2B5EF4-FFF2-40B4-BE49-F238E27FC236}">
                  <a16:creationId xmlns:a16="http://schemas.microsoft.com/office/drawing/2014/main" id="{3B4DB190-B066-2448-B754-41BB42727B9D}"/>
                </a:ext>
              </a:extLst>
            </p:cNvPr>
            <p:cNvSpPr/>
            <p:nvPr/>
          </p:nvSpPr>
          <p:spPr>
            <a:xfrm>
              <a:off x="6208666" y="3748987"/>
              <a:ext cx="859531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800" b="1" dirty="0" err="1">
                  <a:latin typeface="Trebuchet MS" panose="020B0703020202090204" pitchFamily="34" charset="0"/>
                </a:rPr>
                <a:t>mh_intra_flag</a:t>
              </a:r>
              <a:endParaRPr lang="en-US" sz="800" b="1" dirty="0">
                <a:latin typeface="Trebuchet MS" panose="020B0703020202090204" pitchFamily="34" charset="0"/>
              </a:endParaRPr>
            </a:p>
          </p:txBody>
        </p:sp>
        <p:cxnSp>
          <p:nvCxnSpPr>
            <p:cNvPr id="58" name="꺾인 연결선 27">
              <a:extLst>
                <a:ext uri="{FF2B5EF4-FFF2-40B4-BE49-F238E27FC236}">
                  <a16:creationId xmlns:a16="http://schemas.microsoft.com/office/drawing/2014/main" id="{F9F79F05-C0A5-8141-B36A-09AF27AC334F}"/>
                </a:ext>
              </a:extLst>
            </p:cNvPr>
            <p:cNvCxnSpPr>
              <a:cxnSpLocks/>
              <a:stCxn id="15" idx="1"/>
              <a:endCxn id="72" idx="0"/>
            </p:cNvCxnSpPr>
            <p:nvPr/>
          </p:nvCxnSpPr>
          <p:spPr>
            <a:xfrm rot="10800000" flipV="1">
              <a:off x="6641161" y="2735305"/>
              <a:ext cx="895807" cy="289712"/>
            </a:xfrm>
            <a:prstGeom prst="bentConnector2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2" name="Diamond 8">
              <a:extLst>
                <a:ext uri="{FF2B5EF4-FFF2-40B4-BE49-F238E27FC236}">
                  <a16:creationId xmlns:a16="http://schemas.microsoft.com/office/drawing/2014/main" id="{2C75A984-3579-9147-A43B-969396BEFAE5}"/>
                </a:ext>
              </a:extLst>
            </p:cNvPr>
            <p:cNvSpPr/>
            <p:nvPr/>
          </p:nvSpPr>
          <p:spPr>
            <a:xfrm>
              <a:off x="4553984" y="4656031"/>
              <a:ext cx="1270721" cy="496723"/>
            </a:xfrm>
            <a:prstGeom prst="diamond">
              <a:avLst/>
            </a:prstGeom>
            <a:effectLst>
              <a:outerShdw dist="38100" dir="2700000" algn="tl" rotWithShape="0">
                <a:prstClr val="black"/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800" b="1" dirty="0">
                <a:latin typeface="Trebuchet MS" panose="020B0703020202090204" pitchFamily="34" charset="0"/>
              </a:endParaRPr>
            </a:p>
          </p:txBody>
        </p:sp>
        <p:sp>
          <p:nvSpPr>
            <p:cNvPr id="63" name="Rectangle 62">
              <a:extLst>
                <a:ext uri="{FF2B5EF4-FFF2-40B4-BE49-F238E27FC236}">
                  <a16:creationId xmlns:a16="http://schemas.microsoft.com/office/drawing/2014/main" id="{BECE9D9A-16BF-3040-91D6-6D9FDD77BBAF}"/>
                </a:ext>
              </a:extLst>
            </p:cNvPr>
            <p:cNvSpPr/>
            <p:nvPr/>
          </p:nvSpPr>
          <p:spPr>
            <a:xfrm>
              <a:off x="4612912" y="4801502"/>
              <a:ext cx="1152881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800" b="1" dirty="0" err="1">
                  <a:latin typeface="Trebuchet MS" panose="020B0703020202090204" pitchFamily="34" charset="0"/>
                </a:rPr>
                <a:t>merge_triangle_flag</a:t>
              </a:r>
              <a:endParaRPr lang="en-US" sz="800" b="1" dirty="0">
                <a:latin typeface="Trebuchet MS" panose="020B0703020202090204" pitchFamily="34" charset="0"/>
              </a:endParaRPr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9C944B2D-DC6B-6142-8D3F-20F27ADBFE92}"/>
                </a:ext>
              </a:extLst>
            </p:cNvPr>
            <p:cNvSpPr txBox="1"/>
            <p:nvPr/>
          </p:nvSpPr>
          <p:spPr>
            <a:xfrm>
              <a:off x="7273789" y="3681792"/>
              <a:ext cx="35137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>
                  <a:latin typeface="Trebuchet MS" panose="020B0703020202090204" pitchFamily="34" charset="0"/>
                </a:rPr>
                <a:t>Yes</a:t>
              </a:r>
              <a:endParaRPr lang="ko-KR" altLang="en-US" sz="800" b="1" dirty="0">
                <a:latin typeface="Trebuchet MS" panose="020B0703020202090204" pitchFamily="34" charset="0"/>
              </a:endParaRPr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55E905A5-F23C-1841-BD58-44721429B9F9}"/>
                </a:ext>
              </a:extLst>
            </p:cNvPr>
            <p:cNvSpPr txBox="1"/>
            <p:nvPr/>
          </p:nvSpPr>
          <p:spPr>
            <a:xfrm>
              <a:off x="5702703" y="3681792"/>
              <a:ext cx="31130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>
                  <a:latin typeface="Trebuchet MS" panose="020B0703020202090204" pitchFamily="34" charset="0"/>
                </a:rPr>
                <a:t>No</a:t>
              </a:r>
              <a:endParaRPr lang="ko-KR" altLang="en-US" sz="800" b="1" dirty="0">
                <a:latin typeface="Trebuchet MS" panose="020B0703020202090204" pitchFamily="34" charset="0"/>
              </a:endParaRPr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134CA830-F2A3-874D-92BB-C07CDD878132}"/>
                </a:ext>
              </a:extLst>
            </p:cNvPr>
            <p:cNvSpPr txBox="1"/>
            <p:nvPr/>
          </p:nvSpPr>
          <p:spPr>
            <a:xfrm>
              <a:off x="5742113" y="4698612"/>
              <a:ext cx="35137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>
                  <a:latin typeface="Trebuchet MS" panose="020B0703020202090204" pitchFamily="34" charset="0"/>
                </a:rPr>
                <a:t>Yes</a:t>
              </a:r>
              <a:endParaRPr lang="ko-KR" altLang="en-US" sz="800" b="1" dirty="0">
                <a:latin typeface="Trebuchet MS" panose="020B0703020202090204" pitchFamily="34" charset="0"/>
              </a:endParaRPr>
            </a:p>
          </p:txBody>
        </p:sp>
        <p:cxnSp>
          <p:nvCxnSpPr>
            <p:cNvPr id="69" name="꺾인 연결선 27">
              <a:extLst>
                <a:ext uri="{FF2B5EF4-FFF2-40B4-BE49-F238E27FC236}">
                  <a16:creationId xmlns:a16="http://schemas.microsoft.com/office/drawing/2014/main" id="{E0BE5E12-0D3C-FD47-8574-6C909CF72C99}"/>
                </a:ext>
              </a:extLst>
            </p:cNvPr>
            <p:cNvCxnSpPr>
              <a:cxnSpLocks/>
              <a:stCxn id="56" idx="1"/>
              <a:endCxn id="75" idx="0"/>
            </p:cNvCxnSpPr>
            <p:nvPr/>
          </p:nvCxnSpPr>
          <p:spPr>
            <a:xfrm rot="10800000" flipV="1">
              <a:off x="5195040" y="3839733"/>
              <a:ext cx="808029" cy="267671"/>
            </a:xfrm>
            <a:prstGeom prst="bentConnector2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꺾인 연결선 27">
              <a:extLst>
                <a:ext uri="{FF2B5EF4-FFF2-40B4-BE49-F238E27FC236}">
                  <a16:creationId xmlns:a16="http://schemas.microsoft.com/office/drawing/2014/main" id="{1F81A87F-B631-DA44-B60A-07F5BFBCDA9D}"/>
                </a:ext>
              </a:extLst>
            </p:cNvPr>
            <p:cNvCxnSpPr>
              <a:cxnSpLocks/>
              <a:stCxn id="56" idx="3"/>
              <a:endCxn id="55" idx="0"/>
            </p:cNvCxnSpPr>
            <p:nvPr/>
          </p:nvCxnSpPr>
          <p:spPr>
            <a:xfrm>
              <a:off x="7273789" y="3839734"/>
              <a:ext cx="930358" cy="281480"/>
            </a:xfrm>
            <a:prstGeom prst="bentConnector2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순서도: 처리 64">
              <a:extLst>
                <a:ext uri="{FF2B5EF4-FFF2-40B4-BE49-F238E27FC236}">
                  <a16:creationId xmlns:a16="http://schemas.microsoft.com/office/drawing/2014/main" id="{3D0D8339-A046-5346-B3CA-622AAF56B64F}"/>
                </a:ext>
              </a:extLst>
            </p:cNvPr>
            <p:cNvSpPr/>
            <p:nvPr/>
          </p:nvSpPr>
          <p:spPr bwMode="auto">
            <a:xfrm>
              <a:off x="5973766" y="5127185"/>
              <a:ext cx="1329326" cy="342484"/>
            </a:xfrm>
            <a:prstGeom prst="flowChartProcess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38100" dir="2700000" algn="tl" rotWithShape="0">
                <a:prstClr val="black"/>
              </a:outerShdw>
            </a:effectLst>
          </p:spPr>
          <p:txBody>
            <a:bodyPr wrap="none"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ko-KR" sz="800" b="1" kern="0" dirty="0" err="1">
                  <a:solidFill>
                    <a:sysClr val="windowText" lastClr="000000"/>
                  </a:solidFill>
                  <a:latin typeface="Trebuchet MS" panose="020B0703020202090204" pitchFamily="34" charset="0"/>
                  <a:cs typeface="Arial" panose="020B0604020202020204" pitchFamily="34" charset="0"/>
                </a:rPr>
                <a:t>merge_triangle_idx</a:t>
              </a:r>
              <a:endParaRPr lang="en-US" altLang="ko-KR" sz="800" b="1" kern="0" dirty="0">
                <a:solidFill>
                  <a:sysClr val="windowText" lastClr="000000"/>
                </a:solidFill>
                <a:latin typeface="Trebuchet MS" panose="020B070302020209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78" name="꺾인 연결선 27">
              <a:extLst>
                <a:ext uri="{FF2B5EF4-FFF2-40B4-BE49-F238E27FC236}">
                  <a16:creationId xmlns:a16="http://schemas.microsoft.com/office/drawing/2014/main" id="{C9342F25-6682-274F-AE87-9AB8E53EB6A7}"/>
                </a:ext>
              </a:extLst>
            </p:cNvPr>
            <p:cNvCxnSpPr>
              <a:cxnSpLocks/>
              <a:stCxn id="62" idx="3"/>
              <a:endCxn id="73" idx="0"/>
            </p:cNvCxnSpPr>
            <p:nvPr/>
          </p:nvCxnSpPr>
          <p:spPr>
            <a:xfrm>
              <a:off x="5824705" y="4904393"/>
              <a:ext cx="813724" cy="222792"/>
            </a:xfrm>
            <a:prstGeom prst="bentConnector2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꺾인 연결선 27">
              <a:extLst>
                <a:ext uri="{FF2B5EF4-FFF2-40B4-BE49-F238E27FC236}">
                  <a16:creationId xmlns:a16="http://schemas.microsoft.com/office/drawing/2014/main" id="{F0D9D102-E3DF-644C-9D4D-F72EC2C85B59}"/>
                </a:ext>
              </a:extLst>
            </p:cNvPr>
            <p:cNvCxnSpPr>
              <a:cxnSpLocks/>
              <a:stCxn id="16" idx="2"/>
              <a:endCxn id="29" idx="0"/>
            </p:cNvCxnSpPr>
            <p:nvPr/>
          </p:nvCxnSpPr>
          <p:spPr>
            <a:xfrm rot="5400000">
              <a:off x="8379965" y="3534069"/>
              <a:ext cx="3843684" cy="1377221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직선 화살표 연결선 25">
              <a:extLst>
                <a:ext uri="{FF2B5EF4-FFF2-40B4-BE49-F238E27FC236}">
                  <a16:creationId xmlns:a16="http://schemas.microsoft.com/office/drawing/2014/main" id="{911D0404-660D-DB4F-B470-6A0AA125F5B0}"/>
                </a:ext>
              </a:extLst>
            </p:cNvPr>
            <p:cNvCxnSpPr>
              <a:cxnSpLocks/>
              <a:stCxn id="25" idx="2"/>
              <a:endCxn id="29" idx="0"/>
            </p:cNvCxnSpPr>
            <p:nvPr/>
          </p:nvCxnSpPr>
          <p:spPr>
            <a:xfrm>
              <a:off x="9613196" y="3373809"/>
              <a:ext cx="0" cy="2770712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꺾인 연결선 27">
              <a:extLst>
                <a:ext uri="{FF2B5EF4-FFF2-40B4-BE49-F238E27FC236}">
                  <a16:creationId xmlns:a16="http://schemas.microsoft.com/office/drawing/2014/main" id="{BE96DB05-0697-A447-B2F4-35C782686F2D}"/>
                </a:ext>
              </a:extLst>
            </p:cNvPr>
            <p:cNvCxnSpPr>
              <a:cxnSpLocks/>
              <a:stCxn id="77" idx="2"/>
              <a:endCxn id="29" idx="0"/>
            </p:cNvCxnSpPr>
            <p:nvPr/>
          </p:nvCxnSpPr>
          <p:spPr>
            <a:xfrm rot="16200000" flipH="1">
              <a:off x="8577230" y="5108555"/>
              <a:ext cx="662068" cy="1409863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꺾인 연결선 27">
              <a:extLst>
                <a:ext uri="{FF2B5EF4-FFF2-40B4-BE49-F238E27FC236}">
                  <a16:creationId xmlns:a16="http://schemas.microsoft.com/office/drawing/2014/main" id="{334570C4-1322-4842-9AE7-086A69D3FBA5}"/>
                </a:ext>
              </a:extLst>
            </p:cNvPr>
            <p:cNvCxnSpPr>
              <a:cxnSpLocks/>
              <a:stCxn id="73" idx="2"/>
              <a:endCxn id="29" idx="0"/>
            </p:cNvCxnSpPr>
            <p:nvPr/>
          </p:nvCxnSpPr>
          <p:spPr>
            <a:xfrm rot="16200000" flipH="1">
              <a:off x="7788386" y="4319711"/>
              <a:ext cx="674852" cy="2974767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꺾인 연결선 27">
              <a:extLst>
                <a:ext uri="{FF2B5EF4-FFF2-40B4-BE49-F238E27FC236}">
                  <a16:creationId xmlns:a16="http://schemas.microsoft.com/office/drawing/2014/main" id="{157B80E9-8FAE-0444-AB6E-2CD049D5CC7E}"/>
                </a:ext>
              </a:extLst>
            </p:cNvPr>
            <p:cNvCxnSpPr>
              <a:cxnSpLocks/>
              <a:stCxn id="82" idx="2"/>
              <a:endCxn id="29" idx="0"/>
            </p:cNvCxnSpPr>
            <p:nvPr/>
          </p:nvCxnSpPr>
          <p:spPr>
            <a:xfrm rot="16200000" flipH="1">
              <a:off x="6334904" y="2866229"/>
              <a:ext cx="674852" cy="5881732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8" name="순서도: 처리 64">
              <a:extLst>
                <a:ext uri="{FF2B5EF4-FFF2-40B4-BE49-F238E27FC236}">
                  <a16:creationId xmlns:a16="http://schemas.microsoft.com/office/drawing/2014/main" id="{3B54FCB6-9590-1A49-9228-BBC0EA75FA8A}"/>
                </a:ext>
              </a:extLst>
            </p:cNvPr>
            <p:cNvSpPr/>
            <p:nvPr/>
          </p:nvSpPr>
          <p:spPr bwMode="auto">
            <a:xfrm>
              <a:off x="8948531" y="877955"/>
              <a:ext cx="1329326" cy="342484"/>
            </a:xfrm>
            <a:prstGeom prst="flowChartProcess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38100" dir="2700000" algn="tl" rotWithShape="0">
                <a:prstClr val="black"/>
              </a:outerShdw>
            </a:effectLst>
          </p:spPr>
          <p:txBody>
            <a:bodyPr wrap="none"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ko-KR" sz="800" b="1" kern="0" dirty="0" err="1">
                  <a:solidFill>
                    <a:sysClr val="windowText" lastClr="000000"/>
                  </a:solidFill>
                  <a:latin typeface="Trebuchet MS" panose="020B0703020202090204" pitchFamily="34" charset="0"/>
                  <a:cs typeface="Arial" panose="020B0604020202020204" pitchFamily="34" charset="0"/>
                </a:rPr>
                <a:t>mmvd_flag</a:t>
              </a:r>
              <a:endParaRPr lang="en-US" altLang="ko-KR" sz="800" b="1" kern="0" dirty="0">
                <a:solidFill>
                  <a:sysClr val="windowText" lastClr="000000"/>
                </a:solidFill>
                <a:latin typeface="Trebuchet MS" panose="020B070302020209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50" name="직선 화살표 연결선 25">
              <a:extLst>
                <a:ext uri="{FF2B5EF4-FFF2-40B4-BE49-F238E27FC236}">
                  <a16:creationId xmlns:a16="http://schemas.microsoft.com/office/drawing/2014/main" id="{5264432E-4B0F-EF4C-B683-7B3748BD624E}"/>
                </a:ext>
              </a:extLst>
            </p:cNvPr>
            <p:cNvCxnSpPr>
              <a:cxnSpLocks/>
              <a:stCxn id="48" idx="2"/>
              <a:endCxn id="13" idx="0"/>
            </p:cNvCxnSpPr>
            <p:nvPr/>
          </p:nvCxnSpPr>
          <p:spPr>
            <a:xfrm>
              <a:off x="9613194" y="1220439"/>
              <a:ext cx="1" cy="203792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9" name="순서도: 처리 64">
              <a:extLst>
                <a:ext uri="{FF2B5EF4-FFF2-40B4-BE49-F238E27FC236}">
                  <a16:creationId xmlns:a16="http://schemas.microsoft.com/office/drawing/2014/main" id="{9D2AD9FA-9494-FA4C-86A7-4D31D6688B53}"/>
                </a:ext>
              </a:extLst>
            </p:cNvPr>
            <p:cNvSpPr/>
            <p:nvPr/>
          </p:nvSpPr>
          <p:spPr bwMode="auto">
            <a:xfrm>
              <a:off x="7512753" y="1953448"/>
              <a:ext cx="1329326" cy="342484"/>
            </a:xfrm>
            <a:prstGeom prst="flowChartProcess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38100" dir="2700000" algn="tl" rotWithShape="0">
                <a:prstClr val="black"/>
              </a:outerShdw>
            </a:effectLst>
          </p:spPr>
          <p:txBody>
            <a:bodyPr wrap="none"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ko-KR" sz="800" b="1" kern="0" dirty="0" err="1">
                  <a:solidFill>
                    <a:sysClr val="windowText" lastClr="000000"/>
                  </a:solidFill>
                  <a:latin typeface="Trebuchet MS" panose="020B0703020202090204" pitchFamily="34" charset="0"/>
                  <a:cs typeface="Arial" panose="020B0604020202020204" pitchFamily="34" charset="0"/>
                </a:rPr>
                <a:t>merge_subblock_flag</a:t>
              </a:r>
              <a:endParaRPr lang="en-US" altLang="ko-KR" sz="800" b="1" kern="0" dirty="0">
                <a:solidFill>
                  <a:sysClr val="windowText" lastClr="000000"/>
                </a:solidFill>
                <a:latin typeface="Trebuchet MS" panose="020B070302020209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68" name="직선 화살표 연결선 25">
              <a:extLst>
                <a:ext uri="{FF2B5EF4-FFF2-40B4-BE49-F238E27FC236}">
                  <a16:creationId xmlns:a16="http://schemas.microsoft.com/office/drawing/2014/main" id="{BA028C10-6F28-AC41-83D4-F4A897D45767}"/>
                </a:ext>
              </a:extLst>
            </p:cNvPr>
            <p:cNvCxnSpPr>
              <a:cxnSpLocks/>
              <a:stCxn id="59" idx="2"/>
              <a:endCxn id="15" idx="0"/>
            </p:cNvCxnSpPr>
            <p:nvPr/>
          </p:nvCxnSpPr>
          <p:spPr>
            <a:xfrm flipH="1">
              <a:off x="8172328" y="2295932"/>
              <a:ext cx="5088" cy="191011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2" name="순서도: 처리 64">
              <a:extLst>
                <a:ext uri="{FF2B5EF4-FFF2-40B4-BE49-F238E27FC236}">
                  <a16:creationId xmlns:a16="http://schemas.microsoft.com/office/drawing/2014/main" id="{C37A8A0B-DA1A-9A4E-924B-B66053AEA60E}"/>
                </a:ext>
              </a:extLst>
            </p:cNvPr>
            <p:cNvSpPr/>
            <p:nvPr/>
          </p:nvSpPr>
          <p:spPr bwMode="auto">
            <a:xfrm>
              <a:off x="5976497" y="3025017"/>
              <a:ext cx="1329326" cy="342484"/>
            </a:xfrm>
            <a:prstGeom prst="flowChartProcess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38100" dir="2700000" algn="tl" rotWithShape="0">
                <a:prstClr val="black"/>
              </a:outerShdw>
            </a:effectLst>
          </p:spPr>
          <p:txBody>
            <a:bodyPr wrap="none"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ko-KR" sz="800" b="1" kern="0" dirty="0" err="1">
                  <a:solidFill>
                    <a:sysClr val="windowText" lastClr="000000"/>
                  </a:solidFill>
                  <a:latin typeface="Trebuchet MS" panose="020B0703020202090204" pitchFamily="34" charset="0"/>
                  <a:cs typeface="Arial" panose="020B0604020202020204" pitchFamily="34" charset="0"/>
                </a:rPr>
                <a:t>mh_intra_flag</a:t>
              </a:r>
              <a:endParaRPr lang="en-US" altLang="ko-KR" sz="800" b="1" kern="0" dirty="0">
                <a:solidFill>
                  <a:sysClr val="windowText" lastClr="000000"/>
                </a:solidFill>
                <a:latin typeface="Trebuchet MS" panose="020B070302020209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74" name="직선 화살표 연결선 25">
              <a:extLst>
                <a:ext uri="{FF2B5EF4-FFF2-40B4-BE49-F238E27FC236}">
                  <a16:creationId xmlns:a16="http://schemas.microsoft.com/office/drawing/2014/main" id="{60938440-EA7B-3A4D-BB3F-A85AA40092F9}"/>
                </a:ext>
              </a:extLst>
            </p:cNvPr>
            <p:cNvCxnSpPr>
              <a:cxnSpLocks/>
              <a:stCxn id="72" idx="2"/>
              <a:endCxn id="56" idx="0"/>
            </p:cNvCxnSpPr>
            <p:nvPr/>
          </p:nvCxnSpPr>
          <p:spPr>
            <a:xfrm flipH="1">
              <a:off x="6638429" y="3367501"/>
              <a:ext cx="2731" cy="223871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5" name="순서도: 처리 64">
              <a:extLst>
                <a:ext uri="{FF2B5EF4-FFF2-40B4-BE49-F238E27FC236}">
                  <a16:creationId xmlns:a16="http://schemas.microsoft.com/office/drawing/2014/main" id="{39BC1E53-D98E-E04F-BF19-C112ABC816F3}"/>
                </a:ext>
              </a:extLst>
            </p:cNvPr>
            <p:cNvSpPr/>
            <p:nvPr/>
          </p:nvSpPr>
          <p:spPr bwMode="auto">
            <a:xfrm>
              <a:off x="4530376" y="4107405"/>
              <a:ext cx="1329326" cy="342484"/>
            </a:xfrm>
            <a:prstGeom prst="flowChartProcess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38100" dir="2700000" algn="tl" rotWithShape="0">
                <a:prstClr val="black"/>
              </a:outerShdw>
            </a:effectLst>
          </p:spPr>
          <p:txBody>
            <a:bodyPr wrap="none"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ko-KR" sz="800" b="1" kern="0" dirty="0" err="1">
                  <a:solidFill>
                    <a:sysClr val="windowText" lastClr="000000"/>
                  </a:solidFill>
                  <a:latin typeface="Trebuchet MS" panose="020B0703020202090204" pitchFamily="34" charset="0"/>
                  <a:cs typeface="Arial" panose="020B0604020202020204" pitchFamily="34" charset="0"/>
                </a:rPr>
                <a:t>merge_triangle_flag</a:t>
              </a:r>
              <a:endParaRPr lang="en-US" altLang="ko-KR" sz="800" b="1" kern="0" dirty="0">
                <a:solidFill>
                  <a:sysClr val="windowText" lastClr="000000"/>
                </a:solidFill>
                <a:latin typeface="Trebuchet MS" panose="020B0703020202090204" pitchFamily="34" charset="0"/>
                <a:cs typeface="Arial" panose="020B0604020202020204" pitchFamily="34" charset="0"/>
              </a:endParaRPr>
            </a:p>
          </p:txBody>
        </p:sp>
        <p:cxnSp>
          <p:nvCxnSpPr>
            <p:cNvPr id="76" name="직선 화살표 연결선 25">
              <a:extLst>
                <a:ext uri="{FF2B5EF4-FFF2-40B4-BE49-F238E27FC236}">
                  <a16:creationId xmlns:a16="http://schemas.microsoft.com/office/drawing/2014/main" id="{48F6DF78-64D3-DB4D-AA35-4214E4A1A34D}"/>
                </a:ext>
              </a:extLst>
            </p:cNvPr>
            <p:cNvCxnSpPr>
              <a:cxnSpLocks/>
              <a:stCxn id="75" idx="2"/>
              <a:endCxn id="62" idx="0"/>
            </p:cNvCxnSpPr>
            <p:nvPr/>
          </p:nvCxnSpPr>
          <p:spPr>
            <a:xfrm flipH="1">
              <a:off x="5189345" y="4449889"/>
              <a:ext cx="5694" cy="206142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7" name="순서도: 처리 64">
              <a:extLst>
                <a:ext uri="{FF2B5EF4-FFF2-40B4-BE49-F238E27FC236}">
                  <a16:creationId xmlns:a16="http://schemas.microsoft.com/office/drawing/2014/main" id="{D4595C40-618D-B24E-A209-188B7626A7B7}"/>
                </a:ext>
              </a:extLst>
            </p:cNvPr>
            <p:cNvSpPr/>
            <p:nvPr/>
          </p:nvSpPr>
          <p:spPr bwMode="auto">
            <a:xfrm>
              <a:off x="7538670" y="5139969"/>
              <a:ext cx="1329326" cy="342484"/>
            </a:xfrm>
            <a:prstGeom prst="flowChartProcess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38100" dir="2700000" algn="tl" rotWithShape="0">
                <a:prstClr val="black"/>
              </a:outerShdw>
            </a:effectLst>
          </p:spPr>
          <p:txBody>
            <a:bodyPr wrap="none"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ko-KR" sz="800" b="1" kern="0" dirty="0" err="1">
                  <a:solidFill>
                    <a:sysClr val="windowText" lastClr="000000"/>
                  </a:solidFill>
                  <a:latin typeface="Trebuchet MS" panose="020B0703020202090204" pitchFamily="34" charset="0"/>
                  <a:cs typeface="Arial" panose="020B0604020202020204" pitchFamily="34" charset="0"/>
                </a:rPr>
                <a:t>merge_idx</a:t>
              </a:r>
              <a:endParaRPr lang="en-US" altLang="ko-KR" sz="800" b="1" kern="0" dirty="0">
                <a:solidFill>
                  <a:sysClr val="windowText" lastClr="000000"/>
                </a:solidFill>
                <a:latin typeface="Trebuchet MS" panose="020B070302020209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2" name="순서도: 처리 64">
              <a:extLst>
                <a:ext uri="{FF2B5EF4-FFF2-40B4-BE49-F238E27FC236}">
                  <a16:creationId xmlns:a16="http://schemas.microsoft.com/office/drawing/2014/main" id="{A9B75DC7-D26F-894E-A361-7D6951EBB88F}"/>
                </a:ext>
              </a:extLst>
            </p:cNvPr>
            <p:cNvSpPr/>
            <p:nvPr/>
          </p:nvSpPr>
          <p:spPr bwMode="auto">
            <a:xfrm>
              <a:off x="3066801" y="5127185"/>
              <a:ext cx="1329326" cy="342484"/>
            </a:xfrm>
            <a:prstGeom prst="flowChartProcess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38100" dir="2700000" algn="tl" rotWithShape="0">
                <a:prstClr val="black"/>
              </a:outerShdw>
            </a:effectLst>
          </p:spPr>
          <p:txBody>
            <a:bodyPr wrap="none"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ko-KR" sz="800" b="1" kern="0" dirty="0" err="1">
                  <a:solidFill>
                    <a:sysClr val="windowText" lastClr="000000"/>
                  </a:solidFill>
                  <a:latin typeface="Trebuchet MS" panose="020B0703020202090204" pitchFamily="34" charset="0"/>
                  <a:cs typeface="Arial" panose="020B0604020202020204" pitchFamily="34" charset="0"/>
                </a:rPr>
                <a:t>merge_idx</a:t>
              </a:r>
              <a:endParaRPr lang="en-US" altLang="ko-KR" sz="800" b="1" kern="0" dirty="0">
                <a:solidFill>
                  <a:sysClr val="windowText" lastClr="000000"/>
                </a:solidFill>
                <a:latin typeface="Trebuchet MS" panose="020B0703020202090204" pitchFamily="34" charset="0"/>
                <a:cs typeface="Arial" panose="020B0604020202020204" pitchFamily="34" charset="0"/>
              </a:endParaRPr>
            </a:p>
          </p:txBody>
        </p:sp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2F6820C1-55A8-414E-9125-C01141B511C0}"/>
                </a:ext>
              </a:extLst>
            </p:cNvPr>
            <p:cNvSpPr txBox="1"/>
            <p:nvPr/>
          </p:nvSpPr>
          <p:spPr>
            <a:xfrm>
              <a:off x="4173566" y="4699531"/>
              <a:ext cx="31130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>
                  <a:latin typeface="Trebuchet MS" panose="020B0703020202090204" pitchFamily="34" charset="0"/>
                </a:rPr>
                <a:t>No</a:t>
              </a:r>
              <a:endParaRPr lang="ko-KR" altLang="en-US" sz="800" b="1" dirty="0">
                <a:latin typeface="Trebuchet MS" panose="020B0703020202090204" pitchFamily="34" charset="0"/>
              </a:endParaRPr>
            </a:p>
          </p:txBody>
        </p:sp>
        <p:cxnSp>
          <p:nvCxnSpPr>
            <p:cNvPr id="86" name="꺾인 연결선 27">
              <a:extLst>
                <a:ext uri="{FF2B5EF4-FFF2-40B4-BE49-F238E27FC236}">
                  <a16:creationId xmlns:a16="http://schemas.microsoft.com/office/drawing/2014/main" id="{B7B189C2-8B28-FF42-ADD7-347F972CA315}"/>
                </a:ext>
              </a:extLst>
            </p:cNvPr>
            <p:cNvCxnSpPr>
              <a:cxnSpLocks/>
              <a:stCxn id="62" idx="1"/>
              <a:endCxn id="82" idx="0"/>
            </p:cNvCxnSpPr>
            <p:nvPr/>
          </p:nvCxnSpPr>
          <p:spPr>
            <a:xfrm rot="10800000" flipV="1">
              <a:off x="3731464" y="4904393"/>
              <a:ext cx="822520" cy="222792"/>
            </a:xfrm>
            <a:prstGeom prst="bentConnector2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직선 화살표 연결선 25">
              <a:extLst>
                <a:ext uri="{FF2B5EF4-FFF2-40B4-BE49-F238E27FC236}">
                  <a16:creationId xmlns:a16="http://schemas.microsoft.com/office/drawing/2014/main" id="{0978FE72-1460-9140-A59E-3CF2AB02D55C}"/>
                </a:ext>
              </a:extLst>
            </p:cNvPr>
            <p:cNvCxnSpPr>
              <a:cxnSpLocks/>
              <a:stCxn id="55" idx="2"/>
              <a:endCxn id="77" idx="0"/>
            </p:cNvCxnSpPr>
            <p:nvPr/>
          </p:nvCxnSpPr>
          <p:spPr>
            <a:xfrm flipH="1">
              <a:off x="8203333" y="4463698"/>
              <a:ext cx="814" cy="676271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5" name="순서도: 처리 64">
            <a:extLst>
              <a:ext uri="{FF2B5EF4-FFF2-40B4-BE49-F238E27FC236}">
                <a16:creationId xmlns:a16="http://schemas.microsoft.com/office/drawing/2014/main" id="{165CAA15-8D4A-4444-9534-73FA5D84DBDE}"/>
              </a:ext>
            </a:extLst>
          </p:cNvPr>
          <p:cNvSpPr/>
          <p:nvPr/>
        </p:nvSpPr>
        <p:spPr bwMode="auto">
          <a:xfrm>
            <a:off x="838201" y="5076317"/>
            <a:ext cx="414844" cy="409791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altLang="ko-KR" sz="1400" b="1" kern="0" dirty="0">
              <a:solidFill>
                <a:sysClr val="windowText" lastClr="000000"/>
              </a:solidFill>
              <a:latin typeface="Trebuchet MS" panose="020B0703020202090204" pitchFamily="34" charset="0"/>
              <a:cs typeface="Arial" pitchFamily="34" charset="0"/>
            </a:endParaRPr>
          </a:p>
        </p:txBody>
      </p:sp>
      <p:sp>
        <p:nvSpPr>
          <p:cNvPr id="98" name="순서도: 처리 64">
            <a:extLst>
              <a:ext uri="{FF2B5EF4-FFF2-40B4-BE49-F238E27FC236}">
                <a16:creationId xmlns:a16="http://schemas.microsoft.com/office/drawing/2014/main" id="{B89AD728-501B-2541-A0EC-AF99BA3D46C9}"/>
              </a:ext>
            </a:extLst>
          </p:cNvPr>
          <p:cNvSpPr/>
          <p:nvPr/>
        </p:nvSpPr>
        <p:spPr bwMode="auto">
          <a:xfrm>
            <a:off x="838200" y="5642420"/>
            <a:ext cx="414844" cy="409791"/>
          </a:xfrm>
          <a:prstGeom prst="flowChartProcess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altLang="ko-KR" sz="1400" b="1" kern="0" dirty="0">
              <a:solidFill>
                <a:sysClr val="windowText" lastClr="000000"/>
              </a:solidFill>
              <a:latin typeface="Trebuchet MS" panose="020B0703020202090204" pitchFamily="34" charset="0"/>
              <a:cs typeface="Arial" pitchFamily="34" charset="0"/>
            </a:endParaRPr>
          </a:p>
        </p:txBody>
      </p:sp>
      <p:sp>
        <p:nvSpPr>
          <p:cNvPr id="100" name="순서도: 처리 64">
            <a:extLst>
              <a:ext uri="{FF2B5EF4-FFF2-40B4-BE49-F238E27FC236}">
                <a16:creationId xmlns:a16="http://schemas.microsoft.com/office/drawing/2014/main" id="{F458A1CB-D160-EF40-B7F7-EED66D49E112}"/>
              </a:ext>
            </a:extLst>
          </p:cNvPr>
          <p:cNvSpPr/>
          <p:nvPr/>
        </p:nvSpPr>
        <p:spPr bwMode="auto">
          <a:xfrm>
            <a:off x="838200" y="4504265"/>
            <a:ext cx="414844" cy="409791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altLang="ko-KR" sz="1400" b="1" kern="0" dirty="0">
              <a:solidFill>
                <a:sysClr val="windowText" lastClr="000000"/>
              </a:solidFill>
              <a:latin typeface="Trebuchet MS" panose="020B0703020202090204" pitchFamily="34" charset="0"/>
              <a:cs typeface="Arial" pitchFamily="34" charset="0"/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A2461A2-11C7-9842-9EDC-D326DD491EFC}"/>
              </a:ext>
            </a:extLst>
          </p:cNvPr>
          <p:cNvSpPr txBox="1"/>
          <p:nvPr/>
        </p:nvSpPr>
        <p:spPr>
          <a:xfrm>
            <a:off x="1258969" y="4524494"/>
            <a:ext cx="918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Trebuchet MS" panose="020B0703020202090204" pitchFamily="34" charset="0"/>
              </a:rPr>
              <a:t>: Block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13B8F9A0-A5B2-5345-8113-F6D8C21C1E02}"/>
              </a:ext>
            </a:extLst>
          </p:cNvPr>
          <p:cNvSpPr txBox="1"/>
          <p:nvPr/>
        </p:nvSpPr>
        <p:spPr>
          <a:xfrm>
            <a:off x="1259333" y="5096546"/>
            <a:ext cx="13051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Trebuchet MS" panose="020B0703020202090204" pitchFamily="34" charset="0"/>
              </a:rPr>
              <a:t>: </a:t>
            </a:r>
            <a:r>
              <a:rPr lang="en-US" b="1" dirty="0" err="1">
                <a:latin typeface="Trebuchet MS" panose="020B0703020202090204" pitchFamily="34" charset="0"/>
              </a:rPr>
              <a:t>Subblock</a:t>
            </a:r>
            <a:endParaRPr lang="en-US" b="1" dirty="0">
              <a:latin typeface="Trebuchet MS" panose="020B0703020202090204" pitchFamily="34" charset="0"/>
            </a:endParaRP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418BA1B9-54D0-8345-BE3C-3C776E66E61D}"/>
              </a:ext>
            </a:extLst>
          </p:cNvPr>
          <p:cNvSpPr txBox="1"/>
          <p:nvPr/>
        </p:nvSpPr>
        <p:spPr>
          <a:xfrm>
            <a:off x="1253044" y="5668598"/>
            <a:ext cx="11955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Trebuchet MS" panose="020B0703020202090204" pitchFamily="34" charset="0"/>
              </a:rPr>
              <a:t>: Triangle</a:t>
            </a:r>
          </a:p>
        </p:txBody>
      </p:sp>
    </p:spTree>
    <p:extLst>
      <p:ext uri="{BB962C8B-B14F-4D97-AF65-F5344CB8AC3E}">
        <p14:creationId xmlns:p14="http://schemas.microsoft.com/office/powerpoint/2010/main" val="108492288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C4F9F7-CA8E-6142-87F4-F0CCE66585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Parsing process of merge data: Proposed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FD4A216-1D4D-0240-B7A5-69804BABD2E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18E6475-A86D-5F4B-A003-F2C0DB90F924}" type="slidenum">
              <a:rPr lang="en-US" smtClean="0"/>
              <a:t>6</a:t>
            </a:fld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9363DAC-D2E9-424E-9D02-967DBBBDFFA0}"/>
              </a:ext>
            </a:extLst>
          </p:cNvPr>
          <p:cNvSpPr/>
          <p:nvPr/>
        </p:nvSpPr>
        <p:spPr>
          <a:xfrm>
            <a:off x="2375184" y="6163012"/>
            <a:ext cx="562044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400" b="1" dirty="0">
                <a:solidFill>
                  <a:schemeClr val="accent2"/>
                </a:solidFill>
                <a:latin typeface="Trebuchet MS" panose="020B0703020202090204" pitchFamily="34" charset="0"/>
              </a:rPr>
              <a:t>FIGURE</a:t>
            </a:r>
            <a:r>
              <a:rPr lang="en-US" sz="1400" dirty="0">
                <a:latin typeface="Trebuchet MS" panose="020B0703020202090204" pitchFamily="34" charset="0"/>
              </a:rPr>
              <a:t>. Flowchart of the proposed parsing process of </a:t>
            </a:r>
            <a:r>
              <a:rPr lang="en-US" sz="1400" dirty="0" err="1">
                <a:latin typeface="Trebuchet MS" panose="020B0703020202090204" pitchFamily="34" charset="0"/>
              </a:rPr>
              <a:t>merge_data</a:t>
            </a:r>
            <a:r>
              <a:rPr lang="en-US" sz="1400" dirty="0">
                <a:latin typeface="Trebuchet MS" panose="020B0703020202090204" pitchFamily="34" charset="0"/>
              </a:rPr>
              <a:t>()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631C4BB7-4171-F64A-BDA9-B4457D723708}"/>
              </a:ext>
            </a:extLst>
          </p:cNvPr>
          <p:cNvGrpSpPr/>
          <p:nvPr/>
        </p:nvGrpSpPr>
        <p:grpSpPr>
          <a:xfrm>
            <a:off x="4434500" y="91798"/>
            <a:ext cx="7206513" cy="6608450"/>
            <a:chOff x="4434500" y="91798"/>
            <a:chExt cx="7206513" cy="6608450"/>
          </a:xfrm>
        </p:grpSpPr>
        <p:sp>
          <p:nvSpPr>
            <p:cNvPr id="133" name="Terminator 62">
              <a:extLst>
                <a:ext uri="{FF2B5EF4-FFF2-40B4-BE49-F238E27FC236}">
                  <a16:creationId xmlns:a16="http://schemas.microsoft.com/office/drawing/2014/main" id="{3461C4BD-B8DA-584E-86F8-02AA9991F48E}"/>
                </a:ext>
              </a:extLst>
            </p:cNvPr>
            <p:cNvSpPr/>
            <p:nvPr/>
          </p:nvSpPr>
          <p:spPr>
            <a:xfrm>
              <a:off x="9021570" y="91798"/>
              <a:ext cx="1155116" cy="387963"/>
            </a:xfrm>
            <a:prstGeom prst="flowChartTerminator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outerShdw dist="38100" dir="2700000" algn="tl" rotWithShape="0">
                <a:schemeClr val="tx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ko-KR" sz="800" b="1" dirty="0" err="1">
                  <a:solidFill>
                    <a:schemeClr val="tx1"/>
                  </a:solidFill>
                  <a:latin typeface="Trebuchet MS" panose="020B0703020202090204" pitchFamily="34" charset="0"/>
                </a:rPr>
                <a:t>merge_data</a:t>
              </a:r>
              <a:r>
                <a:rPr lang="en-US" altLang="ko-KR" sz="800" b="1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()</a:t>
              </a:r>
              <a:endParaRPr lang="en-US" sz="800" b="1" dirty="0">
                <a:solidFill>
                  <a:schemeClr val="tx1"/>
                </a:solidFill>
                <a:latin typeface="Trebuchet MS" panose="020B0703020202090204" pitchFamily="34" charset="0"/>
              </a:endParaRPr>
            </a:p>
          </p:txBody>
        </p:sp>
        <p:sp>
          <p:nvSpPr>
            <p:cNvPr id="134" name="Diamond 8">
              <a:extLst>
                <a:ext uri="{FF2B5EF4-FFF2-40B4-BE49-F238E27FC236}">
                  <a16:creationId xmlns:a16="http://schemas.microsoft.com/office/drawing/2014/main" id="{CC07DCE1-2399-3947-9A6D-DB9651E2550E}"/>
                </a:ext>
              </a:extLst>
            </p:cNvPr>
            <p:cNvSpPr/>
            <p:nvPr/>
          </p:nvSpPr>
          <p:spPr>
            <a:xfrm>
              <a:off x="8963767" y="1190514"/>
              <a:ext cx="1270721" cy="496723"/>
            </a:xfrm>
            <a:prstGeom prst="diamond">
              <a:avLst/>
            </a:prstGeom>
            <a:effectLst>
              <a:outerShdw dist="38100" dir="2700000" algn="tl" rotWithShape="0">
                <a:prstClr val="black"/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800" b="1" dirty="0">
                <a:latin typeface="Trebuchet MS" panose="020B0703020202090204" pitchFamily="34" charset="0"/>
              </a:endParaRPr>
            </a:p>
          </p:txBody>
        </p:sp>
        <p:sp>
          <p:nvSpPr>
            <p:cNvPr id="135" name="Diamond 8">
              <a:extLst>
                <a:ext uri="{FF2B5EF4-FFF2-40B4-BE49-F238E27FC236}">
                  <a16:creationId xmlns:a16="http://schemas.microsoft.com/office/drawing/2014/main" id="{18F3DF12-3BAF-424E-99D2-61856A53A84D}"/>
                </a:ext>
              </a:extLst>
            </p:cNvPr>
            <p:cNvSpPr/>
            <p:nvPr/>
          </p:nvSpPr>
          <p:spPr>
            <a:xfrm>
              <a:off x="7529934" y="2253226"/>
              <a:ext cx="1270721" cy="496723"/>
            </a:xfrm>
            <a:prstGeom prst="diamond">
              <a:avLst/>
            </a:prstGeom>
            <a:effectLst>
              <a:outerShdw dist="38100" dir="2700000" algn="tl" rotWithShape="0">
                <a:prstClr val="black"/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800" b="1" dirty="0">
                <a:latin typeface="Trebuchet MS" panose="020B0703020202090204" pitchFamily="34" charset="0"/>
              </a:endParaRPr>
            </a:p>
          </p:txBody>
        </p:sp>
        <p:sp>
          <p:nvSpPr>
            <p:cNvPr id="136" name="순서도: 처리 64">
              <a:extLst>
                <a:ext uri="{FF2B5EF4-FFF2-40B4-BE49-F238E27FC236}">
                  <a16:creationId xmlns:a16="http://schemas.microsoft.com/office/drawing/2014/main" id="{67C026CA-F083-7140-987B-3B71EC35FF11}"/>
                </a:ext>
              </a:extLst>
            </p:cNvPr>
            <p:cNvSpPr/>
            <p:nvPr/>
          </p:nvSpPr>
          <p:spPr bwMode="auto">
            <a:xfrm>
              <a:off x="10311687" y="1724636"/>
              <a:ext cx="1329326" cy="342484"/>
            </a:xfrm>
            <a:prstGeom prst="flowChartProcess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38100" dir="2700000" algn="tl" rotWithShape="0">
                <a:prstClr val="black"/>
              </a:outerShdw>
            </a:effectLst>
          </p:spPr>
          <p:txBody>
            <a:bodyPr wrap="none"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ko-KR" sz="800" b="1" kern="0" dirty="0" err="1">
                  <a:solidFill>
                    <a:sysClr val="windowText" lastClr="000000"/>
                  </a:solidFill>
                  <a:latin typeface="Trebuchet MS" panose="020B0703020202090204" pitchFamily="34" charset="0"/>
                  <a:cs typeface="Arial" pitchFamily="34" charset="0"/>
                </a:rPr>
                <a:t>merge_subblock_idx</a:t>
              </a:r>
              <a:endParaRPr lang="en-US" altLang="ko-KR" sz="800" b="1" kern="0" dirty="0">
                <a:solidFill>
                  <a:sysClr val="windowText" lastClr="000000"/>
                </a:solidFill>
                <a:latin typeface="Trebuchet MS" panose="020B0703020202090204" pitchFamily="34" charset="0"/>
                <a:cs typeface="Arial" pitchFamily="34" charset="0"/>
              </a:endParaRPr>
            </a:p>
          </p:txBody>
        </p:sp>
        <p:sp>
          <p:nvSpPr>
            <p:cNvPr id="137" name="순서도: 처리 64">
              <a:extLst>
                <a:ext uri="{FF2B5EF4-FFF2-40B4-BE49-F238E27FC236}">
                  <a16:creationId xmlns:a16="http://schemas.microsoft.com/office/drawing/2014/main" id="{1ABFF0D6-5AC5-3145-A837-018E55B1840B}"/>
                </a:ext>
              </a:extLst>
            </p:cNvPr>
            <p:cNvSpPr/>
            <p:nvPr/>
          </p:nvSpPr>
          <p:spPr bwMode="auto">
            <a:xfrm>
              <a:off x="8934466" y="2797608"/>
              <a:ext cx="1329326" cy="342484"/>
            </a:xfrm>
            <a:prstGeom prst="flowChartProcess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38100" dir="2700000" algn="tl" rotWithShape="0">
                <a:prstClr val="black"/>
              </a:outerShdw>
            </a:effectLst>
          </p:spPr>
          <p:txBody>
            <a:bodyPr wrap="none"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ko-KR" sz="800" b="1" kern="0" dirty="0" err="1">
                  <a:solidFill>
                    <a:sysClr val="windowText" lastClr="000000"/>
                  </a:solidFill>
                  <a:latin typeface="Trebuchet MS" panose="020B0703020202090204" pitchFamily="34" charset="0"/>
                  <a:cs typeface="Arial" pitchFamily="34" charset="0"/>
                </a:rPr>
                <a:t>merge_triangle_idx</a:t>
              </a:r>
              <a:endParaRPr lang="en-US" altLang="ko-KR" sz="800" b="1" kern="0" dirty="0">
                <a:solidFill>
                  <a:sysClr val="windowText" lastClr="000000"/>
                </a:solidFill>
                <a:latin typeface="Trebuchet MS" panose="020B0703020202090204" pitchFamily="34" charset="0"/>
                <a:cs typeface="Arial" pitchFamily="34" charset="0"/>
              </a:endParaRPr>
            </a:p>
          </p:txBody>
        </p:sp>
        <p:sp>
          <p:nvSpPr>
            <p:cNvPr id="138" name="Terminator 62">
              <a:extLst>
                <a:ext uri="{FF2B5EF4-FFF2-40B4-BE49-F238E27FC236}">
                  <a16:creationId xmlns:a16="http://schemas.microsoft.com/office/drawing/2014/main" id="{071F3E78-14DE-C04E-AE8C-E19A01EBD500}"/>
                </a:ext>
              </a:extLst>
            </p:cNvPr>
            <p:cNvSpPr/>
            <p:nvPr/>
          </p:nvSpPr>
          <p:spPr>
            <a:xfrm>
              <a:off x="9021571" y="6312285"/>
              <a:ext cx="1155116" cy="387963"/>
            </a:xfrm>
            <a:prstGeom prst="flowChartTerminator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  <a:effectLst>
              <a:outerShdw dist="38100" dir="2700000" algn="tl" rotWithShape="0">
                <a:schemeClr val="tx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800" b="1" dirty="0">
                  <a:solidFill>
                    <a:schemeClr val="tx1"/>
                  </a:solidFill>
                  <a:latin typeface="Trebuchet MS" panose="020B0703020202090204" pitchFamily="34" charset="0"/>
                </a:rPr>
                <a:t>END</a:t>
              </a:r>
            </a:p>
          </p:txBody>
        </p:sp>
        <p:cxnSp>
          <p:nvCxnSpPr>
            <p:cNvPr id="139" name="직선 화살표 연결선 25">
              <a:extLst>
                <a:ext uri="{FF2B5EF4-FFF2-40B4-BE49-F238E27FC236}">
                  <a16:creationId xmlns:a16="http://schemas.microsoft.com/office/drawing/2014/main" id="{4029D4D2-C51B-9B40-B05B-5E8107E72213}"/>
                </a:ext>
              </a:extLst>
            </p:cNvPr>
            <p:cNvCxnSpPr>
              <a:cxnSpLocks/>
              <a:stCxn id="133" idx="2"/>
              <a:endCxn id="170" idx="0"/>
            </p:cNvCxnSpPr>
            <p:nvPr/>
          </p:nvCxnSpPr>
          <p:spPr>
            <a:xfrm flipH="1">
              <a:off x="9599127" y="479761"/>
              <a:ext cx="1" cy="164477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꺾인 연결선 27">
              <a:extLst>
                <a:ext uri="{FF2B5EF4-FFF2-40B4-BE49-F238E27FC236}">
                  <a16:creationId xmlns:a16="http://schemas.microsoft.com/office/drawing/2014/main" id="{286923B7-0ABD-6C48-AC4B-0EA191352285}"/>
                </a:ext>
              </a:extLst>
            </p:cNvPr>
            <p:cNvCxnSpPr>
              <a:cxnSpLocks/>
              <a:stCxn id="134" idx="3"/>
              <a:endCxn id="136" idx="0"/>
            </p:cNvCxnSpPr>
            <p:nvPr/>
          </p:nvCxnSpPr>
          <p:spPr>
            <a:xfrm>
              <a:off x="10234488" y="1438876"/>
              <a:ext cx="741862" cy="285760"/>
            </a:xfrm>
            <a:prstGeom prst="bentConnector2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꺾인 연결선 27">
              <a:extLst>
                <a:ext uri="{FF2B5EF4-FFF2-40B4-BE49-F238E27FC236}">
                  <a16:creationId xmlns:a16="http://schemas.microsoft.com/office/drawing/2014/main" id="{E6433C90-605E-6844-B68E-A70FA8C248C1}"/>
                </a:ext>
              </a:extLst>
            </p:cNvPr>
            <p:cNvCxnSpPr>
              <a:cxnSpLocks/>
              <a:stCxn id="134" idx="1"/>
              <a:endCxn id="172" idx="0"/>
            </p:cNvCxnSpPr>
            <p:nvPr/>
          </p:nvCxnSpPr>
          <p:spPr>
            <a:xfrm rot="10800000" flipV="1">
              <a:off x="8170383" y="1438875"/>
              <a:ext cx="793384" cy="280855"/>
            </a:xfrm>
            <a:prstGeom prst="bentConnector2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꺾인 연결선 27">
              <a:extLst>
                <a:ext uri="{FF2B5EF4-FFF2-40B4-BE49-F238E27FC236}">
                  <a16:creationId xmlns:a16="http://schemas.microsoft.com/office/drawing/2014/main" id="{73905103-480E-DA4F-A195-27F9C0C7E359}"/>
                </a:ext>
              </a:extLst>
            </p:cNvPr>
            <p:cNvCxnSpPr>
              <a:cxnSpLocks/>
              <a:stCxn id="135" idx="3"/>
              <a:endCxn id="137" idx="0"/>
            </p:cNvCxnSpPr>
            <p:nvPr/>
          </p:nvCxnSpPr>
          <p:spPr>
            <a:xfrm>
              <a:off x="8800655" y="2501588"/>
              <a:ext cx="798474" cy="296020"/>
            </a:xfrm>
            <a:prstGeom prst="bentConnector2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3" name="TextBox 142">
              <a:extLst>
                <a:ext uri="{FF2B5EF4-FFF2-40B4-BE49-F238E27FC236}">
                  <a16:creationId xmlns:a16="http://schemas.microsoft.com/office/drawing/2014/main" id="{CDB89432-5C53-7C40-AAF8-0F9BFBD1EF22}"/>
                </a:ext>
              </a:extLst>
            </p:cNvPr>
            <p:cNvSpPr txBox="1"/>
            <p:nvPr/>
          </p:nvSpPr>
          <p:spPr>
            <a:xfrm>
              <a:off x="10234489" y="1233095"/>
              <a:ext cx="35137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>
                  <a:latin typeface="Trebuchet MS" panose="020B0703020202090204" pitchFamily="34" charset="0"/>
                </a:rPr>
                <a:t>Yes</a:t>
              </a:r>
              <a:endParaRPr lang="ko-KR" altLang="en-US" sz="800" b="1" dirty="0">
                <a:latin typeface="Trebuchet MS" panose="020B0703020202090204" pitchFamily="34" charset="0"/>
              </a:endParaRPr>
            </a:p>
          </p:txBody>
        </p:sp>
        <p:sp>
          <p:nvSpPr>
            <p:cNvPr id="144" name="TextBox 143">
              <a:extLst>
                <a:ext uri="{FF2B5EF4-FFF2-40B4-BE49-F238E27FC236}">
                  <a16:creationId xmlns:a16="http://schemas.microsoft.com/office/drawing/2014/main" id="{FCCBA71D-BAC5-1241-8379-5E7988482C2B}"/>
                </a:ext>
              </a:extLst>
            </p:cNvPr>
            <p:cNvSpPr txBox="1"/>
            <p:nvPr/>
          </p:nvSpPr>
          <p:spPr>
            <a:xfrm>
              <a:off x="8663403" y="1233095"/>
              <a:ext cx="31130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>
                  <a:latin typeface="Trebuchet MS" panose="020B0703020202090204" pitchFamily="34" charset="0"/>
                </a:rPr>
                <a:t>No</a:t>
              </a:r>
              <a:endParaRPr lang="ko-KR" altLang="en-US" sz="800" b="1" dirty="0">
                <a:latin typeface="Trebuchet MS" panose="020B0703020202090204" pitchFamily="34" charset="0"/>
              </a:endParaRPr>
            </a:p>
          </p:txBody>
        </p:sp>
        <p:sp>
          <p:nvSpPr>
            <p:cNvPr id="145" name="Rectangle 144">
              <a:extLst>
                <a:ext uri="{FF2B5EF4-FFF2-40B4-BE49-F238E27FC236}">
                  <a16:creationId xmlns:a16="http://schemas.microsoft.com/office/drawing/2014/main" id="{9BF53EFB-B207-254D-9418-28ACAAD2DC49}"/>
                </a:ext>
              </a:extLst>
            </p:cNvPr>
            <p:cNvSpPr/>
            <p:nvPr/>
          </p:nvSpPr>
          <p:spPr>
            <a:xfrm>
              <a:off x="7555405" y="2402959"/>
              <a:ext cx="1152880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800" b="1" dirty="0" err="1">
                  <a:latin typeface="Trebuchet MS" panose="020B0703020202090204" pitchFamily="34" charset="0"/>
                </a:rPr>
                <a:t>merge_triangle_flag</a:t>
              </a:r>
              <a:endParaRPr lang="en-US" sz="800" b="1" dirty="0">
                <a:latin typeface="Trebuchet MS" panose="020B0703020202090204" pitchFamily="34" charset="0"/>
              </a:endParaRPr>
            </a:p>
          </p:txBody>
        </p:sp>
        <p:sp>
          <p:nvSpPr>
            <p:cNvPr id="146" name="TextBox 145">
              <a:extLst>
                <a:ext uri="{FF2B5EF4-FFF2-40B4-BE49-F238E27FC236}">
                  <a16:creationId xmlns:a16="http://schemas.microsoft.com/office/drawing/2014/main" id="{B2C9519C-B16A-6143-9661-29AD00A526A0}"/>
                </a:ext>
              </a:extLst>
            </p:cNvPr>
            <p:cNvSpPr txBox="1"/>
            <p:nvPr/>
          </p:nvSpPr>
          <p:spPr>
            <a:xfrm>
              <a:off x="8791393" y="2330545"/>
              <a:ext cx="35137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>
                  <a:latin typeface="Trebuchet MS" panose="020B0703020202090204" pitchFamily="34" charset="0"/>
                </a:rPr>
                <a:t>Yes</a:t>
              </a:r>
              <a:endParaRPr lang="ko-KR" altLang="en-US" sz="800" b="1" dirty="0">
                <a:latin typeface="Trebuchet MS" panose="020B0703020202090204" pitchFamily="34" charset="0"/>
              </a:endParaRPr>
            </a:p>
          </p:txBody>
        </p:sp>
        <p:sp>
          <p:nvSpPr>
            <p:cNvPr id="147" name="TextBox 146">
              <a:extLst>
                <a:ext uri="{FF2B5EF4-FFF2-40B4-BE49-F238E27FC236}">
                  <a16:creationId xmlns:a16="http://schemas.microsoft.com/office/drawing/2014/main" id="{6CA64D0D-9280-884A-891D-9EC19770BDDA}"/>
                </a:ext>
              </a:extLst>
            </p:cNvPr>
            <p:cNvSpPr txBox="1"/>
            <p:nvPr/>
          </p:nvSpPr>
          <p:spPr>
            <a:xfrm>
              <a:off x="7220307" y="2330545"/>
              <a:ext cx="31130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>
                  <a:latin typeface="Trebuchet MS" panose="020B0703020202090204" pitchFamily="34" charset="0"/>
                </a:rPr>
                <a:t>No</a:t>
              </a:r>
              <a:endParaRPr lang="ko-KR" altLang="en-US" sz="800" b="1" dirty="0">
                <a:latin typeface="Trebuchet MS" panose="020B0703020202090204" pitchFamily="34" charset="0"/>
              </a:endParaRPr>
            </a:p>
          </p:txBody>
        </p:sp>
        <p:sp>
          <p:nvSpPr>
            <p:cNvPr id="148" name="Rectangle 147">
              <a:extLst>
                <a:ext uri="{FF2B5EF4-FFF2-40B4-BE49-F238E27FC236}">
                  <a16:creationId xmlns:a16="http://schemas.microsoft.com/office/drawing/2014/main" id="{08336D0E-5B3C-7A4A-B42C-6E345D1705CC}"/>
                </a:ext>
              </a:extLst>
            </p:cNvPr>
            <p:cNvSpPr/>
            <p:nvPr/>
          </p:nvSpPr>
          <p:spPr>
            <a:xfrm>
              <a:off x="8984755" y="1326671"/>
              <a:ext cx="1204176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800" b="1" dirty="0" err="1">
                  <a:latin typeface="Trebuchet MS" panose="020B0703020202090204" pitchFamily="34" charset="0"/>
                </a:rPr>
                <a:t>merge_subblock_flag</a:t>
              </a:r>
              <a:endParaRPr lang="en-US" sz="800" b="1" dirty="0">
                <a:latin typeface="Trebuchet MS" panose="020B0703020202090204" pitchFamily="34" charset="0"/>
              </a:endParaRPr>
            </a:p>
          </p:txBody>
        </p:sp>
        <p:sp>
          <p:nvSpPr>
            <p:cNvPr id="149" name="순서도: 처리 64">
              <a:extLst>
                <a:ext uri="{FF2B5EF4-FFF2-40B4-BE49-F238E27FC236}">
                  <a16:creationId xmlns:a16="http://schemas.microsoft.com/office/drawing/2014/main" id="{A703011A-569A-4042-85F3-E3A6DFE230F4}"/>
                </a:ext>
              </a:extLst>
            </p:cNvPr>
            <p:cNvSpPr/>
            <p:nvPr/>
          </p:nvSpPr>
          <p:spPr bwMode="auto">
            <a:xfrm>
              <a:off x="7523777" y="3877048"/>
              <a:ext cx="1329326" cy="342484"/>
            </a:xfrm>
            <a:prstGeom prst="flowChartProcess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38100" dir="2700000" algn="tl" rotWithShape="0">
                <a:prstClr val="black"/>
              </a:outerShdw>
            </a:effectLst>
          </p:spPr>
          <p:txBody>
            <a:bodyPr wrap="none"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ko-KR" sz="800" b="1" kern="0" dirty="0" err="1">
                  <a:solidFill>
                    <a:sysClr val="windowText" lastClr="000000"/>
                  </a:solidFill>
                  <a:latin typeface="Trebuchet MS" panose="020B0703020202090204" pitchFamily="34" charset="0"/>
                  <a:cs typeface="Arial" pitchFamily="34" charset="0"/>
                </a:rPr>
                <a:t>mmvd_data</a:t>
              </a:r>
              <a:endParaRPr lang="en-US" altLang="ko-KR" sz="800" b="1" kern="0" dirty="0">
                <a:solidFill>
                  <a:sysClr val="windowText" lastClr="000000"/>
                </a:solidFill>
                <a:latin typeface="Trebuchet MS" panose="020B0703020202090204" pitchFamily="34" charset="0"/>
                <a:cs typeface="Arial" pitchFamily="34" charset="0"/>
              </a:endParaRPr>
            </a:p>
          </p:txBody>
        </p:sp>
        <p:sp>
          <p:nvSpPr>
            <p:cNvPr id="150" name="Diamond 8">
              <a:extLst>
                <a:ext uri="{FF2B5EF4-FFF2-40B4-BE49-F238E27FC236}">
                  <a16:creationId xmlns:a16="http://schemas.microsoft.com/office/drawing/2014/main" id="{4EB35ED3-9ED2-5F44-8CAB-05453914CF14}"/>
                </a:ext>
              </a:extLst>
            </p:cNvPr>
            <p:cNvSpPr/>
            <p:nvPr/>
          </p:nvSpPr>
          <p:spPr>
            <a:xfrm>
              <a:off x="6003070" y="3357655"/>
              <a:ext cx="1270721" cy="496723"/>
            </a:xfrm>
            <a:prstGeom prst="diamond">
              <a:avLst/>
            </a:prstGeom>
            <a:effectLst>
              <a:outerShdw dist="38100" dir="2700000" algn="tl" rotWithShape="0">
                <a:prstClr val="black"/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800" b="1" dirty="0">
                <a:latin typeface="Trebuchet MS" panose="020B0703020202090204" pitchFamily="34" charset="0"/>
              </a:endParaRPr>
            </a:p>
          </p:txBody>
        </p:sp>
        <p:sp>
          <p:nvSpPr>
            <p:cNvPr id="151" name="Rectangle 150">
              <a:extLst>
                <a:ext uri="{FF2B5EF4-FFF2-40B4-BE49-F238E27FC236}">
                  <a16:creationId xmlns:a16="http://schemas.microsoft.com/office/drawing/2014/main" id="{498BC7D7-EAAA-D940-968E-57318120ACF9}"/>
                </a:ext>
              </a:extLst>
            </p:cNvPr>
            <p:cNvSpPr/>
            <p:nvPr/>
          </p:nvSpPr>
          <p:spPr>
            <a:xfrm>
              <a:off x="6283206" y="3515270"/>
              <a:ext cx="710451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800" b="1" dirty="0" err="1">
                  <a:latin typeface="Trebuchet MS" panose="020B0703020202090204" pitchFamily="34" charset="0"/>
                </a:rPr>
                <a:t>mmvd_flag</a:t>
              </a:r>
              <a:endParaRPr lang="en-US" sz="800" b="1" dirty="0">
                <a:latin typeface="Trebuchet MS" panose="020B0703020202090204" pitchFamily="34" charset="0"/>
              </a:endParaRPr>
            </a:p>
          </p:txBody>
        </p:sp>
        <p:cxnSp>
          <p:nvCxnSpPr>
            <p:cNvPr id="152" name="꺾인 연결선 27">
              <a:extLst>
                <a:ext uri="{FF2B5EF4-FFF2-40B4-BE49-F238E27FC236}">
                  <a16:creationId xmlns:a16="http://schemas.microsoft.com/office/drawing/2014/main" id="{895DCCBB-E4B6-8842-B82A-002AE7424093}"/>
                </a:ext>
              </a:extLst>
            </p:cNvPr>
            <p:cNvCxnSpPr>
              <a:cxnSpLocks/>
              <a:stCxn id="135" idx="1"/>
              <a:endCxn id="174" idx="0"/>
            </p:cNvCxnSpPr>
            <p:nvPr/>
          </p:nvCxnSpPr>
          <p:spPr>
            <a:xfrm rot="10800000" flipV="1">
              <a:off x="6641162" y="2501588"/>
              <a:ext cx="888772" cy="289712"/>
            </a:xfrm>
            <a:prstGeom prst="bentConnector2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" name="순서도: 처리 64">
              <a:extLst>
                <a:ext uri="{FF2B5EF4-FFF2-40B4-BE49-F238E27FC236}">
                  <a16:creationId xmlns:a16="http://schemas.microsoft.com/office/drawing/2014/main" id="{7F150D53-5057-FC43-8955-551D26AD8B65}"/>
                </a:ext>
              </a:extLst>
            </p:cNvPr>
            <p:cNvSpPr/>
            <p:nvPr/>
          </p:nvSpPr>
          <p:spPr bwMode="auto">
            <a:xfrm>
              <a:off x="4434500" y="5605872"/>
              <a:ext cx="1329326" cy="342484"/>
            </a:xfrm>
            <a:prstGeom prst="flowChartProcess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38100" dir="2700000" algn="tl" rotWithShape="0">
                <a:prstClr val="black"/>
              </a:outerShdw>
            </a:effectLst>
          </p:spPr>
          <p:txBody>
            <a:bodyPr wrap="none"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ko-KR" sz="800" b="1" kern="0" dirty="0" err="1">
                  <a:solidFill>
                    <a:sysClr val="windowText" lastClr="000000"/>
                  </a:solidFill>
                  <a:latin typeface="Trebuchet MS" panose="020B0703020202090204" pitchFamily="34" charset="0"/>
                  <a:cs typeface="Arial" pitchFamily="34" charset="0"/>
                </a:rPr>
                <a:t>merge_idx</a:t>
              </a:r>
              <a:endParaRPr lang="en-US" altLang="ko-KR" sz="800" b="1" kern="0" dirty="0">
                <a:solidFill>
                  <a:sysClr val="windowText" lastClr="000000"/>
                </a:solidFill>
                <a:latin typeface="Trebuchet MS" panose="020B0703020202090204" pitchFamily="34" charset="0"/>
                <a:cs typeface="Arial" pitchFamily="34" charset="0"/>
              </a:endParaRPr>
            </a:p>
          </p:txBody>
        </p:sp>
        <p:sp>
          <p:nvSpPr>
            <p:cNvPr id="154" name="Diamond 8">
              <a:extLst>
                <a:ext uri="{FF2B5EF4-FFF2-40B4-BE49-F238E27FC236}">
                  <a16:creationId xmlns:a16="http://schemas.microsoft.com/office/drawing/2014/main" id="{AF7C5434-8A15-9544-932E-FC0656C22B98}"/>
                </a:ext>
              </a:extLst>
            </p:cNvPr>
            <p:cNvSpPr/>
            <p:nvPr/>
          </p:nvSpPr>
          <p:spPr>
            <a:xfrm>
              <a:off x="4462544" y="4422314"/>
              <a:ext cx="1270721" cy="496723"/>
            </a:xfrm>
            <a:prstGeom prst="diamond">
              <a:avLst/>
            </a:prstGeom>
            <a:effectLst>
              <a:outerShdw dist="38100" dir="2700000" algn="tl" rotWithShape="0">
                <a:prstClr val="black"/>
              </a:outerShdw>
            </a:effectLst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en-US" sz="800" b="1" dirty="0">
                <a:latin typeface="Trebuchet MS" panose="020B0703020202090204" pitchFamily="34" charset="0"/>
              </a:endParaRPr>
            </a:p>
          </p:txBody>
        </p:sp>
        <p:sp>
          <p:nvSpPr>
            <p:cNvPr id="155" name="Rectangle 154">
              <a:extLst>
                <a:ext uri="{FF2B5EF4-FFF2-40B4-BE49-F238E27FC236}">
                  <a16:creationId xmlns:a16="http://schemas.microsoft.com/office/drawing/2014/main" id="{50144CF0-A86A-2F49-AD47-92946BE04744}"/>
                </a:ext>
              </a:extLst>
            </p:cNvPr>
            <p:cNvSpPr/>
            <p:nvPr/>
          </p:nvSpPr>
          <p:spPr>
            <a:xfrm>
              <a:off x="4668142" y="4567785"/>
              <a:ext cx="859531" cy="215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800" b="1" dirty="0" err="1">
                  <a:latin typeface="Trebuchet MS" panose="020B0703020202090204" pitchFamily="34" charset="0"/>
                </a:rPr>
                <a:t>mh_intra_flag</a:t>
              </a:r>
              <a:endParaRPr lang="en-US" sz="800" b="1" dirty="0">
                <a:latin typeface="Trebuchet MS" panose="020B0703020202090204" pitchFamily="34" charset="0"/>
              </a:endParaRPr>
            </a:p>
          </p:txBody>
        </p:sp>
        <p:sp>
          <p:nvSpPr>
            <p:cNvPr id="156" name="TextBox 155">
              <a:extLst>
                <a:ext uri="{FF2B5EF4-FFF2-40B4-BE49-F238E27FC236}">
                  <a16:creationId xmlns:a16="http://schemas.microsoft.com/office/drawing/2014/main" id="{044663C2-A2DD-D344-B883-51DF3C9C67EA}"/>
                </a:ext>
              </a:extLst>
            </p:cNvPr>
            <p:cNvSpPr txBox="1"/>
            <p:nvPr/>
          </p:nvSpPr>
          <p:spPr>
            <a:xfrm>
              <a:off x="7273791" y="3448075"/>
              <a:ext cx="35137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>
                  <a:latin typeface="Trebuchet MS" panose="020B0703020202090204" pitchFamily="34" charset="0"/>
                </a:rPr>
                <a:t>Yes</a:t>
              </a:r>
              <a:endParaRPr lang="ko-KR" altLang="en-US" sz="800" b="1" dirty="0">
                <a:latin typeface="Trebuchet MS" panose="020B0703020202090204" pitchFamily="34" charset="0"/>
              </a:endParaRPr>
            </a:p>
          </p:txBody>
        </p:sp>
        <p:sp>
          <p:nvSpPr>
            <p:cNvPr id="157" name="TextBox 156">
              <a:extLst>
                <a:ext uri="{FF2B5EF4-FFF2-40B4-BE49-F238E27FC236}">
                  <a16:creationId xmlns:a16="http://schemas.microsoft.com/office/drawing/2014/main" id="{74348C2F-CB6A-4842-AFA7-ED113FAAC871}"/>
                </a:ext>
              </a:extLst>
            </p:cNvPr>
            <p:cNvSpPr txBox="1"/>
            <p:nvPr/>
          </p:nvSpPr>
          <p:spPr>
            <a:xfrm>
              <a:off x="5702705" y="3448075"/>
              <a:ext cx="31130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>
                  <a:latin typeface="Trebuchet MS" panose="020B0703020202090204" pitchFamily="34" charset="0"/>
                </a:rPr>
                <a:t>No</a:t>
              </a:r>
              <a:endParaRPr lang="ko-KR" altLang="en-US" sz="800" b="1" dirty="0">
                <a:latin typeface="Trebuchet MS" panose="020B0703020202090204" pitchFamily="34" charset="0"/>
              </a:endParaRPr>
            </a:p>
          </p:txBody>
        </p:sp>
        <p:sp>
          <p:nvSpPr>
            <p:cNvPr id="158" name="TextBox 157">
              <a:extLst>
                <a:ext uri="{FF2B5EF4-FFF2-40B4-BE49-F238E27FC236}">
                  <a16:creationId xmlns:a16="http://schemas.microsoft.com/office/drawing/2014/main" id="{4977A492-E646-3842-A57A-4FFCCBBCB93F}"/>
                </a:ext>
              </a:extLst>
            </p:cNvPr>
            <p:cNvSpPr txBox="1"/>
            <p:nvPr/>
          </p:nvSpPr>
          <p:spPr>
            <a:xfrm>
              <a:off x="5650673" y="4464895"/>
              <a:ext cx="351378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>
                  <a:latin typeface="Trebuchet MS" panose="020B0703020202090204" pitchFamily="34" charset="0"/>
                </a:rPr>
                <a:t>Yes</a:t>
              </a:r>
              <a:endParaRPr lang="ko-KR" altLang="en-US" sz="800" b="1" dirty="0">
                <a:latin typeface="Trebuchet MS" panose="020B0703020202090204" pitchFamily="34" charset="0"/>
              </a:endParaRPr>
            </a:p>
          </p:txBody>
        </p:sp>
        <p:sp>
          <p:nvSpPr>
            <p:cNvPr id="159" name="TextBox 158">
              <a:extLst>
                <a:ext uri="{FF2B5EF4-FFF2-40B4-BE49-F238E27FC236}">
                  <a16:creationId xmlns:a16="http://schemas.microsoft.com/office/drawing/2014/main" id="{048DE18C-1B22-F246-9151-0093DAC9B326}"/>
                </a:ext>
              </a:extLst>
            </p:cNvPr>
            <p:cNvSpPr txBox="1"/>
            <p:nvPr/>
          </p:nvSpPr>
          <p:spPr>
            <a:xfrm>
              <a:off x="4791032" y="4954818"/>
              <a:ext cx="311304" cy="21544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800" b="1" dirty="0">
                  <a:latin typeface="Trebuchet MS" panose="020B0703020202090204" pitchFamily="34" charset="0"/>
                </a:rPr>
                <a:t>No</a:t>
              </a:r>
              <a:endParaRPr lang="ko-KR" altLang="en-US" sz="800" b="1" dirty="0">
                <a:latin typeface="Trebuchet MS" panose="020B0703020202090204" pitchFamily="34" charset="0"/>
              </a:endParaRPr>
            </a:p>
          </p:txBody>
        </p:sp>
        <p:cxnSp>
          <p:nvCxnSpPr>
            <p:cNvPr id="160" name="꺾인 연결선 27">
              <a:extLst>
                <a:ext uri="{FF2B5EF4-FFF2-40B4-BE49-F238E27FC236}">
                  <a16:creationId xmlns:a16="http://schemas.microsoft.com/office/drawing/2014/main" id="{77F426CF-07D9-AB46-BD37-28175C99566B}"/>
                </a:ext>
              </a:extLst>
            </p:cNvPr>
            <p:cNvCxnSpPr>
              <a:cxnSpLocks/>
              <a:stCxn id="150" idx="1"/>
              <a:endCxn id="176" idx="0"/>
            </p:cNvCxnSpPr>
            <p:nvPr/>
          </p:nvCxnSpPr>
          <p:spPr>
            <a:xfrm rot="10800000" flipV="1">
              <a:off x="5103600" y="3606016"/>
              <a:ext cx="899471" cy="267671"/>
            </a:xfrm>
            <a:prstGeom prst="bentConnector2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꺾인 연결선 27">
              <a:extLst>
                <a:ext uri="{FF2B5EF4-FFF2-40B4-BE49-F238E27FC236}">
                  <a16:creationId xmlns:a16="http://schemas.microsoft.com/office/drawing/2014/main" id="{9ECDCE42-65C8-E54B-A3EF-A65C5C074DC8}"/>
                </a:ext>
              </a:extLst>
            </p:cNvPr>
            <p:cNvCxnSpPr>
              <a:cxnSpLocks/>
              <a:stCxn id="150" idx="3"/>
              <a:endCxn id="149" idx="0"/>
            </p:cNvCxnSpPr>
            <p:nvPr/>
          </p:nvCxnSpPr>
          <p:spPr>
            <a:xfrm>
              <a:off x="7273791" y="3606017"/>
              <a:ext cx="914649" cy="271031"/>
            </a:xfrm>
            <a:prstGeom prst="bentConnector2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2" name="순서도: 처리 64">
              <a:extLst>
                <a:ext uri="{FF2B5EF4-FFF2-40B4-BE49-F238E27FC236}">
                  <a16:creationId xmlns:a16="http://schemas.microsoft.com/office/drawing/2014/main" id="{D385F69F-110C-4746-BF4D-AE2F9894EE68}"/>
                </a:ext>
              </a:extLst>
            </p:cNvPr>
            <p:cNvSpPr/>
            <p:nvPr/>
          </p:nvSpPr>
          <p:spPr bwMode="auto">
            <a:xfrm>
              <a:off x="5973768" y="4893468"/>
              <a:ext cx="1329326" cy="342484"/>
            </a:xfrm>
            <a:prstGeom prst="flowChartProcess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38100" dir="2700000" algn="tl" rotWithShape="0">
                <a:prstClr val="black"/>
              </a:outerShdw>
            </a:effectLst>
          </p:spPr>
          <p:txBody>
            <a:bodyPr wrap="none"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ko-KR" sz="800" b="1" kern="0" dirty="0" err="1">
                  <a:solidFill>
                    <a:sysClr val="windowText" lastClr="000000"/>
                  </a:solidFill>
                  <a:latin typeface="Trebuchet MS" panose="020B0703020202090204" pitchFamily="34" charset="0"/>
                  <a:cs typeface="Arial" pitchFamily="34" charset="0"/>
                </a:rPr>
                <a:t>mh_intra_data</a:t>
              </a:r>
              <a:endParaRPr lang="en-US" altLang="ko-KR" sz="800" b="1" kern="0" dirty="0">
                <a:solidFill>
                  <a:sysClr val="windowText" lastClr="000000"/>
                </a:solidFill>
                <a:latin typeface="Trebuchet MS" panose="020B0703020202090204" pitchFamily="34" charset="0"/>
                <a:cs typeface="Arial" pitchFamily="34" charset="0"/>
              </a:endParaRPr>
            </a:p>
          </p:txBody>
        </p:sp>
        <p:cxnSp>
          <p:nvCxnSpPr>
            <p:cNvPr id="163" name="꺾인 연결선 27">
              <a:extLst>
                <a:ext uri="{FF2B5EF4-FFF2-40B4-BE49-F238E27FC236}">
                  <a16:creationId xmlns:a16="http://schemas.microsoft.com/office/drawing/2014/main" id="{238D038F-543B-E449-8DC3-1D7EAFDAE939}"/>
                </a:ext>
              </a:extLst>
            </p:cNvPr>
            <p:cNvCxnSpPr>
              <a:cxnSpLocks/>
              <a:stCxn id="154" idx="3"/>
              <a:endCxn id="162" idx="0"/>
            </p:cNvCxnSpPr>
            <p:nvPr/>
          </p:nvCxnSpPr>
          <p:spPr>
            <a:xfrm>
              <a:off x="5733265" y="4670676"/>
              <a:ext cx="905166" cy="222792"/>
            </a:xfrm>
            <a:prstGeom prst="bentConnector2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꺾인 연결선 27">
              <a:extLst>
                <a:ext uri="{FF2B5EF4-FFF2-40B4-BE49-F238E27FC236}">
                  <a16:creationId xmlns:a16="http://schemas.microsoft.com/office/drawing/2014/main" id="{DD62773E-A5D5-7D4B-AF8E-91CF761365A4}"/>
                </a:ext>
              </a:extLst>
            </p:cNvPr>
            <p:cNvCxnSpPr>
              <a:cxnSpLocks/>
              <a:stCxn id="136" idx="2"/>
              <a:endCxn id="138" idx="0"/>
            </p:cNvCxnSpPr>
            <p:nvPr/>
          </p:nvCxnSpPr>
          <p:spPr>
            <a:xfrm rot="5400000">
              <a:off x="8165158" y="3501092"/>
              <a:ext cx="4245165" cy="1377221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직선 화살표 연결선 25">
              <a:extLst>
                <a:ext uri="{FF2B5EF4-FFF2-40B4-BE49-F238E27FC236}">
                  <a16:creationId xmlns:a16="http://schemas.microsoft.com/office/drawing/2014/main" id="{9FA8C02C-1542-CA49-8E70-389DF08036DA}"/>
                </a:ext>
              </a:extLst>
            </p:cNvPr>
            <p:cNvCxnSpPr>
              <a:cxnSpLocks/>
              <a:stCxn id="137" idx="2"/>
              <a:endCxn id="138" idx="0"/>
            </p:cNvCxnSpPr>
            <p:nvPr/>
          </p:nvCxnSpPr>
          <p:spPr>
            <a:xfrm>
              <a:off x="9599129" y="3140092"/>
              <a:ext cx="0" cy="3172193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꺾인 연결선 27">
              <a:extLst>
                <a:ext uri="{FF2B5EF4-FFF2-40B4-BE49-F238E27FC236}">
                  <a16:creationId xmlns:a16="http://schemas.microsoft.com/office/drawing/2014/main" id="{9B581C66-888D-A54C-8187-63BA09193670}"/>
                </a:ext>
              </a:extLst>
            </p:cNvPr>
            <p:cNvCxnSpPr>
              <a:cxnSpLocks/>
              <a:stCxn id="149" idx="2"/>
              <a:endCxn id="138" idx="0"/>
            </p:cNvCxnSpPr>
            <p:nvPr/>
          </p:nvCxnSpPr>
          <p:spPr>
            <a:xfrm rot="16200000" flipH="1">
              <a:off x="7847408" y="4560563"/>
              <a:ext cx="2092753" cy="1410689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꺾인 연결선 27">
              <a:extLst>
                <a:ext uri="{FF2B5EF4-FFF2-40B4-BE49-F238E27FC236}">
                  <a16:creationId xmlns:a16="http://schemas.microsoft.com/office/drawing/2014/main" id="{674301EF-B7A9-1941-89B3-1A6CE8E9C490}"/>
                </a:ext>
              </a:extLst>
            </p:cNvPr>
            <p:cNvCxnSpPr>
              <a:cxnSpLocks/>
              <a:stCxn id="162" idx="2"/>
              <a:endCxn id="153" idx="0"/>
            </p:cNvCxnSpPr>
            <p:nvPr/>
          </p:nvCxnSpPr>
          <p:spPr>
            <a:xfrm rot="5400000">
              <a:off x="5683837" y="4651278"/>
              <a:ext cx="369920" cy="1539268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꺾인 연결선 27">
              <a:extLst>
                <a:ext uri="{FF2B5EF4-FFF2-40B4-BE49-F238E27FC236}">
                  <a16:creationId xmlns:a16="http://schemas.microsoft.com/office/drawing/2014/main" id="{29B3F961-0540-FC48-ADB0-B871FB7BA75D}"/>
                </a:ext>
              </a:extLst>
            </p:cNvPr>
            <p:cNvCxnSpPr>
              <a:cxnSpLocks/>
              <a:stCxn id="153" idx="2"/>
              <a:endCxn id="138" idx="0"/>
            </p:cNvCxnSpPr>
            <p:nvPr/>
          </p:nvCxnSpPr>
          <p:spPr>
            <a:xfrm rot="16200000" flipH="1">
              <a:off x="7167182" y="3880337"/>
              <a:ext cx="363929" cy="4499966"/>
            </a:xfrm>
            <a:prstGeom prst="bentConnector3">
              <a:avLst>
                <a:gd name="adj1" fmla="val 50000"/>
              </a:avLst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직선 화살표 연결선 25">
              <a:extLst>
                <a:ext uri="{FF2B5EF4-FFF2-40B4-BE49-F238E27FC236}">
                  <a16:creationId xmlns:a16="http://schemas.microsoft.com/office/drawing/2014/main" id="{D29AA5E1-E5AA-7448-BD22-51D211504BC9}"/>
                </a:ext>
              </a:extLst>
            </p:cNvPr>
            <p:cNvCxnSpPr>
              <a:cxnSpLocks/>
              <a:stCxn id="154" idx="2"/>
              <a:endCxn id="153" idx="0"/>
            </p:cNvCxnSpPr>
            <p:nvPr/>
          </p:nvCxnSpPr>
          <p:spPr>
            <a:xfrm>
              <a:off x="5097905" y="4919037"/>
              <a:ext cx="1258" cy="686835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0" name="순서도: 처리 64">
              <a:extLst>
                <a:ext uri="{FF2B5EF4-FFF2-40B4-BE49-F238E27FC236}">
                  <a16:creationId xmlns:a16="http://schemas.microsoft.com/office/drawing/2014/main" id="{8481836D-C297-AB4A-9358-CE6D016AE269}"/>
                </a:ext>
              </a:extLst>
            </p:cNvPr>
            <p:cNvSpPr/>
            <p:nvPr/>
          </p:nvSpPr>
          <p:spPr bwMode="auto">
            <a:xfrm>
              <a:off x="8934464" y="644238"/>
              <a:ext cx="1329326" cy="342484"/>
            </a:xfrm>
            <a:prstGeom prst="flowChartProcess">
              <a:avLst/>
            </a:prstGeom>
            <a:solidFill>
              <a:schemeClr val="accent2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38100" dir="2700000" algn="tl" rotWithShape="0">
                <a:prstClr val="black"/>
              </a:outerShdw>
            </a:effectLst>
          </p:spPr>
          <p:txBody>
            <a:bodyPr wrap="none"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ko-KR" sz="800" b="1" kern="0" dirty="0" err="1">
                  <a:solidFill>
                    <a:sysClr val="windowText" lastClr="000000"/>
                  </a:solidFill>
                  <a:latin typeface="Trebuchet MS" panose="020B0703020202090204" pitchFamily="34" charset="0"/>
                  <a:cs typeface="Arial" pitchFamily="34" charset="0"/>
                </a:rPr>
                <a:t>merge_subblock_flag</a:t>
              </a:r>
              <a:endParaRPr lang="en-US" altLang="ko-KR" sz="800" b="1" kern="0" dirty="0">
                <a:solidFill>
                  <a:sysClr val="windowText" lastClr="000000"/>
                </a:solidFill>
                <a:latin typeface="Trebuchet MS" panose="020B0703020202090204" pitchFamily="34" charset="0"/>
                <a:cs typeface="Arial" pitchFamily="34" charset="0"/>
              </a:endParaRPr>
            </a:p>
          </p:txBody>
        </p:sp>
        <p:cxnSp>
          <p:nvCxnSpPr>
            <p:cNvPr id="171" name="직선 화살표 연결선 25">
              <a:extLst>
                <a:ext uri="{FF2B5EF4-FFF2-40B4-BE49-F238E27FC236}">
                  <a16:creationId xmlns:a16="http://schemas.microsoft.com/office/drawing/2014/main" id="{038A40FA-6F20-C144-AD71-EB18E60F4603}"/>
                </a:ext>
              </a:extLst>
            </p:cNvPr>
            <p:cNvCxnSpPr>
              <a:cxnSpLocks/>
              <a:stCxn id="170" idx="2"/>
              <a:endCxn id="134" idx="0"/>
            </p:cNvCxnSpPr>
            <p:nvPr/>
          </p:nvCxnSpPr>
          <p:spPr>
            <a:xfrm>
              <a:off x="9599127" y="986722"/>
              <a:ext cx="1" cy="203792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2" name="순서도: 처리 64">
              <a:extLst>
                <a:ext uri="{FF2B5EF4-FFF2-40B4-BE49-F238E27FC236}">
                  <a16:creationId xmlns:a16="http://schemas.microsoft.com/office/drawing/2014/main" id="{52EF2F8C-8375-6D4B-B986-2727F37371BB}"/>
                </a:ext>
              </a:extLst>
            </p:cNvPr>
            <p:cNvSpPr/>
            <p:nvPr/>
          </p:nvSpPr>
          <p:spPr bwMode="auto">
            <a:xfrm>
              <a:off x="7505720" y="1719731"/>
              <a:ext cx="1329326" cy="342484"/>
            </a:xfrm>
            <a:prstGeom prst="flowChartProcess">
              <a:avLst/>
            </a:prstGeom>
            <a:solidFill>
              <a:schemeClr val="accent4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38100" dir="2700000" algn="tl" rotWithShape="0">
                <a:prstClr val="black"/>
              </a:outerShdw>
            </a:effectLst>
          </p:spPr>
          <p:txBody>
            <a:bodyPr wrap="none"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ko-KR" sz="800" b="1" kern="0" dirty="0" err="1">
                  <a:solidFill>
                    <a:sysClr val="windowText" lastClr="000000"/>
                  </a:solidFill>
                  <a:latin typeface="Trebuchet MS" panose="020B0703020202090204" pitchFamily="34" charset="0"/>
                  <a:cs typeface="Arial" pitchFamily="34" charset="0"/>
                </a:rPr>
                <a:t>merge_triangle_flag</a:t>
              </a:r>
              <a:endParaRPr lang="en-US" altLang="ko-KR" sz="800" b="1" kern="0" dirty="0">
                <a:solidFill>
                  <a:sysClr val="windowText" lastClr="000000"/>
                </a:solidFill>
                <a:latin typeface="Trebuchet MS" panose="020B0703020202090204" pitchFamily="34" charset="0"/>
                <a:cs typeface="Arial" pitchFamily="34" charset="0"/>
              </a:endParaRPr>
            </a:p>
          </p:txBody>
        </p:sp>
        <p:cxnSp>
          <p:nvCxnSpPr>
            <p:cNvPr id="173" name="직선 화살표 연결선 25">
              <a:extLst>
                <a:ext uri="{FF2B5EF4-FFF2-40B4-BE49-F238E27FC236}">
                  <a16:creationId xmlns:a16="http://schemas.microsoft.com/office/drawing/2014/main" id="{F46374F6-B120-124F-B21F-6BCDCFE775D7}"/>
                </a:ext>
              </a:extLst>
            </p:cNvPr>
            <p:cNvCxnSpPr>
              <a:cxnSpLocks/>
              <a:stCxn id="172" idx="2"/>
              <a:endCxn id="135" idx="0"/>
            </p:cNvCxnSpPr>
            <p:nvPr/>
          </p:nvCxnSpPr>
          <p:spPr>
            <a:xfrm flipH="1">
              <a:off x="8165295" y="2062215"/>
              <a:ext cx="5088" cy="191011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4" name="순서도: 처리 64">
              <a:extLst>
                <a:ext uri="{FF2B5EF4-FFF2-40B4-BE49-F238E27FC236}">
                  <a16:creationId xmlns:a16="http://schemas.microsoft.com/office/drawing/2014/main" id="{1F5C113D-D3FA-FD4B-A9DB-8B16D4C5EE15}"/>
                </a:ext>
              </a:extLst>
            </p:cNvPr>
            <p:cNvSpPr/>
            <p:nvPr/>
          </p:nvSpPr>
          <p:spPr bwMode="auto">
            <a:xfrm>
              <a:off x="5976499" y="2791300"/>
              <a:ext cx="1329326" cy="342484"/>
            </a:xfrm>
            <a:prstGeom prst="flowChartProcess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38100" dir="2700000" algn="tl" rotWithShape="0">
                <a:prstClr val="black"/>
              </a:outerShdw>
            </a:effectLst>
          </p:spPr>
          <p:txBody>
            <a:bodyPr wrap="none"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ko-KR" sz="800" b="1" kern="0" dirty="0" err="1">
                  <a:solidFill>
                    <a:sysClr val="windowText" lastClr="000000"/>
                  </a:solidFill>
                  <a:latin typeface="Trebuchet MS" panose="020B0703020202090204" pitchFamily="34" charset="0"/>
                  <a:cs typeface="Arial" pitchFamily="34" charset="0"/>
                </a:rPr>
                <a:t>mmvd_flag</a:t>
              </a:r>
              <a:endParaRPr lang="en-US" altLang="ko-KR" sz="800" b="1" kern="0" dirty="0">
                <a:solidFill>
                  <a:sysClr val="windowText" lastClr="000000"/>
                </a:solidFill>
                <a:latin typeface="Trebuchet MS" panose="020B0703020202090204" pitchFamily="34" charset="0"/>
                <a:cs typeface="Arial" pitchFamily="34" charset="0"/>
              </a:endParaRPr>
            </a:p>
          </p:txBody>
        </p:sp>
        <p:cxnSp>
          <p:nvCxnSpPr>
            <p:cNvPr id="175" name="직선 화살표 연결선 25">
              <a:extLst>
                <a:ext uri="{FF2B5EF4-FFF2-40B4-BE49-F238E27FC236}">
                  <a16:creationId xmlns:a16="http://schemas.microsoft.com/office/drawing/2014/main" id="{5F1C8AE7-41E9-3040-BA44-A54C6F2F78BE}"/>
                </a:ext>
              </a:extLst>
            </p:cNvPr>
            <p:cNvCxnSpPr>
              <a:cxnSpLocks/>
              <a:stCxn id="174" idx="2"/>
              <a:endCxn id="150" idx="0"/>
            </p:cNvCxnSpPr>
            <p:nvPr/>
          </p:nvCxnSpPr>
          <p:spPr>
            <a:xfrm flipH="1">
              <a:off x="6638431" y="3133784"/>
              <a:ext cx="2731" cy="223871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6" name="순서도: 처리 64">
              <a:extLst>
                <a:ext uri="{FF2B5EF4-FFF2-40B4-BE49-F238E27FC236}">
                  <a16:creationId xmlns:a16="http://schemas.microsoft.com/office/drawing/2014/main" id="{4294AF34-00CF-E847-BA02-6E83789CEB13}"/>
                </a:ext>
              </a:extLst>
            </p:cNvPr>
            <p:cNvSpPr/>
            <p:nvPr/>
          </p:nvSpPr>
          <p:spPr bwMode="auto">
            <a:xfrm>
              <a:off x="4438936" y="3873688"/>
              <a:ext cx="1329326" cy="342484"/>
            </a:xfrm>
            <a:prstGeom prst="flowChartProcess">
              <a:avLst/>
            </a:prstGeom>
            <a:solidFill>
              <a:schemeClr val="accent6">
                <a:lumMod val="20000"/>
                <a:lumOff val="80000"/>
              </a:scheme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38100" dir="2700000" algn="tl" rotWithShape="0">
                <a:prstClr val="black"/>
              </a:outerShdw>
            </a:effectLst>
          </p:spPr>
          <p:txBody>
            <a:bodyPr wrap="none" rtlCol="0" anchor="ctr"/>
            <a:lstStyle/>
            <a:p>
              <a:pPr marL="0" marR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</a:pPr>
              <a:r>
                <a:rPr lang="en-US" altLang="ko-KR" sz="800" b="1" kern="0" dirty="0" err="1">
                  <a:solidFill>
                    <a:sysClr val="windowText" lastClr="000000"/>
                  </a:solidFill>
                  <a:latin typeface="Trebuchet MS" panose="020B0703020202090204" pitchFamily="34" charset="0"/>
                  <a:cs typeface="Arial" pitchFamily="34" charset="0"/>
                </a:rPr>
                <a:t>mh_intra_flag</a:t>
              </a:r>
              <a:endParaRPr lang="en-US" altLang="ko-KR" sz="800" b="1" kern="0" dirty="0">
                <a:solidFill>
                  <a:sysClr val="windowText" lastClr="000000"/>
                </a:solidFill>
                <a:latin typeface="Trebuchet MS" panose="020B0703020202090204" pitchFamily="34" charset="0"/>
                <a:cs typeface="Arial" pitchFamily="34" charset="0"/>
              </a:endParaRPr>
            </a:p>
          </p:txBody>
        </p:sp>
        <p:cxnSp>
          <p:nvCxnSpPr>
            <p:cNvPr id="177" name="직선 화살표 연결선 25">
              <a:extLst>
                <a:ext uri="{FF2B5EF4-FFF2-40B4-BE49-F238E27FC236}">
                  <a16:creationId xmlns:a16="http://schemas.microsoft.com/office/drawing/2014/main" id="{0F6608AA-10A2-6B42-8873-560B3FA538C6}"/>
                </a:ext>
              </a:extLst>
            </p:cNvPr>
            <p:cNvCxnSpPr>
              <a:cxnSpLocks/>
              <a:stCxn id="176" idx="2"/>
              <a:endCxn id="154" idx="0"/>
            </p:cNvCxnSpPr>
            <p:nvPr/>
          </p:nvCxnSpPr>
          <p:spPr>
            <a:xfrm flipH="1">
              <a:off x="5097905" y="4216172"/>
              <a:ext cx="5694" cy="206142"/>
            </a:xfrm>
            <a:prstGeom prst="straightConnector1">
              <a:avLst/>
            </a:prstGeom>
            <a:ln>
              <a:solidFill>
                <a:schemeClr val="tx1"/>
              </a:solidFill>
              <a:headEnd type="non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Oval 6">
            <a:extLst>
              <a:ext uri="{FF2B5EF4-FFF2-40B4-BE49-F238E27FC236}">
                <a16:creationId xmlns:a16="http://schemas.microsoft.com/office/drawing/2014/main" id="{763CDC0A-8E36-2448-B51F-8E37DB656745}"/>
              </a:ext>
            </a:extLst>
          </p:cNvPr>
          <p:cNvSpPr/>
          <p:nvPr/>
        </p:nvSpPr>
        <p:spPr>
          <a:xfrm rot="19959451">
            <a:off x="7081952" y="749830"/>
            <a:ext cx="3585766" cy="1357767"/>
          </a:xfrm>
          <a:prstGeom prst="ellipse">
            <a:avLst/>
          </a:prstGeom>
          <a:noFill/>
          <a:ln w="28575">
            <a:solidFill>
              <a:schemeClr val="accent2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" name="Curved Connector 8">
            <a:extLst>
              <a:ext uri="{FF2B5EF4-FFF2-40B4-BE49-F238E27FC236}">
                <a16:creationId xmlns:a16="http://schemas.microsoft.com/office/drawing/2014/main" id="{CF538857-94BD-F846-81E3-4DE4CBE46831}"/>
              </a:ext>
            </a:extLst>
          </p:cNvPr>
          <p:cNvCxnSpPr>
            <a:stCxn id="7" idx="1"/>
          </p:cNvCxnSpPr>
          <p:nvPr/>
        </p:nvCxnSpPr>
        <p:spPr>
          <a:xfrm rot="16200000" flipH="1" flipV="1">
            <a:off x="6640334" y="1040260"/>
            <a:ext cx="343557" cy="1432225"/>
          </a:xfrm>
          <a:prstGeom prst="curvedConnector4">
            <a:avLst>
              <a:gd name="adj1" fmla="val -66539"/>
              <a:gd name="adj2" fmla="val 65580"/>
            </a:avLst>
          </a:prstGeom>
          <a:ln w="28575">
            <a:solidFill>
              <a:schemeClr val="accent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C498B353-9AAD-2C45-9E8F-A647153E33F8}"/>
              </a:ext>
            </a:extLst>
          </p:cNvPr>
          <p:cNvSpPr txBox="1"/>
          <p:nvPr/>
        </p:nvSpPr>
        <p:spPr>
          <a:xfrm>
            <a:off x="2902998" y="1620313"/>
            <a:ext cx="34766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i="1" dirty="0"/>
              <a:t>Syntaxes related to the type of the prediction partitions </a:t>
            </a:r>
          </a:p>
        </p:txBody>
      </p:sp>
      <p:sp>
        <p:nvSpPr>
          <p:cNvPr id="57" name="순서도: 처리 64">
            <a:extLst>
              <a:ext uri="{FF2B5EF4-FFF2-40B4-BE49-F238E27FC236}">
                <a16:creationId xmlns:a16="http://schemas.microsoft.com/office/drawing/2014/main" id="{B424D9F0-3724-9440-AAC3-476A7A02FB35}"/>
              </a:ext>
            </a:extLst>
          </p:cNvPr>
          <p:cNvSpPr/>
          <p:nvPr/>
        </p:nvSpPr>
        <p:spPr bwMode="auto">
          <a:xfrm>
            <a:off x="838201" y="5076317"/>
            <a:ext cx="414844" cy="409791"/>
          </a:xfrm>
          <a:prstGeom prst="flowChartProcess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altLang="ko-KR" sz="1400" b="1" kern="0" dirty="0">
              <a:solidFill>
                <a:sysClr val="windowText" lastClr="000000"/>
              </a:solidFill>
              <a:latin typeface="Trebuchet MS" panose="020B0703020202090204" pitchFamily="34" charset="0"/>
              <a:cs typeface="Arial" pitchFamily="34" charset="0"/>
            </a:endParaRPr>
          </a:p>
        </p:txBody>
      </p:sp>
      <p:sp>
        <p:nvSpPr>
          <p:cNvPr id="58" name="순서도: 처리 64">
            <a:extLst>
              <a:ext uri="{FF2B5EF4-FFF2-40B4-BE49-F238E27FC236}">
                <a16:creationId xmlns:a16="http://schemas.microsoft.com/office/drawing/2014/main" id="{A5E4D260-1468-434D-81B7-EDE492AB7014}"/>
              </a:ext>
            </a:extLst>
          </p:cNvPr>
          <p:cNvSpPr/>
          <p:nvPr/>
        </p:nvSpPr>
        <p:spPr bwMode="auto">
          <a:xfrm>
            <a:off x="838200" y="5642420"/>
            <a:ext cx="414844" cy="409791"/>
          </a:xfrm>
          <a:prstGeom prst="flowChartProcess">
            <a:avLst/>
          </a:prstGeom>
          <a:solidFill>
            <a:schemeClr val="accent4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altLang="ko-KR" sz="1400" b="1" kern="0" dirty="0">
              <a:solidFill>
                <a:sysClr val="windowText" lastClr="000000"/>
              </a:solidFill>
              <a:latin typeface="Trebuchet MS" panose="020B0703020202090204" pitchFamily="34" charset="0"/>
              <a:cs typeface="Arial" pitchFamily="34" charset="0"/>
            </a:endParaRPr>
          </a:p>
        </p:txBody>
      </p:sp>
      <p:sp>
        <p:nvSpPr>
          <p:cNvPr id="59" name="순서도: 처리 64">
            <a:extLst>
              <a:ext uri="{FF2B5EF4-FFF2-40B4-BE49-F238E27FC236}">
                <a16:creationId xmlns:a16="http://schemas.microsoft.com/office/drawing/2014/main" id="{9045F66B-3211-4F4B-A521-8254EA6CE0EA}"/>
              </a:ext>
            </a:extLst>
          </p:cNvPr>
          <p:cNvSpPr/>
          <p:nvPr/>
        </p:nvSpPr>
        <p:spPr bwMode="auto">
          <a:xfrm>
            <a:off x="838200" y="4504265"/>
            <a:ext cx="414844" cy="409791"/>
          </a:xfrm>
          <a:prstGeom prst="flowChartProcess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38100" dir="2700000" algn="tl" rotWithShape="0">
              <a:prstClr val="black"/>
            </a:outerShdw>
          </a:effectLst>
        </p:spPr>
        <p:txBody>
          <a:bodyPr wrap="none" rtlCol="0" anchor="ctr"/>
          <a:lstStyle/>
          <a:p>
            <a:pPr marL="0" marR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lang="en-US" altLang="ko-KR" sz="1400" b="1" kern="0" dirty="0">
              <a:solidFill>
                <a:sysClr val="windowText" lastClr="000000"/>
              </a:solidFill>
              <a:latin typeface="Trebuchet MS" panose="020B0703020202090204" pitchFamily="34" charset="0"/>
              <a:cs typeface="Arial" pitchFamily="34" charset="0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08EF9B53-7ED5-9240-A2D1-696869F07C37}"/>
              </a:ext>
            </a:extLst>
          </p:cNvPr>
          <p:cNvSpPr txBox="1"/>
          <p:nvPr/>
        </p:nvSpPr>
        <p:spPr>
          <a:xfrm>
            <a:off x="1258969" y="4524494"/>
            <a:ext cx="91884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Trebuchet MS" panose="020B0703020202090204" pitchFamily="34" charset="0"/>
              </a:rPr>
              <a:t>: Block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30471FD2-09C4-DF4A-AB12-256564B1C4EF}"/>
              </a:ext>
            </a:extLst>
          </p:cNvPr>
          <p:cNvSpPr txBox="1"/>
          <p:nvPr/>
        </p:nvSpPr>
        <p:spPr>
          <a:xfrm>
            <a:off x="1259333" y="5096546"/>
            <a:ext cx="13051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Trebuchet MS" panose="020B0703020202090204" pitchFamily="34" charset="0"/>
              </a:rPr>
              <a:t>: </a:t>
            </a:r>
            <a:r>
              <a:rPr lang="en-US" b="1" dirty="0" err="1">
                <a:latin typeface="Trebuchet MS" panose="020B0703020202090204" pitchFamily="34" charset="0"/>
              </a:rPr>
              <a:t>Subblock</a:t>
            </a:r>
            <a:endParaRPr lang="en-US" b="1" dirty="0">
              <a:latin typeface="Trebuchet MS" panose="020B0703020202090204" pitchFamily="34" charset="0"/>
            </a:endParaRP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2DD8426D-E6E8-724B-BA29-5BC5529F1D8A}"/>
              </a:ext>
            </a:extLst>
          </p:cNvPr>
          <p:cNvSpPr txBox="1"/>
          <p:nvPr/>
        </p:nvSpPr>
        <p:spPr>
          <a:xfrm>
            <a:off x="1253044" y="5668598"/>
            <a:ext cx="119558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>
                <a:latin typeface="Trebuchet MS" panose="020B0703020202090204" pitchFamily="34" charset="0"/>
              </a:rPr>
              <a:t>: Triangle</a:t>
            </a:r>
          </a:p>
        </p:txBody>
      </p:sp>
    </p:spTree>
    <p:extLst>
      <p:ext uri="{BB962C8B-B14F-4D97-AF65-F5344CB8AC3E}">
        <p14:creationId xmlns:p14="http://schemas.microsoft.com/office/powerpoint/2010/main" val="6221017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D493BE-DD08-B742-BA01-B769B324B9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46B833-CCA2-9145-A208-6DD02F1844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proposed method was integrated on VTM-3.0</a:t>
            </a:r>
          </a:p>
          <a:p>
            <a:endParaRPr lang="en-US" dirty="0"/>
          </a:p>
          <a:p>
            <a:r>
              <a:rPr lang="en-US" dirty="0"/>
              <a:t>The proposal achieves 0.07% and 0.14% BD-rate gain in RA and LDB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B3101D-D2CE-CA43-935B-E9F7B33880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18E6475-A86D-5F4B-A003-F2C0DB90F924}" type="slidenum">
              <a:rPr lang="en-US" smtClean="0"/>
              <a:t>7</a:t>
            </a:fld>
            <a:endParaRPr lang="en-US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15A2C49-889F-9348-8D4A-6637028DE7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4041503"/>
              </p:ext>
            </p:extLst>
          </p:nvPr>
        </p:nvGraphicFramePr>
        <p:xfrm>
          <a:off x="838200" y="3191669"/>
          <a:ext cx="10515599" cy="2505075"/>
        </p:xfrm>
        <a:graphic>
          <a:graphicData uri="http://schemas.openxmlformats.org/drawingml/2006/table">
            <a:tbl>
              <a:tblPr firstRow="1" firstCol="1" bandRow="1"/>
              <a:tblGrid>
                <a:gridCol w="1829714">
                  <a:extLst>
                    <a:ext uri="{9D8B030D-6E8A-4147-A177-3AD203B41FA5}">
                      <a16:colId xmlns:a16="http://schemas.microsoft.com/office/drawing/2014/main" val="3162521566"/>
                    </a:ext>
                  </a:extLst>
                </a:gridCol>
                <a:gridCol w="950610">
                  <a:extLst>
                    <a:ext uri="{9D8B030D-6E8A-4147-A177-3AD203B41FA5}">
                      <a16:colId xmlns:a16="http://schemas.microsoft.com/office/drawing/2014/main" val="1704040769"/>
                    </a:ext>
                  </a:extLst>
                </a:gridCol>
                <a:gridCol w="931682">
                  <a:extLst>
                    <a:ext uri="{9D8B030D-6E8A-4147-A177-3AD203B41FA5}">
                      <a16:colId xmlns:a16="http://schemas.microsoft.com/office/drawing/2014/main" val="3510347275"/>
                    </a:ext>
                  </a:extLst>
                </a:gridCol>
                <a:gridCol w="940095">
                  <a:extLst>
                    <a:ext uri="{9D8B030D-6E8A-4147-A177-3AD203B41FA5}">
                      <a16:colId xmlns:a16="http://schemas.microsoft.com/office/drawing/2014/main" val="1457952703"/>
                    </a:ext>
                  </a:extLst>
                </a:gridCol>
                <a:gridCol w="761329">
                  <a:extLst>
                    <a:ext uri="{9D8B030D-6E8A-4147-A177-3AD203B41FA5}">
                      <a16:colId xmlns:a16="http://schemas.microsoft.com/office/drawing/2014/main" val="3979151345"/>
                    </a:ext>
                  </a:extLst>
                </a:gridCol>
                <a:gridCol w="765536">
                  <a:extLst>
                    <a:ext uri="{9D8B030D-6E8A-4147-A177-3AD203B41FA5}">
                      <a16:colId xmlns:a16="http://schemas.microsoft.com/office/drawing/2014/main" val="736571916"/>
                    </a:ext>
                  </a:extLst>
                </a:gridCol>
                <a:gridCol w="946404">
                  <a:extLst>
                    <a:ext uri="{9D8B030D-6E8A-4147-A177-3AD203B41FA5}">
                      <a16:colId xmlns:a16="http://schemas.microsoft.com/office/drawing/2014/main" val="1915173175"/>
                    </a:ext>
                  </a:extLst>
                </a:gridCol>
                <a:gridCol w="935888">
                  <a:extLst>
                    <a:ext uri="{9D8B030D-6E8A-4147-A177-3AD203B41FA5}">
                      <a16:colId xmlns:a16="http://schemas.microsoft.com/office/drawing/2014/main" val="99545601"/>
                    </a:ext>
                  </a:extLst>
                </a:gridCol>
                <a:gridCol w="942198">
                  <a:extLst>
                    <a:ext uri="{9D8B030D-6E8A-4147-A177-3AD203B41FA5}">
                      <a16:colId xmlns:a16="http://schemas.microsoft.com/office/drawing/2014/main" val="2237484878"/>
                    </a:ext>
                  </a:extLst>
                </a:gridCol>
                <a:gridCol w="757123">
                  <a:extLst>
                    <a:ext uri="{9D8B030D-6E8A-4147-A177-3AD203B41FA5}">
                      <a16:colId xmlns:a16="http://schemas.microsoft.com/office/drawing/2014/main" val="809023862"/>
                    </a:ext>
                  </a:extLst>
                </a:gridCol>
                <a:gridCol w="755020">
                  <a:extLst>
                    <a:ext uri="{9D8B030D-6E8A-4147-A177-3AD203B41FA5}">
                      <a16:colId xmlns:a16="http://schemas.microsoft.com/office/drawing/2014/main" val="243316322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Over VTM-3.0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06503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Random Access Main 10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Low delay B Main 10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40492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EncT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EncT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2749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A1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7070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A2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18224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B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36818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17331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98322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Overall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79896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D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5910684"/>
                  </a:ext>
                </a:extLst>
              </a:tr>
            </a:tbl>
          </a:graphicData>
        </a:graphic>
      </p:graphicFrame>
      <p:sp>
        <p:nvSpPr>
          <p:cNvPr id="5" name="TextBox 4">
            <a:extLst>
              <a:ext uri="{FF2B5EF4-FFF2-40B4-BE49-F238E27FC236}">
                <a16:creationId xmlns:a16="http://schemas.microsoft.com/office/drawing/2014/main" id="{63631A4C-8F8C-EA43-AFFF-1FB1E84F1193}"/>
              </a:ext>
            </a:extLst>
          </p:cNvPr>
          <p:cNvSpPr txBox="1"/>
          <p:nvPr/>
        </p:nvSpPr>
        <p:spPr>
          <a:xfrm>
            <a:off x="838200" y="5869151"/>
            <a:ext cx="47461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i="1" u="sng" dirty="0"/>
              <a:t>Thank ETRI for cross-checking!</a:t>
            </a:r>
          </a:p>
        </p:txBody>
      </p:sp>
    </p:spTree>
    <p:extLst>
      <p:ext uri="{BB962C8B-B14F-4D97-AF65-F5344CB8AC3E}">
        <p14:creationId xmlns:p14="http://schemas.microsoft.com/office/powerpoint/2010/main" val="36890102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D493BE-DD08-B742-BA01-B769B324B9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Performance evaluation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46B833-CCA2-9145-A208-6DD02F1844D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Compared with bugfix for </a:t>
            </a:r>
            <a:r>
              <a:rPr lang="en-US" b="1" dirty="0"/>
              <a:t>merge_ triangle_ flag </a:t>
            </a:r>
            <a:r>
              <a:rPr lang="en-US" dirty="0"/>
              <a:t>(JVET-M0118, JVET-M0185, JVET-M0190, …)</a:t>
            </a:r>
          </a:p>
          <a:p>
            <a:r>
              <a:rPr lang="en-US" dirty="0"/>
              <a:t>The proposed method does not have any loss compared with the bugfix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B3101D-D2CE-CA43-935B-E9F7B33880B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18E6475-A86D-5F4B-A003-F2C0DB90F924}" type="slidenum">
              <a:rPr lang="en-US" smtClean="0"/>
              <a:t>8</a:t>
            </a:fld>
            <a:endParaRPr lang="en-US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A15A2C49-889F-9348-8D4A-6637028DE7F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4131191"/>
              </p:ext>
            </p:extLst>
          </p:nvPr>
        </p:nvGraphicFramePr>
        <p:xfrm>
          <a:off x="838200" y="3191669"/>
          <a:ext cx="10515599" cy="2505075"/>
        </p:xfrm>
        <a:graphic>
          <a:graphicData uri="http://schemas.openxmlformats.org/drawingml/2006/table">
            <a:tbl>
              <a:tblPr firstRow="1" firstCol="1" bandRow="1"/>
              <a:tblGrid>
                <a:gridCol w="1829714">
                  <a:extLst>
                    <a:ext uri="{9D8B030D-6E8A-4147-A177-3AD203B41FA5}">
                      <a16:colId xmlns:a16="http://schemas.microsoft.com/office/drawing/2014/main" val="3162521566"/>
                    </a:ext>
                  </a:extLst>
                </a:gridCol>
                <a:gridCol w="950610">
                  <a:extLst>
                    <a:ext uri="{9D8B030D-6E8A-4147-A177-3AD203B41FA5}">
                      <a16:colId xmlns:a16="http://schemas.microsoft.com/office/drawing/2014/main" val="1704040769"/>
                    </a:ext>
                  </a:extLst>
                </a:gridCol>
                <a:gridCol w="931682">
                  <a:extLst>
                    <a:ext uri="{9D8B030D-6E8A-4147-A177-3AD203B41FA5}">
                      <a16:colId xmlns:a16="http://schemas.microsoft.com/office/drawing/2014/main" val="3510347275"/>
                    </a:ext>
                  </a:extLst>
                </a:gridCol>
                <a:gridCol w="940095">
                  <a:extLst>
                    <a:ext uri="{9D8B030D-6E8A-4147-A177-3AD203B41FA5}">
                      <a16:colId xmlns:a16="http://schemas.microsoft.com/office/drawing/2014/main" val="1457952703"/>
                    </a:ext>
                  </a:extLst>
                </a:gridCol>
                <a:gridCol w="761329">
                  <a:extLst>
                    <a:ext uri="{9D8B030D-6E8A-4147-A177-3AD203B41FA5}">
                      <a16:colId xmlns:a16="http://schemas.microsoft.com/office/drawing/2014/main" val="3979151345"/>
                    </a:ext>
                  </a:extLst>
                </a:gridCol>
                <a:gridCol w="765536">
                  <a:extLst>
                    <a:ext uri="{9D8B030D-6E8A-4147-A177-3AD203B41FA5}">
                      <a16:colId xmlns:a16="http://schemas.microsoft.com/office/drawing/2014/main" val="736571916"/>
                    </a:ext>
                  </a:extLst>
                </a:gridCol>
                <a:gridCol w="946404">
                  <a:extLst>
                    <a:ext uri="{9D8B030D-6E8A-4147-A177-3AD203B41FA5}">
                      <a16:colId xmlns:a16="http://schemas.microsoft.com/office/drawing/2014/main" val="1915173175"/>
                    </a:ext>
                  </a:extLst>
                </a:gridCol>
                <a:gridCol w="935888">
                  <a:extLst>
                    <a:ext uri="{9D8B030D-6E8A-4147-A177-3AD203B41FA5}">
                      <a16:colId xmlns:a16="http://schemas.microsoft.com/office/drawing/2014/main" val="99545601"/>
                    </a:ext>
                  </a:extLst>
                </a:gridCol>
                <a:gridCol w="942198">
                  <a:extLst>
                    <a:ext uri="{9D8B030D-6E8A-4147-A177-3AD203B41FA5}">
                      <a16:colId xmlns:a16="http://schemas.microsoft.com/office/drawing/2014/main" val="2237484878"/>
                    </a:ext>
                  </a:extLst>
                </a:gridCol>
                <a:gridCol w="757123">
                  <a:extLst>
                    <a:ext uri="{9D8B030D-6E8A-4147-A177-3AD203B41FA5}">
                      <a16:colId xmlns:a16="http://schemas.microsoft.com/office/drawing/2014/main" val="809023862"/>
                    </a:ext>
                  </a:extLst>
                </a:gridCol>
                <a:gridCol w="755020">
                  <a:extLst>
                    <a:ext uri="{9D8B030D-6E8A-4147-A177-3AD203B41FA5}">
                      <a16:colId xmlns:a16="http://schemas.microsoft.com/office/drawing/2014/main" val="2433163221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10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Over VTM-3.0 with bugfix for </a:t>
                      </a:r>
                      <a:r>
                        <a:rPr lang="en-US" sz="1600" b="1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merge_triangle_flag</a:t>
                      </a:r>
                      <a:endParaRPr lang="en-US" sz="1600" dirty="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06503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6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Random Access Main 10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5"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Low delay B Main 10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640492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endParaRPr lang="en-US" sz="16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EncT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Y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U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V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EncT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DecT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2749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A1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697070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A2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2F2F2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918224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B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36818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C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17331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E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 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2F2F2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3983229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 b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Overall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79896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457200" algn="l"/>
                        </a:tabLst>
                      </a:pPr>
                      <a:r>
                        <a:rPr lang="en-US" sz="16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Malgun Gothic" panose="020B0503020000020004" pitchFamily="34" charset="-127"/>
                        </a:rPr>
                        <a:t>Class D</a:t>
                      </a:r>
                      <a:endParaRPr lang="en-US" sz="1600">
                        <a:effectLst/>
                        <a:latin typeface="Times New Roman" panose="02020603050405020304" pitchFamily="18" charset="0"/>
                        <a:ea typeface="Malgun Gothic" panose="020B0503020000020004" pitchFamily="34" charset="-127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6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1591068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47250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A64804-1A55-264F-99EA-82AA1D72A8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4A8BEF1-981D-9844-AA72-D8B5E152658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In order to maintain consistency according to the type of prediction partitions, this contribution changes the order of the syntaxes of merge data</a:t>
            </a:r>
          </a:p>
          <a:p>
            <a:endParaRPr lang="en-US" dirty="0"/>
          </a:p>
          <a:p>
            <a:r>
              <a:rPr lang="en-US" dirty="0"/>
              <a:t>The proposed method does not have any loss compared with the bugfix for the </a:t>
            </a:r>
            <a:r>
              <a:rPr lang="en-US" dirty="0" err="1"/>
              <a:t>merge_triangle_flag</a:t>
            </a:r>
            <a:r>
              <a:rPr lang="en-US" dirty="0"/>
              <a:t> on top of VTM-3.0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5BA22EB-22B1-3D49-9A66-2A20CE9C4F5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18E6475-A86D-5F4B-A003-F2C0DB90F924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299903"/>
      </p:ext>
    </p:extLst>
  </p:cSld>
  <p:clrMapOvr>
    <a:masterClrMapping/>
  </p:clrMapOvr>
</p:sld>
</file>

<file path=ppt/theme/theme1.xml><?xml version="1.0" encoding="utf-8"?>
<a:theme xmlns:a="http://schemas.openxmlformats.org/drawingml/2006/main" name="DI-WIDE">
  <a:themeElements>
    <a:clrScheme name="DI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C00910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I-WIDE" id="{08173671-A95F-1348-8009-04B67941F7F7}" vid="{3E5CEF02-C2DD-594D-976C-C87DA5C38937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DI-WIDE</Template>
  <TotalTime>3001</TotalTime>
  <Words>939</Words>
  <Application>Microsoft Macintosh PowerPoint</Application>
  <PresentationFormat>Widescreen</PresentationFormat>
  <Paragraphs>350</Paragraphs>
  <Slides>10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맑은 고딕</vt:lpstr>
      <vt:lpstr>Arial</vt:lpstr>
      <vt:lpstr>Calibri</vt:lpstr>
      <vt:lpstr>Times New Roman</vt:lpstr>
      <vt:lpstr>Trebuchet MS</vt:lpstr>
      <vt:lpstr>Tw Cen MT</vt:lpstr>
      <vt:lpstr>Wingdings</vt:lpstr>
      <vt:lpstr>DI-WIDE</vt:lpstr>
      <vt:lpstr>[JVET-M0369] CE4-related: Syntax changes of merge data</vt:lpstr>
      <vt:lpstr>Summary</vt:lpstr>
      <vt:lpstr>Introduction</vt:lpstr>
      <vt:lpstr>Proposed method</vt:lpstr>
      <vt:lpstr>Parsing process of merge data: Draft 3</vt:lpstr>
      <vt:lpstr>Parsing process of merge data: Proposed</vt:lpstr>
      <vt:lpstr>Performance evaluation</vt:lpstr>
      <vt:lpstr>Performance evaluation</vt:lpstr>
      <vt:lpstr>Conclusion</vt:lpstr>
      <vt:lpstr>End of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[JVET-L0453] Bugfix for restrictions of bi-prediction for small CUs</dc:title>
  <dc:creator>Ahn Yongjo</dc:creator>
  <cp:lastModifiedBy>Ahn Yongjo</cp:lastModifiedBy>
  <cp:revision>60</cp:revision>
  <dcterms:created xsi:type="dcterms:W3CDTF">2018-10-03T07:45:45Z</dcterms:created>
  <dcterms:modified xsi:type="dcterms:W3CDTF">2019-01-11T10:10:18Z</dcterms:modified>
</cp:coreProperties>
</file>