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259" r:id="rId2"/>
    <p:sldId id="269" r:id="rId3"/>
    <p:sldId id="270" r:id="rId4"/>
    <p:sldId id="271" r:id="rId5"/>
    <p:sldId id="272" r:id="rId6"/>
    <p:sldId id="261" r:id="rId7"/>
    <p:sldId id="277" r:id="rId8"/>
    <p:sldId id="273" r:id="rId9"/>
    <p:sldId id="274" r:id="rId10"/>
    <p:sldId id="275" r:id="rId11"/>
    <p:sldId id="276" r:id="rId12"/>
  </p:sldIdLst>
  <p:sldSz cx="12192000" cy="6858000"/>
  <p:notesSz cx="6858000" cy="9144000"/>
  <p:embeddedFontLst>
    <p:embeddedFont>
      <p:font typeface="Ericsson Hilda" panose="00000500000000000000" pitchFamily="2" charset="0"/>
      <p:regular r:id="rId15"/>
      <p:bold r:id="rId16"/>
    </p:embeddedFont>
    <p:embeddedFont>
      <p:font typeface="Ericsson Hilda Light" panose="00000400000000000000" pitchFamily="2" charset="0"/>
      <p:regular r:id="rId17"/>
    </p:embeddedFont>
    <p:embeddedFont>
      <p:font typeface="Ericsson Technical Icons" panose="00000500000000000000" pitchFamily="2" charset="0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3284" autoAdjust="0"/>
  </p:normalViewPr>
  <p:slideViewPr>
    <p:cSldViewPr snapToGrid="0" snapToObjects="1" showGuides="1">
      <p:cViewPr varScale="1">
        <p:scale>
          <a:sx n="82" d="100"/>
          <a:sy n="82" d="100"/>
        </p:scale>
        <p:origin x="37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opher Hollmann" userId="a4c1ec2e-8c58-4719-a9c8-a89840bae2fe" providerId="ADAL" clId="{52046E4C-775A-4978-A371-347EE34C36A6}"/>
    <pc:docChg chg="undo addSld modSld sldOrd">
      <pc:chgData name="Christopher Hollmann" userId="a4c1ec2e-8c58-4719-a9c8-a89840bae2fe" providerId="ADAL" clId="{52046E4C-775A-4978-A371-347EE34C36A6}" dt="2019-01-11T15:07:35.708" v="138" actId="403"/>
      <pc:docMkLst>
        <pc:docMk/>
      </pc:docMkLst>
      <pc:sldChg chg="addSp delSp modSp">
        <pc:chgData name="Christopher Hollmann" userId="a4c1ec2e-8c58-4719-a9c8-a89840bae2fe" providerId="ADAL" clId="{52046E4C-775A-4978-A371-347EE34C36A6}" dt="2019-01-11T14:58:26.142" v="27" actId="6549"/>
        <pc:sldMkLst>
          <pc:docMk/>
          <pc:sldMk cId="2613313916" sldId="272"/>
        </pc:sldMkLst>
        <pc:spChg chg="del">
          <ac:chgData name="Christopher Hollmann" userId="a4c1ec2e-8c58-4719-a9c8-a89840bae2fe" providerId="ADAL" clId="{52046E4C-775A-4978-A371-347EE34C36A6}" dt="2019-01-11T14:56:42.621" v="13"/>
          <ac:spMkLst>
            <pc:docMk/>
            <pc:sldMk cId="2613313916" sldId="272"/>
            <ac:spMk id="2" creationId="{C8FAFB37-CEA8-45E2-A30B-D66AE265883C}"/>
          </ac:spMkLst>
        </pc:spChg>
        <pc:spChg chg="del">
          <ac:chgData name="Christopher Hollmann" userId="a4c1ec2e-8c58-4719-a9c8-a89840bae2fe" providerId="ADAL" clId="{52046E4C-775A-4978-A371-347EE34C36A6}" dt="2019-01-11T14:55:19.802" v="0"/>
          <ac:spMkLst>
            <pc:docMk/>
            <pc:sldMk cId="2613313916" sldId="272"/>
            <ac:spMk id="3" creationId="{33B5A684-0E54-407D-8AFC-04676CABBF79}"/>
          </ac:spMkLst>
        </pc:spChg>
        <pc:graphicFrameChg chg="add mod modGraphic">
          <ac:chgData name="Christopher Hollmann" userId="a4c1ec2e-8c58-4719-a9c8-a89840bae2fe" providerId="ADAL" clId="{52046E4C-775A-4978-A371-347EE34C36A6}" dt="2019-01-11T14:58:26.142" v="27" actId="6549"/>
          <ac:graphicFrameMkLst>
            <pc:docMk/>
            <pc:sldMk cId="2613313916" sldId="272"/>
            <ac:graphicFrameMk id="11" creationId="{3998CA59-4895-4C1D-AC36-213E91004D8B}"/>
          </ac:graphicFrameMkLst>
        </pc:graphicFrameChg>
        <pc:graphicFrameChg chg="add mod modGraphic">
          <ac:chgData name="Christopher Hollmann" userId="a4c1ec2e-8c58-4719-a9c8-a89840bae2fe" providerId="ADAL" clId="{52046E4C-775A-4978-A371-347EE34C36A6}" dt="2019-01-11T14:57:52.951" v="25" actId="6549"/>
          <ac:graphicFrameMkLst>
            <pc:docMk/>
            <pc:sldMk cId="2613313916" sldId="272"/>
            <ac:graphicFrameMk id="12" creationId="{A7F7BC0D-0FEA-4912-83F1-3767D50B2D5F}"/>
          </ac:graphicFrameMkLst>
        </pc:graphicFrameChg>
      </pc:sldChg>
      <pc:sldChg chg="addSp delSp modSp add ord">
        <pc:chgData name="Christopher Hollmann" userId="a4c1ec2e-8c58-4719-a9c8-a89840bae2fe" providerId="ADAL" clId="{52046E4C-775A-4978-A371-347EE34C36A6}" dt="2019-01-11T15:07:35.708" v="138" actId="403"/>
        <pc:sldMkLst>
          <pc:docMk/>
          <pc:sldMk cId="1437998244" sldId="277"/>
        </pc:sldMkLst>
        <pc:spChg chg="del">
          <ac:chgData name="Christopher Hollmann" userId="a4c1ec2e-8c58-4719-a9c8-a89840bae2fe" providerId="ADAL" clId="{52046E4C-775A-4978-A371-347EE34C36A6}" dt="2019-01-11T15:07:06.768" v="128"/>
          <ac:spMkLst>
            <pc:docMk/>
            <pc:sldMk cId="1437998244" sldId="277"/>
            <ac:spMk id="2" creationId="{2B14E09F-A12C-4CFA-A20F-388B528229C8}"/>
          </ac:spMkLst>
        </pc:spChg>
        <pc:spChg chg="del">
          <ac:chgData name="Christopher Hollmann" userId="a4c1ec2e-8c58-4719-a9c8-a89840bae2fe" providerId="ADAL" clId="{52046E4C-775A-4978-A371-347EE34C36A6}" dt="2019-01-11T15:00:28.954" v="52"/>
          <ac:spMkLst>
            <pc:docMk/>
            <pc:sldMk cId="1437998244" sldId="277"/>
            <ac:spMk id="3" creationId="{53061CFE-DD55-45A6-A73D-3698B2ED5418}"/>
          </ac:spMkLst>
        </pc:spChg>
        <pc:spChg chg="mod">
          <ac:chgData name="Christopher Hollmann" userId="a4c1ec2e-8c58-4719-a9c8-a89840bae2fe" providerId="ADAL" clId="{52046E4C-775A-4978-A371-347EE34C36A6}" dt="2019-01-11T14:58:50.607" v="51" actId="20577"/>
          <ac:spMkLst>
            <pc:docMk/>
            <pc:sldMk cId="1437998244" sldId="277"/>
            <ac:spMk id="4" creationId="{BBF85F65-AF09-4215-919C-D381E3DD5EB4}"/>
          </ac:spMkLst>
        </pc:spChg>
        <pc:spChg chg="add mod">
          <ac:chgData name="Christopher Hollmann" userId="a4c1ec2e-8c58-4719-a9c8-a89840bae2fe" providerId="ADAL" clId="{52046E4C-775A-4978-A371-347EE34C36A6}" dt="2019-01-11T15:03:28.729" v="127" actId="14100"/>
          <ac:spMkLst>
            <pc:docMk/>
            <pc:sldMk cId="1437998244" sldId="277"/>
            <ac:spMk id="6" creationId="{05FE85E7-EB0A-4C51-8A5B-9885F0A52B22}"/>
          </ac:spMkLst>
        </pc:spChg>
        <pc:graphicFrameChg chg="add mod modGraphic">
          <ac:chgData name="Christopher Hollmann" userId="a4c1ec2e-8c58-4719-a9c8-a89840bae2fe" providerId="ADAL" clId="{52046E4C-775A-4978-A371-347EE34C36A6}" dt="2019-01-11T15:00:44.378" v="57" actId="403"/>
          <ac:graphicFrameMkLst>
            <pc:docMk/>
            <pc:sldMk cId="1437998244" sldId="277"/>
            <ac:graphicFrameMk id="5" creationId="{BA4F3A1C-D480-4EF9-8619-2E3E443D6BEF}"/>
          </ac:graphicFrameMkLst>
        </pc:graphicFrameChg>
        <pc:graphicFrameChg chg="add mod modGraphic">
          <ac:chgData name="Christopher Hollmann" userId="a4c1ec2e-8c58-4719-a9c8-a89840bae2fe" providerId="ADAL" clId="{52046E4C-775A-4978-A371-347EE34C36A6}" dt="2019-01-11T15:07:35.708" v="138" actId="403"/>
          <ac:graphicFrameMkLst>
            <pc:docMk/>
            <pc:sldMk cId="1437998244" sldId="277"/>
            <ac:graphicFrameMk id="7" creationId="{C08CCEF7-7968-47C7-8271-FF36B7373C2F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9DD1CB-DD7E-47C0-8C73-DFDF434617D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92AC96B-4D67-4510-9E86-C4D3070C128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 dirty="0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JVET-M0366</a:t>
            </a:r>
            <a:br>
              <a:rPr lang="en-US" dirty="0"/>
            </a:br>
            <a:r>
              <a:rPr lang="en-US" dirty="0"/>
              <a:t>Transform Simplification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Christopher Hollmann, Davood Saffar,</a:t>
            </a:r>
          </a:p>
          <a:p>
            <a:r>
              <a:rPr lang="en-US" b="1" dirty="0"/>
              <a:t>Per Wennersten, Jacob Ström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7152E-1193-42D5-AAAE-792423D8573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Christopher Hollmann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86FD49-9B2F-4208-8540-5F97918FA12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6FD6E6-EB04-48C7-AAF4-64C6EAFFEBA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2019-01-09</a:t>
            </a:r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999B15EF-9133-4495-B01E-CEEAA47ABBD2}"/>
              </a:ext>
            </a:extLst>
          </p:cNvPr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389392203"/>
              </p:ext>
            </p:extLst>
          </p:nvPr>
        </p:nvGraphicFramePr>
        <p:xfrm>
          <a:off x="6240468" y="1844674"/>
          <a:ext cx="5472107" cy="4512286"/>
        </p:xfrm>
        <a:graphic>
          <a:graphicData uri="http://schemas.openxmlformats.org/drawingml/2006/table">
            <a:tbl>
              <a:tblPr/>
              <a:tblGrid>
                <a:gridCol w="2138765">
                  <a:extLst>
                    <a:ext uri="{9D8B030D-6E8A-4147-A177-3AD203B41FA5}">
                      <a16:colId xmlns:a16="http://schemas.microsoft.com/office/drawing/2014/main" val="3375210116"/>
                    </a:ext>
                  </a:extLst>
                </a:gridCol>
                <a:gridCol w="1111114">
                  <a:extLst>
                    <a:ext uri="{9D8B030D-6E8A-4147-A177-3AD203B41FA5}">
                      <a16:colId xmlns:a16="http://schemas.microsoft.com/office/drawing/2014/main" val="1103494163"/>
                    </a:ext>
                  </a:extLst>
                </a:gridCol>
                <a:gridCol w="1111114">
                  <a:extLst>
                    <a:ext uri="{9D8B030D-6E8A-4147-A177-3AD203B41FA5}">
                      <a16:colId xmlns:a16="http://schemas.microsoft.com/office/drawing/2014/main" val="2137791335"/>
                    </a:ext>
                  </a:extLst>
                </a:gridCol>
                <a:gridCol w="1111114">
                  <a:extLst>
                    <a:ext uri="{9D8B030D-6E8A-4147-A177-3AD203B41FA5}">
                      <a16:colId xmlns:a16="http://schemas.microsoft.com/office/drawing/2014/main" val="2693755002"/>
                    </a:ext>
                  </a:extLst>
                </a:gridCol>
              </a:tblGrid>
              <a:tr h="320158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0434380"/>
                  </a:ext>
                </a:extLst>
              </a:tr>
              <a:tr h="262845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0999693"/>
                  </a:ext>
                </a:extLst>
              </a:tr>
              <a:tr h="262845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9502962"/>
                  </a:ext>
                </a:extLst>
              </a:tr>
              <a:tr h="4780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6477529"/>
                  </a:ext>
                </a:extLst>
              </a:tr>
              <a:tr h="4780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8678363"/>
                  </a:ext>
                </a:extLst>
              </a:tr>
              <a:tr h="4780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3726456"/>
                  </a:ext>
                </a:extLst>
              </a:tr>
              <a:tr h="4780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181708"/>
                  </a:ext>
                </a:extLst>
              </a:tr>
              <a:tr h="26284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6153228"/>
                  </a:ext>
                </a:extLst>
              </a:tr>
              <a:tr h="4780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3173637"/>
                  </a:ext>
                </a:extLst>
              </a:tr>
              <a:tr h="4780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-0,52%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6670158"/>
                  </a:ext>
                </a:extLst>
              </a:tr>
              <a:tr h="4780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5832694"/>
                  </a:ext>
                </a:extLst>
              </a:tr>
            </a:tbl>
          </a:graphicData>
        </a:graphic>
      </p:graphicFrame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15DECDB8-7F10-4DE2-A0DF-7F7EF6C4E591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83455073"/>
              </p:ext>
            </p:extLst>
          </p:nvPr>
        </p:nvGraphicFramePr>
        <p:xfrm>
          <a:off x="479424" y="1844674"/>
          <a:ext cx="5472111" cy="4455004"/>
        </p:xfrm>
        <a:graphic>
          <a:graphicData uri="http://schemas.openxmlformats.org/drawingml/2006/table">
            <a:tbl>
              <a:tblPr/>
              <a:tblGrid>
                <a:gridCol w="2138766">
                  <a:extLst>
                    <a:ext uri="{9D8B030D-6E8A-4147-A177-3AD203B41FA5}">
                      <a16:colId xmlns:a16="http://schemas.microsoft.com/office/drawing/2014/main" val="2361970989"/>
                    </a:ext>
                  </a:extLst>
                </a:gridCol>
                <a:gridCol w="1111115">
                  <a:extLst>
                    <a:ext uri="{9D8B030D-6E8A-4147-A177-3AD203B41FA5}">
                      <a16:colId xmlns:a16="http://schemas.microsoft.com/office/drawing/2014/main" val="2131305924"/>
                    </a:ext>
                  </a:extLst>
                </a:gridCol>
                <a:gridCol w="1111115">
                  <a:extLst>
                    <a:ext uri="{9D8B030D-6E8A-4147-A177-3AD203B41FA5}">
                      <a16:colId xmlns:a16="http://schemas.microsoft.com/office/drawing/2014/main" val="3685320634"/>
                    </a:ext>
                  </a:extLst>
                </a:gridCol>
                <a:gridCol w="1111115">
                  <a:extLst>
                    <a:ext uri="{9D8B030D-6E8A-4147-A177-3AD203B41FA5}">
                      <a16:colId xmlns:a16="http://schemas.microsoft.com/office/drawing/2014/main" val="175398435"/>
                    </a:ext>
                  </a:extLst>
                </a:gridCol>
              </a:tblGrid>
              <a:tr h="261144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1823348"/>
                  </a:ext>
                </a:extLst>
              </a:tr>
              <a:tr h="261144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3331012"/>
                  </a:ext>
                </a:extLst>
              </a:tr>
              <a:tr h="261144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9572540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3115079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6757837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2395859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6246916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0441196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6181865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7034711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112451"/>
                  </a:ext>
                </a:extLst>
              </a:tr>
            </a:tbl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0FC89440-3A8F-45BB-8B9D-EF63DA3B73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Remove DCT-8 hor + ver</a:t>
            </a:r>
            <a:br>
              <a:rPr lang="sv-SE" dirty="0"/>
            </a:br>
            <a:r>
              <a:rPr lang="sv-SE" dirty="0"/>
              <a:t>Replace size 32, change mts_cu_flag</a:t>
            </a:r>
          </a:p>
        </p:txBody>
      </p:sp>
    </p:spTree>
    <p:extLst>
      <p:ext uri="{BB962C8B-B14F-4D97-AF65-F5344CB8AC3E}">
        <p14:creationId xmlns:p14="http://schemas.microsoft.com/office/powerpoint/2010/main" val="29321819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05FA948D-CBFE-4CD3-BD02-FBBBDB5DD7A7}"/>
              </a:ext>
            </a:extLst>
          </p:cNvPr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1348184379"/>
              </p:ext>
            </p:extLst>
          </p:nvPr>
        </p:nvGraphicFramePr>
        <p:xfrm>
          <a:off x="6240468" y="1844674"/>
          <a:ext cx="5472107" cy="4512286"/>
        </p:xfrm>
        <a:graphic>
          <a:graphicData uri="http://schemas.openxmlformats.org/drawingml/2006/table">
            <a:tbl>
              <a:tblPr/>
              <a:tblGrid>
                <a:gridCol w="2138765">
                  <a:extLst>
                    <a:ext uri="{9D8B030D-6E8A-4147-A177-3AD203B41FA5}">
                      <a16:colId xmlns:a16="http://schemas.microsoft.com/office/drawing/2014/main" val="2602962383"/>
                    </a:ext>
                  </a:extLst>
                </a:gridCol>
                <a:gridCol w="1111114">
                  <a:extLst>
                    <a:ext uri="{9D8B030D-6E8A-4147-A177-3AD203B41FA5}">
                      <a16:colId xmlns:a16="http://schemas.microsoft.com/office/drawing/2014/main" val="789419549"/>
                    </a:ext>
                  </a:extLst>
                </a:gridCol>
                <a:gridCol w="1111114">
                  <a:extLst>
                    <a:ext uri="{9D8B030D-6E8A-4147-A177-3AD203B41FA5}">
                      <a16:colId xmlns:a16="http://schemas.microsoft.com/office/drawing/2014/main" val="378892929"/>
                    </a:ext>
                  </a:extLst>
                </a:gridCol>
                <a:gridCol w="1111114">
                  <a:extLst>
                    <a:ext uri="{9D8B030D-6E8A-4147-A177-3AD203B41FA5}">
                      <a16:colId xmlns:a16="http://schemas.microsoft.com/office/drawing/2014/main" val="2480052201"/>
                    </a:ext>
                  </a:extLst>
                </a:gridCol>
              </a:tblGrid>
              <a:tr h="320158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4501000"/>
                  </a:ext>
                </a:extLst>
              </a:tr>
              <a:tr h="262845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9559468"/>
                  </a:ext>
                </a:extLst>
              </a:tr>
              <a:tr h="262845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6317563"/>
                  </a:ext>
                </a:extLst>
              </a:tr>
              <a:tr h="4780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6776585"/>
                  </a:ext>
                </a:extLst>
              </a:tr>
              <a:tr h="4780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0328313"/>
                  </a:ext>
                </a:extLst>
              </a:tr>
              <a:tr h="4780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8944929"/>
                  </a:ext>
                </a:extLst>
              </a:tr>
              <a:tr h="4780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7328630"/>
                  </a:ext>
                </a:extLst>
              </a:tr>
              <a:tr h="26284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8011574"/>
                  </a:ext>
                </a:extLst>
              </a:tr>
              <a:tr h="4780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3679737"/>
                  </a:ext>
                </a:extLst>
              </a:tr>
              <a:tr h="4780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-0,42%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4439875"/>
                  </a:ext>
                </a:extLst>
              </a:tr>
              <a:tr h="4780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4094471"/>
                  </a:ext>
                </a:extLst>
              </a:tr>
            </a:tbl>
          </a:graphicData>
        </a:graphic>
      </p:graphicFrame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4EBF6695-D542-4DC3-AC3A-0638E697D296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955851444"/>
              </p:ext>
            </p:extLst>
          </p:nvPr>
        </p:nvGraphicFramePr>
        <p:xfrm>
          <a:off x="479424" y="1844674"/>
          <a:ext cx="5472111" cy="4455004"/>
        </p:xfrm>
        <a:graphic>
          <a:graphicData uri="http://schemas.openxmlformats.org/drawingml/2006/table">
            <a:tbl>
              <a:tblPr/>
              <a:tblGrid>
                <a:gridCol w="2138766">
                  <a:extLst>
                    <a:ext uri="{9D8B030D-6E8A-4147-A177-3AD203B41FA5}">
                      <a16:colId xmlns:a16="http://schemas.microsoft.com/office/drawing/2014/main" val="1069991484"/>
                    </a:ext>
                  </a:extLst>
                </a:gridCol>
                <a:gridCol w="1111115">
                  <a:extLst>
                    <a:ext uri="{9D8B030D-6E8A-4147-A177-3AD203B41FA5}">
                      <a16:colId xmlns:a16="http://schemas.microsoft.com/office/drawing/2014/main" val="3106651627"/>
                    </a:ext>
                  </a:extLst>
                </a:gridCol>
                <a:gridCol w="1111115">
                  <a:extLst>
                    <a:ext uri="{9D8B030D-6E8A-4147-A177-3AD203B41FA5}">
                      <a16:colId xmlns:a16="http://schemas.microsoft.com/office/drawing/2014/main" val="3816656732"/>
                    </a:ext>
                  </a:extLst>
                </a:gridCol>
                <a:gridCol w="1111115">
                  <a:extLst>
                    <a:ext uri="{9D8B030D-6E8A-4147-A177-3AD203B41FA5}">
                      <a16:colId xmlns:a16="http://schemas.microsoft.com/office/drawing/2014/main" val="3036248486"/>
                    </a:ext>
                  </a:extLst>
                </a:gridCol>
              </a:tblGrid>
              <a:tr h="261144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1213442"/>
                  </a:ext>
                </a:extLst>
              </a:tr>
              <a:tr h="261144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482738"/>
                  </a:ext>
                </a:extLst>
              </a:tr>
              <a:tr h="261144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0912968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331782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3501885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3990870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0629324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4885184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126714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0007270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0527340"/>
                  </a:ext>
                </a:extLst>
              </a:tr>
            </a:tbl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6D8E5A28-E710-4E1B-908A-92910EE9B4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Remove DCT-8 hor + ver</a:t>
            </a:r>
            <a:br>
              <a:rPr lang="sv-SE" dirty="0"/>
            </a:br>
            <a:r>
              <a:rPr lang="sv-SE" dirty="0"/>
              <a:t>Replace size 32, change mts_tu_idx</a:t>
            </a:r>
          </a:p>
        </p:txBody>
      </p:sp>
    </p:spTree>
    <p:extLst>
      <p:ext uri="{BB962C8B-B14F-4D97-AF65-F5344CB8AC3E}">
        <p14:creationId xmlns:p14="http://schemas.microsoft.com/office/powerpoint/2010/main" val="4269210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Content Placeholder 27">
            <a:extLst>
              <a:ext uri="{FF2B5EF4-FFF2-40B4-BE49-F238E27FC236}">
                <a16:creationId xmlns:a16="http://schemas.microsoft.com/office/drawing/2014/main" id="{6B63512C-F4ED-4813-AE56-9B433279486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sv-SE" dirty="0"/>
              <a:t>MTS tool allows a total of 5 possible combinations of transform:</a:t>
            </a:r>
          </a:p>
          <a:p>
            <a:pPr lvl="1"/>
            <a:r>
              <a:rPr lang="sv-SE" dirty="0"/>
              <a:t>DCT-2 horizontal and vertical</a:t>
            </a:r>
          </a:p>
          <a:p>
            <a:pPr lvl="1"/>
            <a:r>
              <a:rPr lang="sv-SE" dirty="0"/>
              <a:t>DST-7 horizontal and vertical</a:t>
            </a:r>
          </a:p>
          <a:p>
            <a:pPr lvl="1"/>
            <a:r>
              <a:rPr lang="sv-SE" dirty="0"/>
              <a:t>DST-7 horizontal and DCT-8 vertical</a:t>
            </a:r>
          </a:p>
          <a:p>
            <a:pPr lvl="1"/>
            <a:r>
              <a:rPr lang="sv-SE" dirty="0"/>
              <a:t>DCT-8 horizontal and DST-7 vertical</a:t>
            </a:r>
          </a:p>
          <a:p>
            <a:pPr lvl="1"/>
            <a:r>
              <a:rPr lang="sv-SE" dirty="0"/>
              <a:t>DCT-8 horizontal and vertical</a:t>
            </a:r>
          </a:p>
          <a:p>
            <a:pPr lvl="1"/>
            <a:endParaRPr lang="sv-SE" dirty="0"/>
          </a:p>
          <a:p>
            <a:r>
              <a:rPr lang="sv-SE" dirty="0"/>
              <a:t>Very uneven usage distribution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2A4059-2C90-4DEF-8BB2-FD79CEFEB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E6221B9-DD9B-45E3-BFD6-40ADCA51FD1B}"/>
              </a:ext>
            </a:extLst>
          </p:cNvPr>
          <p:cNvGrpSpPr/>
          <p:nvPr/>
        </p:nvGrpSpPr>
        <p:grpSpPr>
          <a:xfrm>
            <a:off x="6277873" y="1842726"/>
            <a:ext cx="5750260" cy="3554386"/>
            <a:chOff x="6307371" y="1375719"/>
            <a:chExt cx="5750260" cy="3554386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2636A8A-48AF-4D40-9D75-B6851398047F}"/>
                </a:ext>
              </a:extLst>
            </p:cNvPr>
            <p:cNvSpPr/>
            <p:nvPr/>
          </p:nvSpPr>
          <p:spPr bwMode="auto">
            <a:xfrm>
              <a:off x="7316707" y="1375719"/>
              <a:ext cx="1516144" cy="46895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2000" dirty="0" err="1">
                  <a:solidFill>
                    <a:schemeClr val="tx1"/>
                  </a:solidFill>
                </a:rPr>
                <a:t>mts_cu_flag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59496C24-187E-4640-9595-273421F8559B}"/>
                </a:ext>
              </a:extLst>
            </p:cNvPr>
            <p:cNvSpPr/>
            <p:nvPr/>
          </p:nvSpPr>
          <p:spPr bwMode="auto">
            <a:xfrm>
              <a:off x="9101331" y="2450435"/>
              <a:ext cx="1400432" cy="52722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mts_tu_idx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686A64C-3320-432E-8811-2839F836682F}"/>
                </a:ext>
              </a:extLst>
            </p:cNvPr>
            <p:cNvSpPr/>
            <p:nvPr/>
          </p:nvSpPr>
          <p:spPr bwMode="auto">
            <a:xfrm>
              <a:off x="6307371" y="2450435"/>
              <a:ext cx="1400432" cy="68374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2000" dirty="0">
                  <a:solidFill>
                    <a:schemeClr val="tx1"/>
                  </a:solidFill>
                </a:rPr>
                <a:t>DCT-2 </a:t>
              </a:r>
              <a:r>
                <a:rPr lang="en-US" sz="2000" dirty="0" err="1">
                  <a:solidFill>
                    <a:schemeClr val="tx1"/>
                  </a:solidFill>
                </a:rPr>
                <a:t>hor</a:t>
              </a:r>
              <a:endParaRPr lang="en-US" sz="2000" dirty="0">
                <a:solidFill>
                  <a:schemeClr val="tx1"/>
                </a:solidFill>
              </a:endParaRPr>
            </a:p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DCT-2 </a:t>
              </a: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ver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AA1F2D5-17AE-4CC5-9951-561E113D9A4F}"/>
                </a:ext>
              </a:extLst>
            </p:cNvPr>
            <p:cNvSpPr/>
            <p:nvPr/>
          </p:nvSpPr>
          <p:spPr bwMode="auto">
            <a:xfrm>
              <a:off x="8272422" y="3270141"/>
              <a:ext cx="902044" cy="68374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DST-7 </a:t>
              </a: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hor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9804FF1-B0AE-404A-A3C5-FC8B63B1DE29}"/>
                </a:ext>
              </a:extLst>
            </p:cNvPr>
            <p:cNvSpPr/>
            <p:nvPr/>
          </p:nvSpPr>
          <p:spPr bwMode="auto">
            <a:xfrm>
              <a:off x="10554348" y="3270141"/>
              <a:ext cx="902045" cy="68374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DCT-8 </a:t>
              </a: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hor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936F2E8-D129-4B1C-A744-87780B93D42E}"/>
                </a:ext>
              </a:extLst>
            </p:cNvPr>
            <p:cNvSpPr/>
            <p:nvPr/>
          </p:nvSpPr>
          <p:spPr bwMode="auto">
            <a:xfrm>
              <a:off x="11155584" y="4239848"/>
              <a:ext cx="902047" cy="68374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DCT-8 </a:t>
              </a: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ver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4D217F1-51F2-4666-A8B8-395D2EF90672}"/>
                </a:ext>
              </a:extLst>
            </p:cNvPr>
            <p:cNvSpPr/>
            <p:nvPr/>
          </p:nvSpPr>
          <p:spPr bwMode="auto">
            <a:xfrm>
              <a:off x="10008893" y="4240450"/>
              <a:ext cx="902046" cy="68374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DST-7 </a:t>
              </a: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ver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C6008F8-D546-4EE7-92DC-1C9CD2B8A4FB}"/>
                </a:ext>
              </a:extLst>
            </p:cNvPr>
            <p:cNvSpPr/>
            <p:nvPr/>
          </p:nvSpPr>
          <p:spPr bwMode="auto">
            <a:xfrm>
              <a:off x="8811472" y="4246365"/>
              <a:ext cx="902045" cy="68374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DCT-8 </a:t>
              </a: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ver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2EE4004-7CB8-4362-A026-DEF7460163FC}"/>
                </a:ext>
              </a:extLst>
            </p:cNvPr>
            <p:cNvSpPr/>
            <p:nvPr/>
          </p:nvSpPr>
          <p:spPr bwMode="auto">
            <a:xfrm>
              <a:off x="7650742" y="4246365"/>
              <a:ext cx="902044" cy="68374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DST-7 </a:t>
              </a: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ver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E4582F62-0A5E-4892-9E1A-5D4F69A9F52B}"/>
                </a:ext>
              </a:extLst>
            </p:cNvPr>
            <p:cNvCxnSpPr>
              <a:cxnSpLocks/>
              <a:stCxn id="9" idx="2"/>
              <a:endCxn id="12" idx="0"/>
            </p:cNvCxnSpPr>
            <p:nvPr/>
          </p:nvCxnSpPr>
          <p:spPr bwMode="auto">
            <a:xfrm flipH="1">
              <a:off x="7007587" y="1844675"/>
              <a:ext cx="1067192" cy="60576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A4FACC0F-8FF9-468C-B1D3-FBFC75670CE6}"/>
                </a:ext>
              </a:extLst>
            </p:cNvPr>
            <p:cNvCxnSpPr>
              <a:cxnSpLocks/>
              <a:stCxn id="9" idx="2"/>
              <a:endCxn id="11" idx="0"/>
            </p:cNvCxnSpPr>
            <p:nvPr/>
          </p:nvCxnSpPr>
          <p:spPr bwMode="auto">
            <a:xfrm>
              <a:off x="8074779" y="1844675"/>
              <a:ext cx="1726768" cy="60576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40192AE3-C6D5-495E-9029-CAED10039F71}"/>
                </a:ext>
              </a:extLst>
            </p:cNvPr>
            <p:cNvCxnSpPr>
              <a:cxnSpLocks/>
              <a:stCxn id="11" idx="2"/>
              <a:endCxn id="13" idx="0"/>
            </p:cNvCxnSpPr>
            <p:nvPr/>
          </p:nvCxnSpPr>
          <p:spPr bwMode="auto">
            <a:xfrm flipH="1">
              <a:off x="8723444" y="2977657"/>
              <a:ext cx="1078103" cy="292484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89E38062-BBCB-45A9-BF94-66C89C2669C1}"/>
                </a:ext>
              </a:extLst>
            </p:cNvPr>
            <p:cNvCxnSpPr>
              <a:cxnSpLocks/>
              <a:stCxn id="11" idx="2"/>
              <a:endCxn id="14" idx="0"/>
            </p:cNvCxnSpPr>
            <p:nvPr/>
          </p:nvCxnSpPr>
          <p:spPr bwMode="auto">
            <a:xfrm>
              <a:off x="9801547" y="2977657"/>
              <a:ext cx="1203824" cy="292484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C7278298-00DE-412A-9868-E184B1E0C294}"/>
                </a:ext>
              </a:extLst>
            </p:cNvPr>
            <p:cNvCxnSpPr>
              <a:stCxn id="13" idx="2"/>
              <a:endCxn id="18" idx="0"/>
            </p:cNvCxnSpPr>
            <p:nvPr/>
          </p:nvCxnSpPr>
          <p:spPr bwMode="auto">
            <a:xfrm flipH="1">
              <a:off x="8101764" y="3953881"/>
              <a:ext cx="621680" cy="292484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150AC279-83DD-483E-9BA9-41C3BEEA82DD}"/>
                </a:ext>
              </a:extLst>
            </p:cNvPr>
            <p:cNvCxnSpPr>
              <a:stCxn id="13" idx="2"/>
              <a:endCxn id="17" idx="0"/>
            </p:cNvCxnSpPr>
            <p:nvPr/>
          </p:nvCxnSpPr>
          <p:spPr bwMode="auto">
            <a:xfrm>
              <a:off x="8723444" y="3953881"/>
              <a:ext cx="539051" cy="292484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1AC2A017-2FE1-42CF-85EE-A7C3FACF19AA}"/>
                </a:ext>
              </a:extLst>
            </p:cNvPr>
            <p:cNvCxnSpPr>
              <a:stCxn id="14" idx="2"/>
              <a:endCxn id="16" idx="0"/>
            </p:cNvCxnSpPr>
            <p:nvPr/>
          </p:nvCxnSpPr>
          <p:spPr bwMode="auto">
            <a:xfrm flipH="1">
              <a:off x="10459916" y="3953881"/>
              <a:ext cx="545455" cy="286569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386682BD-FB94-47F7-9625-16FFB1D48933}"/>
                </a:ext>
              </a:extLst>
            </p:cNvPr>
            <p:cNvCxnSpPr>
              <a:stCxn id="14" idx="2"/>
              <a:endCxn id="15" idx="0"/>
            </p:cNvCxnSpPr>
            <p:nvPr/>
          </p:nvCxnSpPr>
          <p:spPr bwMode="auto">
            <a:xfrm>
              <a:off x="11005371" y="3953881"/>
              <a:ext cx="601237" cy="285967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4A0A438B-49A9-477E-B85D-7502A2CAF499}"/>
              </a:ext>
            </a:extLst>
          </p:cNvPr>
          <p:cNvSpPr txBox="1"/>
          <p:nvPr/>
        </p:nvSpPr>
        <p:spPr bwMode="auto">
          <a:xfrm>
            <a:off x="6641808" y="3737148"/>
            <a:ext cx="672562" cy="3704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chemeClr val="tx1"/>
              </a:buClr>
            </a:pPr>
            <a:r>
              <a:rPr lang="sv-SE" sz="2000" dirty="0">
                <a:solidFill>
                  <a:srgbClr val="FF0000"/>
                </a:solidFill>
              </a:rPr>
              <a:t>20%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133DAD1-F8DA-47DD-924E-C3019513174F}"/>
              </a:ext>
            </a:extLst>
          </p:cNvPr>
          <p:cNvSpPr txBox="1"/>
          <p:nvPr/>
        </p:nvSpPr>
        <p:spPr bwMode="auto">
          <a:xfrm>
            <a:off x="7735985" y="5455098"/>
            <a:ext cx="672562" cy="3704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chemeClr val="tx1"/>
              </a:buClr>
            </a:pPr>
            <a:r>
              <a:rPr lang="sv-SE" sz="2000" dirty="0">
                <a:solidFill>
                  <a:srgbClr val="FF0000"/>
                </a:solidFill>
              </a:rPr>
              <a:t>60%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C6065E5-EB32-40F1-93A5-076E22B9DDD9}"/>
              </a:ext>
            </a:extLst>
          </p:cNvPr>
          <p:cNvSpPr txBox="1"/>
          <p:nvPr/>
        </p:nvSpPr>
        <p:spPr bwMode="auto">
          <a:xfrm>
            <a:off x="8896715" y="5455098"/>
            <a:ext cx="672562" cy="3704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chemeClr val="tx1"/>
              </a:buClr>
            </a:pPr>
            <a:r>
              <a:rPr lang="sv-SE" sz="2000" dirty="0">
                <a:solidFill>
                  <a:srgbClr val="FF0000"/>
                </a:solidFill>
              </a:rPr>
              <a:t>10%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48089E69-8BF5-4109-8DBA-6A4711B4F213}"/>
              </a:ext>
            </a:extLst>
          </p:cNvPr>
          <p:cNvSpPr txBox="1"/>
          <p:nvPr/>
        </p:nvSpPr>
        <p:spPr bwMode="auto">
          <a:xfrm>
            <a:off x="10094137" y="5455098"/>
            <a:ext cx="672562" cy="3704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chemeClr val="tx1"/>
              </a:buClr>
            </a:pPr>
            <a:r>
              <a:rPr lang="sv-SE" sz="2000" dirty="0">
                <a:solidFill>
                  <a:srgbClr val="FF0000"/>
                </a:solidFill>
              </a:rPr>
              <a:t>10%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DB999F9-0081-4C5C-9515-8E1975847C8B}"/>
              </a:ext>
            </a:extLst>
          </p:cNvPr>
          <p:cNvSpPr txBox="1"/>
          <p:nvPr/>
        </p:nvSpPr>
        <p:spPr bwMode="auto">
          <a:xfrm>
            <a:off x="11240828" y="5455098"/>
            <a:ext cx="672562" cy="3704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chemeClr val="tx1"/>
              </a:buClr>
            </a:pPr>
            <a:r>
              <a:rPr lang="sv-SE" sz="2000" dirty="0">
                <a:solidFill>
                  <a:srgbClr val="FF0000"/>
                </a:solidFill>
              </a:rPr>
              <a:t>2%</a:t>
            </a:r>
          </a:p>
        </p:txBody>
      </p:sp>
    </p:spTree>
    <p:extLst>
      <p:ext uri="{BB962C8B-B14F-4D97-AF65-F5344CB8AC3E}">
        <p14:creationId xmlns:p14="http://schemas.microsoft.com/office/powerpoint/2010/main" val="31974111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174A8F1-2C24-4262-91B2-FD36CFE3375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sv-SE" dirty="0"/>
              <a:t>Remove combination DCT-8 horizontal and vertical</a:t>
            </a:r>
          </a:p>
          <a:p>
            <a:pPr marL="457200" indent="-457200">
              <a:buFont typeface="+mj-lt"/>
              <a:buAutoNum type="arabicPeriod"/>
            </a:pPr>
            <a:endParaRPr lang="sv-SE" dirty="0"/>
          </a:p>
          <a:p>
            <a:pPr marL="457200" indent="-457200">
              <a:buFont typeface="+mj-lt"/>
              <a:buAutoNum type="arabicPeriod"/>
            </a:pPr>
            <a:r>
              <a:rPr lang="sv-SE" dirty="0"/>
              <a:t>Replace size 32 DCT-8 with existing DCT-2</a:t>
            </a:r>
          </a:p>
          <a:p>
            <a:pPr marL="457200" indent="-457200">
              <a:buFont typeface="+mj-lt"/>
              <a:buAutoNum type="arabicPeriod"/>
            </a:pPr>
            <a:endParaRPr lang="sv-SE" dirty="0"/>
          </a:p>
          <a:p>
            <a:pPr marL="457200" indent="-457200">
              <a:buFont typeface="+mj-lt"/>
              <a:buAutoNum type="arabicPeriod"/>
            </a:pPr>
            <a:r>
              <a:rPr lang="sv-SE" dirty="0"/>
              <a:t>Replace mts_tu_idx with two flags:</a:t>
            </a:r>
          </a:p>
          <a:p>
            <a:pPr marL="827088" lvl="1" indent="-457200">
              <a:buFont typeface="+mj-lt"/>
              <a:buAutoNum type="arabicPeriod"/>
            </a:pPr>
            <a:r>
              <a:rPr lang="sv-SE" dirty="0"/>
              <a:t>mts_dst_flag: DST-7 horizontal and vertical</a:t>
            </a:r>
          </a:p>
          <a:p>
            <a:pPr marL="827088" lvl="1" indent="-457200">
              <a:buFont typeface="+mj-lt"/>
              <a:buAutoNum type="arabicPeriod"/>
            </a:pPr>
            <a:r>
              <a:rPr lang="sv-SE" dirty="0"/>
              <a:t>mts_tu_flag: DST-7 and DCT-8 horizontal and vertical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625B67E-E558-4B1D-9BFE-0BA79B6508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Proposed changes (1)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50A9C20-039D-42AD-905D-99C46D425F01}"/>
              </a:ext>
            </a:extLst>
          </p:cNvPr>
          <p:cNvGrpSpPr/>
          <p:nvPr/>
        </p:nvGrpSpPr>
        <p:grpSpPr>
          <a:xfrm>
            <a:off x="6277873" y="1842726"/>
            <a:ext cx="5434701" cy="3548471"/>
            <a:chOff x="6307371" y="1375719"/>
            <a:chExt cx="5434701" cy="354847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354C624-A6B4-46A5-BAE6-D3774EC0C045}"/>
                </a:ext>
              </a:extLst>
            </p:cNvPr>
            <p:cNvSpPr/>
            <p:nvPr/>
          </p:nvSpPr>
          <p:spPr bwMode="auto">
            <a:xfrm>
              <a:off x="7316707" y="1375719"/>
              <a:ext cx="1516144" cy="46895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2000" dirty="0" err="1">
                  <a:solidFill>
                    <a:schemeClr val="tx1"/>
                  </a:solidFill>
                </a:rPr>
                <a:t>mts_cu_flag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7AE62A1-39B3-499B-B22D-CE1F57194A36}"/>
                </a:ext>
              </a:extLst>
            </p:cNvPr>
            <p:cNvSpPr/>
            <p:nvPr/>
          </p:nvSpPr>
          <p:spPr bwMode="auto">
            <a:xfrm>
              <a:off x="9101330" y="2450435"/>
              <a:ext cx="1621049" cy="52722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mts_dst_flag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818C250-AB22-4832-ABFA-F9F88DEA3D38}"/>
                </a:ext>
              </a:extLst>
            </p:cNvPr>
            <p:cNvSpPr/>
            <p:nvPr/>
          </p:nvSpPr>
          <p:spPr bwMode="auto">
            <a:xfrm>
              <a:off x="6307371" y="2450435"/>
              <a:ext cx="1400432" cy="68374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2000" dirty="0">
                  <a:solidFill>
                    <a:schemeClr val="tx1"/>
                  </a:solidFill>
                </a:rPr>
                <a:t>DCT-2 </a:t>
              </a:r>
              <a:r>
                <a:rPr lang="en-US" sz="2000" dirty="0" err="1">
                  <a:solidFill>
                    <a:schemeClr val="tx1"/>
                  </a:solidFill>
                </a:rPr>
                <a:t>hor</a:t>
              </a:r>
              <a:endParaRPr lang="en-US" sz="2000" dirty="0">
                <a:solidFill>
                  <a:schemeClr val="tx1"/>
                </a:solidFill>
              </a:endParaRPr>
            </a:p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DCT-2 </a:t>
              </a: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ver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2FAE931-A1F0-4C21-BFB2-49FD462CE11C}"/>
                </a:ext>
              </a:extLst>
            </p:cNvPr>
            <p:cNvSpPr/>
            <p:nvPr/>
          </p:nvSpPr>
          <p:spPr bwMode="auto">
            <a:xfrm>
              <a:off x="8272422" y="3270141"/>
              <a:ext cx="1078102" cy="68374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DST-7 </a:t>
              </a: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hor+ver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9FECECF-AF0F-4482-A703-F57E3F6FBEC5}"/>
                </a:ext>
              </a:extLst>
            </p:cNvPr>
            <p:cNvSpPr/>
            <p:nvPr/>
          </p:nvSpPr>
          <p:spPr bwMode="auto">
            <a:xfrm>
              <a:off x="9896620" y="3269320"/>
              <a:ext cx="1532877" cy="386983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mts_tu_flag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19E89B0-FCAE-4C2F-A8A5-E9B237402CD0}"/>
                </a:ext>
              </a:extLst>
            </p:cNvPr>
            <p:cNvSpPr/>
            <p:nvPr/>
          </p:nvSpPr>
          <p:spPr bwMode="auto">
            <a:xfrm>
              <a:off x="9584046" y="4240450"/>
              <a:ext cx="2158026" cy="68374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Combination of DCT-X and DST-7</a:t>
              </a:r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75D598F5-4836-48C1-AE63-11BA8F4531E9}"/>
                </a:ext>
              </a:extLst>
            </p:cNvPr>
            <p:cNvCxnSpPr>
              <a:cxnSpLocks/>
              <a:stCxn id="5" idx="2"/>
              <a:endCxn id="7" idx="0"/>
            </p:cNvCxnSpPr>
            <p:nvPr/>
          </p:nvCxnSpPr>
          <p:spPr bwMode="auto">
            <a:xfrm flipH="1">
              <a:off x="7007587" y="1844675"/>
              <a:ext cx="1067192" cy="60576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EFF4190C-281F-49E4-AB5A-7F24903DAC72}"/>
                </a:ext>
              </a:extLst>
            </p:cNvPr>
            <p:cNvCxnSpPr>
              <a:cxnSpLocks/>
              <a:stCxn id="5" idx="2"/>
              <a:endCxn id="6" idx="0"/>
            </p:cNvCxnSpPr>
            <p:nvPr/>
          </p:nvCxnSpPr>
          <p:spPr bwMode="auto">
            <a:xfrm>
              <a:off x="8074779" y="1844675"/>
              <a:ext cx="1837076" cy="60576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48545AD6-B397-444B-B1A8-83D11B6F2559}"/>
                </a:ext>
              </a:extLst>
            </p:cNvPr>
            <p:cNvCxnSpPr>
              <a:cxnSpLocks/>
              <a:stCxn id="6" idx="2"/>
              <a:endCxn id="8" idx="0"/>
            </p:cNvCxnSpPr>
            <p:nvPr/>
          </p:nvCxnSpPr>
          <p:spPr bwMode="auto">
            <a:xfrm flipH="1">
              <a:off x="8811473" y="2977657"/>
              <a:ext cx="1100382" cy="292484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AE4BB6AA-D956-45FE-AEAE-ACAD406E71FE}"/>
                </a:ext>
              </a:extLst>
            </p:cNvPr>
            <p:cNvCxnSpPr>
              <a:cxnSpLocks/>
              <a:stCxn id="6" idx="2"/>
              <a:endCxn id="9" idx="0"/>
            </p:cNvCxnSpPr>
            <p:nvPr/>
          </p:nvCxnSpPr>
          <p:spPr bwMode="auto">
            <a:xfrm>
              <a:off x="9911855" y="2977657"/>
              <a:ext cx="751204" cy="291663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6B277155-A6D9-4BFF-A6B9-F90BC555DDC8}"/>
                </a:ext>
              </a:extLst>
            </p:cNvPr>
            <p:cNvCxnSpPr>
              <a:cxnSpLocks/>
              <a:stCxn id="9" idx="2"/>
              <a:endCxn id="11" idx="0"/>
            </p:cNvCxnSpPr>
            <p:nvPr/>
          </p:nvCxnSpPr>
          <p:spPr bwMode="auto">
            <a:xfrm>
              <a:off x="10663059" y="3656303"/>
              <a:ext cx="0" cy="584147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7834919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A2A9E906-8490-4F92-A4B6-7425C7BD172E}"/>
              </a:ext>
            </a:extLst>
          </p:cNvPr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187324657"/>
              </p:ext>
            </p:extLst>
          </p:nvPr>
        </p:nvGraphicFramePr>
        <p:xfrm>
          <a:off x="3927475" y="4769755"/>
          <a:ext cx="3117851" cy="147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0468">
                  <a:extLst>
                    <a:ext uri="{9D8B030D-6E8A-4147-A177-3AD203B41FA5}">
                      <a16:colId xmlns:a16="http://schemas.microsoft.com/office/drawing/2014/main" val="1022795948"/>
                    </a:ext>
                  </a:extLst>
                </a:gridCol>
                <a:gridCol w="905069">
                  <a:extLst>
                    <a:ext uri="{9D8B030D-6E8A-4147-A177-3AD203B41FA5}">
                      <a16:colId xmlns:a16="http://schemas.microsoft.com/office/drawing/2014/main" val="1306836170"/>
                    </a:ext>
                  </a:extLst>
                </a:gridCol>
                <a:gridCol w="606490">
                  <a:extLst>
                    <a:ext uri="{9D8B030D-6E8A-4147-A177-3AD203B41FA5}">
                      <a16:colId xmlns:a16="http://schemas.microsoft.com/office/drawing/2014/main" val="4182842757"/>
                    </a:ext>
                  </a:extLst>
                </a:gridCol>
                <a:gridCol w="765824">
                  <a:extLst>
                    <a:ext uri="{9D8B030D-6E8A-4147-A177-3AD203B41FA5}">
                      <a16:colId xmlns:a16="http://schemas.microsoft.com/office/drawing/2014/main" val="3339255671"/>
                    </a:ext>
                  </a:extLst>
                </a:gridCol>
              </a:tblGrid>
              <a:tr h="185420">
                <a:tc gridSpan="2">
                  <a:txBody>
                    <a:bodyPr/>
                    <a:lstStyle/>
                    <a:p>
                      <a:r>
                        <a:rPr lang="sv-SE" dirty="0"/>
                        <a:t>Intra mode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sv-SE" dirty="0"/>
                        <a:t>0-34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sv-SE" dirty="0"/>
                        <a:t>35-66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5842567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r>
                        <a:rPr lang="sv-SE" dirty="0"/>
                        <a:t>Hor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Ver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16332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DST-7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DCT-X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15572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DCT-X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DST-7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979422"/>
                  </a:ext>
                </a:extLst>
              </a:tr>
            </a:tbl>
          </a:graphicData>
        </a:graphic>
      </p:graphicFrame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EE636A2E-D28C-4DD3-BABB-113F01E888A5}"/>
              </a:ext>
            </a:extLst>
          </p:cNvPr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135456127"/>
              </p:ext>
            </p:extLst>
          </p:nvPr>
        </p:nvGraphicFramePr>
        <p:xfrm>
          <a:off x="3927475" y="1844675"/>
          <a:ext cx="3117852" cy="229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9129">
                  <a:extLst>
                    <a:ext uri="{9D8B030D-6E8A-4147-A177-3AD203B41FA5}">
                      <a16:colId xmlns:a16="http://schemas.microsoft.com/office/drawing/2014/main" val="4147934526"/>
                    </a:ext>
                  </a:extLst>
                </a:gridCol>
                <a:gridCol w="765110">
                  <a:extLst>
                    <a:ext uri="{9D8B030D-6E8A-4147-A177-3AD203B41FA5}">
                      <a16:colId xmlns:a16="http://schemas.microsoft.com/office/drawing/2014/main" val="2103754618"/>
                    </a:ext>
                  </a:extLst>
                </a:gridCol>
                <a:gridCol w="714150">
                  <a:extLst>
                    <a:ext uri="{9D8B030D-6E8A-4147-A177-3AD203B41FA5}">
                      <a16:colId xmlns:a16="http://schemas.microsoft.com/office/drawing/2014/main" val="2899664381"/>
                    </a:ext>
                  </a:extLst>
                </a:gridCol>
                <a:gridCol w="779463">
                  <a:extLst>
                    <a:ext uri="{9D8B030D-6E8A-4147-A177-3AD203B41FA5}">
                      <a16:colId xmlns:a16="http://schemas.microsoft.com/office/drawing/2014/main" val="2416537898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sv-SE" sz="1400" dirty="0"/>
                        <a:t>Intra Mode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sv-SE" sz="1400" dirty="0"/>
                        <a:t>10-22, 46-57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sv-SE" sz="1400" dirty="0"/>
                        <a:t>0-9, 23-45, 58-66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93556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sz="1400" dirty="0"/>
                        <a:t>size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N =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23441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sz="1400" dirty="0"/>
                        <a:t>32xN, Nx32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4, 8, 16, 32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04420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sz="1400" dirty="0"/>
                        <a:t>16xN, Nx16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4, 8, 16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01494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sz="1400" dirty="0"/>
                        <a:t>4xN, 8xN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4, 8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5297962"/>
                  </a:ext>
                </a:extLst>
              </a:tr>
            </a:tbl>
          </a:graphicData>
        </a:graphic>
      </p:graphicFrame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812BA3-DD2A-4AFA-8286-667DCEACED77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79425" y="1844674"/>
            <a:ext cx="3448763" cy="2089151"/>
          </a:xfrm>
        </p:spPr>
        <p:txBody>
          <a:bodyPr/>
          <a:lstStyle/>
          <a:p>
            <a:pPr marL="0" indent="0">
              <a:buNone/>
            </a:pPr>
            <a:r>
              <a:rPr lang="sv-SE" dirty="0"/>
              <a:t>mts_cu_flag: 6 context (as in VTM-3.0)</a:t>
            </a:r>
          </a:p>
          <a:p>
            <a:r>
              <a:rPr lang="sv-SE" dirty="0"/>
              <a:t>Based on block size (inter + intra) and intra mode (only intra)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ED48CA9-F383-48B0-A14D-9817E9623DD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4768849"/>
            <a:ext cx="3448763" cy="2089151"/>
          </a:xfrm>
        </p:spPr>
        <p:txBody>
          <a:bodyPr/>
          <a:lstStyle/>
          <a:p>
            <a:pPr marL="0" indent="0">
              <a:buNone/>
            </a:pPr>
            <a:r>
              <a:rPr lang="sv-SE" dirty="0"/>
              <a:t>mts_tu_flag: 1 context (as in VTM-3.0)</a:t>
            </a:r>
          </a:p>
          <a:p>
            <a:r>
              <a:rPr lang="sv-SE" dirty="0"/>
              <a:t>Code more probable mode based on block size (inter) or intra mode (intra)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787F388-208D-4F69-8573-491F91187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Proposed changes (2)</a:t>
            </a:r>
            <a:br>
              <a:rPr lang="sv-SE" dirty="0"/>
            </a:br>
            <a:endParaRPr lang="sv-SE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37CD52C3-029E-4033-9B4E-462BC8B34B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0126254"/>
              </p:ext>
            </p:extLst>
          </p:nvPr>
        </p:nvGraphicFramePr>
        <p:xfrm>
          <a:off x="7788763" y="1844675"/>
          <a:ext cx="3919535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3907">
                  <a:extLst>
                    <a:ext uri="{9D8B030D-6E8A-4147-A177-3AD203B41FA5}">
                      <a16:colId xmlns:a16="http://schemas.microsoft.com/office/drawing/2014/main" val="1221905489"/>
                    </a:ext>
                  </a:extLst>
                </a:gridCol>
                <a:gridCol w="783907">
                  <a:extLst>
                    <a:ext uri="{9D8B030D-6E8A-4147-A177-3AD203B41FA5}">
                      <a16:colId xmlns:a16="http://schemas.microsoft.com/office/drawing/2014/main" val="756959263"/>
                    </a:ext>
                  </a:extLst>
                </a:gridCol>
                <a:gridCol w="783907">
                  <a:extLst>
                    <a:ext uri="{9D8B030D-6E8A-4147-A177-3AD203B41FA5}">
                      <a16:colId xmlns:a16="http://schemas.microsoft.com/office/drawing/2014/main" val="1991894004"/>
                    </a:ext>
                  </a:extLst>
                </a:gridCol>
                <a:gridCol w="783907">
                  <a:extLst>
                    <a:ext uri="{9D8B030D-6E8A-4147-A177-3AD203B41FA5}">
                      <a16:colId xmlns:a16="http://schemas.microsoft.com/office/drawing/2014/main" val="285781979"/>
                    </a:ext>
                  </a:extLst>
                </a:gridCol>
                <a:gridCol w="783907">
                  <a:extLst>
                    <a:ext uri="{9D8B030D-6E8A-4147-A177-3AD203B41FA5}">
                      <a16:colId xmlns:a16="http://schemas.microsoft.com/office/drawing/2014/main" val="1830195243"/>
                    </a:ext>
                  </a:extLst>
                </a:gridCol>
              </a:tblGrid>
              <a:tr h="216218"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Nx4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Nx8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Nx16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Nx32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592296"/>
                  </a:ext>
                </a:extLst>
              </a:tr>
              <a:tr h="216218">
                <a:tc>
                  <a:txBody>
                    <a:bodyPr/>
                    <a:lstStyle/>
                    <a:p>
                      <a:r>
                        <a:rPr lang="sv-SE" dirty="0"/>
                        <a:t>4xN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4142599"/>
                  </a:ext>
                </a:extLst>
              </a:tr>
              <a:tr h="216218">
                <a:tc>
                  <a:txBody>
                    <a:bodyPr/>
                    <a:lstStyle/>
                    <a:p>
                      <a:r>
                        <a:rPr lang="sv-SE" dirty="0"/>
                        <a:t>8xN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4295299"/>
                  </a:ext>
                </a:extLst>
              </a:tr>
              <a:tr h="216218">
                <a:tc>
                  <a:txBody>
                    <a:bodyPr/>
                    <a:lstStyle/>
                    <a:p>
                      <a:r>
                        <a:rPr lang="sv-SE" dirty="0"/>
                        <a:t>16xN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4916696"/>
                  </a:ext>
                </a:extLst>
              </a:tr>
              <a:tr h="216218">
                <a:tc>
                  <a:txBody>
                    <a:bodyPr/>
                    <a:lstStyle/>
                    <a:p>
                      <a:r>
                        <a:rPr lang="sv-SE" dirty="0"/>
                        <a:t>32xN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4219495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142801C2-ADB9-4C56-BAC3-375AE57CB4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529516"/>
              </p:ext>
            </p:extLst>
          </p:nvPr>
        </p:nvGraphicFramePr>
        <p:xfrm>
          <a:off x="7788762" y="4769755"/>
          <a:ext cx="3919536" cy="1104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9884">
                  <a:extLst>
                    <a:ext uri="{9D8B030D-6E8A-4147-A177-3AD203B41FA5}">
                      <a16:colId xmlns:a16="http://schemas.microsoft.com/office/drawing/2014/main" val="709250997"/>
                    </a:ext>
                  </a:extLst>
                </a:gridCol>
                <a:gridCol w="979884">
                  <a:extLst>
                    <a:ext uri="{9D8B030D-6E8A-4147-A177-3AD203B41FA5}">
                      <a16:colId xmlns:a16="http://schemas.microsoft.com/office/drawing/2014/main" val="3192524312"/>
                    </a:ext>
                  </a:extLst>
                </a:gridCol>
                <a:gridCol w="979884">
                  <a:extLst>
                    <a:ext uri="{9D8B030D-6E8A-4147-A177-3AD203B41FA5}">
                      <a16:colId xmlns:a16="http://schemas.microsoft.com/office/drawing/2014/main" val="1265614489"/>
                    </a:ext>
                  </a:extLst>
                </a:gridCol>
                <a:gridCol w="979884">
                  <a:extLst>
                    <a:ext uri="{9D8B030D-6E8A-4147-A177-3AD203B41FA5}">
                      <a16:colId xmlns:a16="http://schemas.microsoft.com/office/drawing/2014/main" val="3401152224"/>
                    </a:ext>
                  </a:extLst>
                </a:gridCol>
              </a:tblGrid>
              <a:tr h="368300">
                <a:tc>
                  <a:txBody>
                    <a:bodyPr/>
                    <a:lstStyle/>
                    <a:p>
                      <a:r>
                        <a:rPr lang="sv-SE" dirty="0"/>
                        <a:t>Hor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Ver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H &gt; 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H &lt;= 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162864"/>
                  </a:ext>
                </a:extLst>
              </a:tr>
              <a:tr h="368300">
                <a:tc>
                  <a:txBody>
                    <a:bodyPr/>
                    <a:lstStyle/>
                    <a:p>
                      <a:r>
                        <a:rPr lang="sv-SE" dirty="0"/>
                        <a:t>DST-7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DCT-8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7192880"/>
                  </a:ext>
                </a:extLst>
              </a:tr>
              <a:tr h="368300">
                <a:tc>
                  <a:txBody>
                    <a:bodyPr/>
                    <a:lstStyle/>
                    <a:p>
                      <a:r>
                        <a:rPr lang="sv-SE" dirty="0"/>
                        <a:t>DCT-8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DST-7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96252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97076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Content Placeholder 11">
            <a:extLst>
              <a:ext uri="{FF2B5EF4-FFF2-40B4-BE49-F238E27FC236}">
                <a16:creationId xmlns:a16="http://schemas.microsoft.com/office/drawing/2014/main" id="{A7F7BC0D-0FEA-4912-83F1-3767D50B2D5F}"/>
              </a:ext>
            </a:extLst>
          </p:cNvPr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892010873"/>
              </p:ext>
            </p:extLst>
          </p:nvPr>
        </p:nvGraphicFramePr>
        <p:xfrm>
          <a:off x="6240462" y="4207510"/>
          <a:ext cx="5472112" cy="2105571"/>
        </p:xfrm>
        <a:graphic>
          <a:graphicData uri="http://schemas.openxmlformats.org/drawingml/2006/table">
            <a:tbl>
              <a:tblPr/>
              <a:tblGrid>
                <a:gridCol w="1521062">
                  <a:extLst>
                    <a:ext uri="{9D8B030D-6E8A-4147-A177-3AD203B41FA5}">
                      <a16:colId xmlns:a16="http://schemas.microsoft.com/office/drawing/2014/main" val="3434393442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605079217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2774894668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3895579099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1839194444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2935674497"/>
                    </a:ext>
                  </a:extLst>
                </a:gridCol>
              </a:tblGrid>
              <a:tr h="1645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7079489"/>
                  </a:ext>
                </a:extLst>
              </a:tr>
              <a:tr h="1645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 with MTS Inter On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188111"/>
                  </a:ext>
                </a:extLst>
              </a:tr>
              <a:tr h="1645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7935221"/>
                  </a:ext>
                </a:extLst>
              </a:tr>
              <a:tr h="1645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6938656"/>
                  </a:ext>
                </a:extLst>
              </a:tr>
              <a:tr h="1645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7312180"/>
                  </a:ext>
                </a:extLst>
              </a:tr>
              <a:tr h="27426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5602237"/>
                  </a:ext>
                </a:extLst>
              </a:tr>
              <a:tr h="1645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0,12%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-0,15%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0,10%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36118"/>
                  </a:ext>
                </a:extLst>
              </a:tr>
              <a:tr h="1645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0,08%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0,47%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-0,81%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0161527"/>
                  </a:ext>
                </a:extLst>
              </a:tr>
              <a:tr h="27426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0338330"/>
                  </a:ext>
                </a:extLst>
              </a:tr>
              <a:tr h="1645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0,11%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-0,51%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-0,34%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4564601"/>
                  </a:ext>
                </a:extLst>
              </a:tr>
              <a:tr h="1645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0,16%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-0,34%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6161078"/>
                  </a:ext>
                </a:extLst>
              </a:tr>
            </a:tbl>
          </a:graphicData>
        </a:graphic>
      </p:graphicFrame>
      <p:graphicFrame>
        <p:nvGraphicFramePr>
          <p:cNvPr id="11" name="Content Placeholder 10">
            <a:extLst>
              <a:ext uri="{FF2B5EF4-FFF2-40B4-BE49-F238E27FC236}">
                <a16:creationId xmlns:a16="http://schemas.microsoft.com/office/drawing/2014/main" id="{3998CA59-4895-4C1D-AC36-213E91004D8B}"/>
              </a:ext>
            </a:extLst>
          </p:cNvPr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853834731"/>
              </p:ext>
            </p:extLst>
          </p:nvPr>
        </p:nvGraphicFramePr>
        <p:xfrm>
          <a:off x="6240461" y="1844677"/>
          <a:ext cx="5472112" cy="2116958"/>
        </p:xfrm>
        <a:graphic>
          <a:graphicData uri="http://schemas.openxmlformats.org/drawingml/2006/table">
            <a:tbl>
              <a:tblPr/>
              <a:tblGrid>
                <a:gridCol w="1521062">
                  <a:extLst>
                    <a:ext uri="{9D8B030D-6E8A-4147-A177-3AD203B41FA5}">
                      <a16:colId xmlns:a16="http://schemas.microsoft.com/office/drawing/2014/main" val="46886057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347858187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2953094163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4284867590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1539311802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3509890915"/>
                    </a:ext>
                  </a:extLst>
                </a:gridCol>
              </a:tblGrid>
              <a:tr h="169331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3425670"/>
                  </a:ext>
                </a:extLst>
              </a:tr>
              <a:tr h="169331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 with MTS Inter On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2113077"/>
                  </a:ext>
                </a:extLst>
              </a:tr>
              <a:tr h="169331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5384228"/>
                  </a:ext>
                </a:extLst>
              </a:tr>
              <a:tr h="2443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0084004"/>
                  </a:ext>
                </a:extLst>
              </a:tr>
              <a:tr h="2443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4548546"/>
                  </a:ext>
                </a:extLst>
              </a:tr>
              <a:tr h="16933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0,05%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0,06%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-0,08%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1792104"/>
                  </a:ext>
                </a:extLst>
              </a:tr>
              <a:tr h="16933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0,04%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-0,20%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-0,15%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5181611"/>
                  </a:ext>
                </a:extLst>
              </a:tr>
              <a:tr h="16933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7006411"/>
                  </a:ext>
                </a:extLst>
              </a:tr>
              <a:tr h="2443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2425883"/>
                  </a:ext>
                </a:extLst>
              </a:tr>
              <a:tr h="16933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0,04%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-0,73%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-0,18%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906314"/>
                  </a:ext>
                </a:extLst>
              </a:tr>
              <a:tr h="16933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0,05%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0718160"/>
                  </a:ext>
                </a:extLst>
              </a:tr>
            </a:tbl>
          </a:graphicData>
        </a:graphic>
      </p:graphicFrame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id="{18344E7E-B72F-4BC1-BE3D-190721CEE0E5}"/>
              </a:ext>
            </a:extLst>
          </p:cNvPr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161722038"/>
              </p:ext>
            </p:extLst>
          </p:nvPr>
        </p:nvGraphicFramePr>
        <p:xfrm>
          <a:off x="479425" y="1844674"/>
          <a:ext cx="5472112" cy="2089153"/>
        </p:xfrm>
        <a:graphic>
          <a:graphicData uri="http://schemas.openxmlformats.org/drawingml/2006/table">
            <a:tbl>
              <a:tblPr/>
              <a:tblGrid>
                <a:gridCol w="1521062">
                  <a:extLst>
                    <a:ext uri="{9D8B030D-6E8A-4147-A177-3AD203B41FA5}">
                      <a16:colId xmlns:a16="http://schemas.microsoft.com/office/drawing/2014/main" val="526989494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2023979295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3862042367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2373003748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3061714061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146408787"/>
                    </a:ext>
                  </a:extLst>
                </a:gridCol>
              </a:tblGrid>
              <a:tr h="18992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3323432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0711389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7154155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5691130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3157120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935938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4614441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1449737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7171141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2558578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184037"/>
                  </a:ext>
                </a:extLst>
              </a:tr>
            </a:tbl>
          </a:graphicData>
        </a:graphic>
      </p:graphicFrame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B5E2743-E4D2-4C23-B6CA-457E5EE65EFA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819120361"/>
              </p:ext>
            </p:extLst>
          </p:nvPr>
        </p:nvGraphicFramePr>
        <p:xfrm>
          <a:off x="479424" y="4207508"/>
          <a:ext cx="5472113" cy="2029775"/>
        </p:xfrm>
        <a:graphic>
          <a:graphicData uri="http://schemas.openxmlformats.org/drawingml/2006/table">
            <a:tbl>
              <a:tblPr/>
              <a:tblGrid>
                <a:gridCol w="1521063">
                  <a:extLst>
                    <a:ext uri="{9D8B030D-6E8A-4147-A177-3AD203B41FA5}">
                      <a16:colId xmlns:a16="http://schemas.microsoft.com/office/drawing/2014/main" val="489304037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2994933034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41481349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3034754422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4019368414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1792575945"/>
                    </a:ext>
                  </a:extLst>
                </a:gridCol>
              </a:tblGrid>
              <a:tr h="184525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5306316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6967759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7226149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9185545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9694272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321721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-0,38%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4043087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7596284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434331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-0,64%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612562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7713190"/>
                  </a:ext>
                </a:extLst>
              </a:tr>
            </a:tbl>
          </a:graphicData>
        </a:graphic>
      </p:graphicFrame>
      <p:sp>
        <p:nvSpPr>
          <p:cNvPr id="6" name="Title 5">
            <a:extLst>
              <a:ext uri="{FF2B5EF4-FFF2-40B4-BE49-F238E27FC236}">
                <a16:creationId xmlns:a16="http://schemas.microsoft.com/office/drawing/2014/main" id="{D48FA0DF-B3D7-47BC-91A2-0B73FDA626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Results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998E2F-5579-4EBE-81F4-E4BD63E0A234}"/>
              </a:ext>
            </a:extLst>
          </p:cNvPr>
          <p:cNvSpPr txBox="1"/>
          <p:nvPr/>
        </p:nvSpPr>
        <p:spPr bwMode="auto">
          <a:xfrm>
            <a:off x="479424" y="1426528"/>
            <a:ext cx="5472113" cy="2616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sv-SE" sz="2000" dirty="0"/>
              <a:t>According to CTC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ED9310-31A8-424A-AB9D-9D9C4A663D5B}"/>
              </a:ext>
            </a:extLst>
          </p:cNvPr>
          <p:cNvSpPr txBox="1"/>
          <p:nvPr/>
        </p:nvSpPr>
        <p:spPr bwMode="auto">
          <a:xfrm>
            <a:off x="6240461" y="1426528"/>
            <a:ext cx="5472113" cy="2616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sv-SE" sz="2000" dirty="0"/>
              <a:t>CTC with MTS enabled for Inter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2862F22-8185-4A79-886F-535389DF2E74}"/>
              </a:ext>
            </a:extLst>
          </p:cNvPr>
          <p:cNvSpPr txBox="1"/>
          <p:nvPr/>
        </p:nvSpPr>
        <p:spPr bwMode="auto">
          <a:xfrm>
            <a:off x="479423" y="6453187"/>
            <a:ext cx="5472115" cy="2616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sv-SE" sz="2000" dirty="0"/>
              <a:t>LD: % (BD-Y), % (enc), % (dec)</a:t>
            </a:r>
          </a:p>
        </p:txBody>
      </p:sp>
    </p:spTree>
    <p:extLst>
      <p:ext uri="{BB962C8B-B14F-4D97-AF65-F5344CB8AC3E}">
        <p14:creationId xmlns:p14="http://schemas.microsoft.com/office/powerpoint/2010/main" val="26133139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23854EA-CEFE-4DA8-92CF-3180BAF51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812" y="4156317"/>
            <a:ext cx="6048375" cy="34747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C08CCEF7-7968-47C7-8271-FF36B7373C2F}"/>
              </a:ext>
            </a:extLst>
          </p:cNvPr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4198716199"/>
              </p:ext>
            </p:extLst>
          </p:nvPr>
        </p:nvGraphicFramePr>
        <p:xfrm>
          <a:off x="6240461" y="1844674"/>
          <a:ext cx="5472111" cy="4392609"/>
        </p:xfrm>
        <a:graphic>
          <a:graphicData uri="http://schemas.openxmlformats.org/drawingml/2006/table">
            <a:tbl>
              <a:tblPr/>
              <a:tblGrid>
                <a:gridCol w="1521061">
                  <a:extLst>
                    <a:ext uri="{9D8B030D-6E8A-4147-A177-3AD203B41FA5}">
                      <a16:colId xmlns:a16="http://schemas.microsoft.com/office/drawing/2014/main" val="1666473090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785078615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560118089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14771995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2172087079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464116587"/>
                    </a:ext>
                  </a:extLst>
                </a:gridCol>
              </a:tblGrid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039175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 with EMT = 3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1047487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6649279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-0,16%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144%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3519017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0,11%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139%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627204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-0,15%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-0,12%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156%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5407630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0,10%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0,09%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155%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2315601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6189107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0,03%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150%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8105507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0,03%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-0,16%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-0,11%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173%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9870766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0,09%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195%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7650724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9607907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9009069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 with EMT = 3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0058491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12722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2334306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1626151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0,10%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-0,11%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-0,16%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123%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176%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2297668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0,07%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-0,38%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0,21%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137%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9600671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0,05%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0,77%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-1,22%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191%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8731412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0,08%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-0,30%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165%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9877041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0,09%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-0,48%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-0,45%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161%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5390358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-0,25%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0,09%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221%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5539087"/>
                  </a:ext>
                </a:extLst>
              </a:tr>
            </a:tbl>
          </a:graphicData>
        </a:graphic>
      </p:graphicFrame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A4F3A1C-D480-4EF9-8619-2E3E443D6BEF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973801912"/>
              </p:ext>
            </p:extLst>
          </p:nvPr>
        </p:nvGraphicFramePr>
        <p:xfrm>
          <a:off x="479426" y="1844674"/>
          <a:ext cx="5472112" cy="4392609"/>
        </p:xfrm>
        <a:graphic>
          <a:graphicData uri="http://schemas.openxmlformats.org/drawingml/2006/table">
            <a:tbl>
              <a:tblPr/>
              <a:tblGrid>
                <a:gridCol w="1521062">
                  <a:extLst>
                    <a:ext uri="{9D8B030D-6E8A-4147-A177-3AD203B41FA5}">
                      <a16:colId xmlns:a16="http://schemas.microsoft.com/office/drawing/2014/main" val="4117189490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1400416661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541917920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155398577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895004832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2093319857"/>
                    </a:ext>
                  </a:extLst>
                </a:gridCol>
              </a:tblGrid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7993030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7145521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6759761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9929464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9166580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1857610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4145454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4140665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4039674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1174984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5492789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5178844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9784290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1053299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4008510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6229982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1658199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2409071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1261776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0701883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4726416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-0,31%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838008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181859"/>
                  </a:ext>
                </a:extLst>
              </a:tr>
            </a:tbl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BBF85F65-AF09-4215-919C-D381E3DD5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Buggy Test Results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FE85E7-EB0A-4C51-8A5B-9885F0A52B22}"/>
              </a:ext>
            </a:extLst>
          </p:cNvPr>
          <p:cNvSpPr txBox="1"/>
          <p:nvPr/>
        </p:nvSpPr>
        <p:spPr bwMode="auto">
          <a:xfrm>
            <a:off x="479424" y="6230473"/>
            <a:ext cx="5472113" cy="4595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sv-SE" sz="1600" dirty="0"/>
              <a:t>LDB: 	              0,00%      0,19%    -0,11%       99%         99% </a:t>
            </a:r>
          </a:p>
        </p:txBody>
      </p:sp>
    </p:spTree>
    <p:extLst>
      <p:ext uri="{BB962C8B-B14F-4D97-AF65-F5344CB8AC3E}">
        <p14:creationId xmlns:p14="http://schemas.microsoft.com/office/powerpoint/2010/main" val="14379982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4905833A-1804-445D-9E10-FC7A87DE8466}"/>
              </a:ext>
            </a:extLst>
          </p:cNvPr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1010995249"/>
              </p:ext>
            </p:extLst>
          </p:nvPr>
        </p:nvGraphicFramePr>
        <p:xfrm>
          <a:off x="6670432" y="2229142"/>
          <a:ext cx="5042141" cy="4022370"/>
        </p:xfrm>
        <a:graphic>
          <a:graphicData uri="http://schemas.openxmlformats.org/drawingml/2006/table">
            <a:tbl>
              <a:tblPr/>
              <a:tblGrid>
                <a:gridCol w="1970714">
                  <a:extLst>
                    <a:ext uri="{9D8B030D-6E8A-4147-A177-3AD203B41FA5}">
                      <a16:colId xmlns:a16="http://schemas.microsoft.com/office/drawing/2014/main" val="80709769"/>
                    </a:ext>
                  </a:extLst>
                </a:gridCol>
                <a:gridCol w="1023809">
                  <a:extLst>
                    <a:ext uri="{9D8B030D-6E8A-4147-A177-3AD203B41FA5}">
                      <a16:colId xmlns:a16="http://schemas.microsoft.com/office/drawing/2014/main" val="49532178"/>
                    </a:ext>
                  </a:extLst>
                </a:gridCol>
                <a:gridCol w="1023809">
                  <a:extLst>
                    <a:ext uri="{9D8B030D-6E8A-4147-A177-3AD203B41FA5}">
                      <a16:colId xmlns:a16="http://schemas.microsoft.com/office/drawing/2014/main" val="3098253269"/>
                    </a:ext>
                  </a:extLst>
                </a:gridCol>
                <a:gridCol w="1023809">
                  <a:extLst>
                    <a:ext uri="{9D8B030D-6E8A-4147-A177-3AD203B41FA5}">
                      <a16:colId xmlns:a16="http://schemas.microsoft.com/office/drawing/2014/main" val="3015255283"/>
                    </a:ext>
                  </a:extLst>
                </a:gridCol>
              </a:tblGrid>
              <a:tr h="365670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v-SE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v-SE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3730729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v-SE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v-SE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4397817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9356100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4941211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8375609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18191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1421149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76960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7609865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-0,32%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7887789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2980907"/>
                  </a:ext>
                </a:extLst>
              </a:tr>
            </a:tbl>
          </a:graphicData>
        </a:graphic>
      </p:graphicFrame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8C19DCB2-EFDB-4063-AD86-85B40A3054DD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373499364"/>
              </p:ext>
            </p:extLst>
          </p:nvPr>
        </p:nvGraphicFramePr>
        <p:xfrm>
          <a:off x="479427" y="2229142"/>
          <a:ext cx="5616574" cy="4022370"/>
        </p:xfrm>
        <a:graphic>
          <a:graphicData uri="http://schemas.openxmlformats.org/drawingml/2006/table">
            <a:tbl>
              <a:tblPr/>
              <a:tblGrid>
                <a:gridCol w="2195230">
                  <a:extLst>
                    <a:ext uri="{9D8B030D-6E8A-4147-A177-3AD203B41FA5}">
                      <a16:colId xmlns:a16="http://schemas.microsoft.com/office/drawing/2014/main" val="3367542476"/>
                    </a:ext>
                  </a:extLst>
                </a:gridCol>
                <a:gridCol w="1140448">
                  <a:extLst>
                    <a:ext uri="{9D8B030D-6E8A-4147-A177-3AD203B41FA5}">
                      <a16:colId xmlns:a16="http://schemas.microsoft.com/office/drawing/2014/main" val="1635482911"/>
                    </a:ext>
                  </a:extLst>
                </a:gridCol>
                <a:gridCol w="1140448">
                  <a:extLst>
                    <a:ext uri="{9D8B030D-6E8A-4147-A177-3AD203B41FA5}">
                      <a16:colId xmlns:a16="http://schemas.microsoft.com/office/drawing/2014/main" val="1073503280"/>
                    </a:ext>
                  </a:extLst>
                </a:gridCol>
                <a:gridCol w="1140448">
                  <a:extLst>
                    <a:ext uri="{9D8B030D-6E8A-4147-A177-3AD203B41FA5}">
                      <a16:colId xmlns:a16="http://schemas.microsoft.com/office/drawing/2014/main" val="51571728"/>
                    </a:ext>
                  </a:extLst>
                </a:gridCol>
              </a:tblGrid>
              <a:tr h="365670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v-SE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v-SE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4023783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v-SE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v-SE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8639714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397097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2737431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442148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3115354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3494636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152666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5396698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4646590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6324831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2FBAA451-63C0-445E-A5F7-7DA6FE6FCE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Only remove DCT-8 hor + ver</a:t>
            </a:r>
          </a:p>
        </p:txBody>
      </p:sp>
    </p:spTree>
    <p:extLst>
      <p:ext uri="{BB962C8B-B14F-4D97-AF65-F5344CB8AC3E}">
        <p14:creationId xmlns:p14="http://schemas.microsoft.com/office/powerpoint/2010/main" val="26482448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55FA8528-777B-4E36-A788-D5F850D65382}"/>
              </a:ext>
            </a:extLst>
          </p:cNvPr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3541616411"/>
              </p:ext>
            </p:extLst>
          </p:nvPr>
        </p:nvGraphicFramePr>
        <p:xfrm>
          <a:off x="6240465" y="1844675"/>
          <a:ext cx="5472108" cy="4508866"/>
        </p:xfrm>
        <a:graphic>
          <a:graphicData uri="http://schemas.openxmlformats.org/drawingml/2006/table">
            <a:tbl>
              <a:tblPr/>
              <a:tblGrid>
                <a:gridCol w="2138766">
                  <a:extLst>
                    <a:ext uri="{9D8B030D-6E8A-4147-A177-3AD203B41FA5}">
                      <a16:colId xmlns:a16="http://schemas.microsoft.com/office/drawing/2014/main" val="985751540"/>
                    </a:ext>
                  </a:extLst>
                </a:gridCol>
                <a:gridCol w="1111114">
                  <a:extLst>
                    <a:ext uri="{9D8B030D-6E8A-4147-A177-3AD203B41FA5}">
                      <a16:colId xmlns:a16="http://schemas.microsoft.com/office/drawing/2014/main" val="1305177470"/>
                    </a:ext>
                  </a:extLst>
                </a:gridCol>
                <a:gridCol w="1111114">
                  <a:extLst>
                    <a:ext uri="{9D8B030D-6E8A-4147-A177-3AD203B41FA5}">
                      <a16:colId xmlns:a16="http://schemas.microsoft.com/office/drawing/2014/main" val="4066063219"/>
                    </a:ext>
                  </a:extLst>
                </a:gridCol>
                <a:gridCol w="1111114">
                  <a:extLst>
                    <a:ext uri="{9D8B030D-6E8A-4147-A177-3AD203B41FA5}">
                      <a16:colId xmlns:a16="http://schemas.microsoft.com/office/drawing/2014/main" val="3101759689"/>
                    </a:ext>
                  </a:extLst>
                </a:gridCol>
              </a:tblGrid>
              <a:tr h="334253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6320054"/>
                  </a:ext>
                </a:extLst>
              </a:tr>
              <a:tr h="263985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4202466"/>
                  </a:ext>
                </a:extLst>
              </a:tr>
              <a:tr h="263985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3001947"/>
                  </a:ext>
                </a:extLst>
              </a:tr>
              <a:tr h="33425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0739429"/>
                  </a:ext>
                </a:extLst>
              </a:tr>
              <a:tr h="49909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4050400"/>
                  </a:ext>
                </a:extLst>
              </a:tr>
              <a:tr h="49909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459615"/>
                  </a:ext>
                </a:extLst>
              </a:tr>
              <a:tr h="49909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3359319"/>
                  </a:ext>
                </a:extLst>
              </a:tr>
              <a:tr h="26398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2651546"/>
                  </a:ext>
                </a:extLst>
              </a:tr>
              <a:tr h="49909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0156699"/>
                  </a:ext>
                </a:extLst>
              </a:tr>
              <a:tr h="49909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-0,41%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9908478"/>
                  </a:ext>
                </a:extLst>
              </a:tr>
              <a:tr h="49909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0465253"/>
                  </a:ext>
                </a:extLst>
              </a:tr>
            </a:tbl>
          </a:graphicData>
        </a:graphic>
      </p:graphicFrame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7B7D2C83-8271-474E-84D6-02C0EA2D2129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91455334"/>
              </p:ext>
            </p:extLst>
          </p:nvPr>
        </p:nvGraphicFramePr>
        <p:xfrm>
          <a:off x="479425" y="1844674"/>
          <a:ext cx="5472111" cy="4455004"/>
        </p:xfrm>
        <a:graphic>
          <a:graphicData uri="http://schemas.openxmlformats.org/drawingml/2006/table">
            <a:tbl>
              <a:tblPr/>
              <a:tblGrid>
                <a:gridCol w="2138766">
                  <a:extLst>
                    <a:ext uri="{9D8B030D-6E8A-4147-A177-3AD203B41FA5}">
                      <a16:colId xmlns:a16="http://schemas.microsoft.com/office/drawing/2014/main" val="11272347"/>
                    </a:ext>
                  </a:extLst>
                </a:gridCol>
                <a:gridCol w="1111115">
                  <a:extLst>
                    <a:ext uri="{9D8B030D-6E8A-4147-A177-3AD203B41FA5}">
                      <a16:colId xmlns:a16="http://schemas.microsoft.com/office/drawing/2014/main" val="4088128228"/>
                    </a:ext>
                  </a:extLst>
                </a:gridCol>
                <a:gridCol w="1111115">
                  <a:extLst>
                    <a:ext uri="{9D8B030D-6E8A-4147-A177-3AD203B41FA5}">
                      <a16:colId xmlns:a16="http://schemas.microsoft.com/office/drawing/2014/main" val="1394712385"/>
                    </a:ext>
                  </a:extLst>
                </a:gridCol>
                <a:gridCol w="1111115">
                  <a:extLst>
                    <a:ext uri="{9D8B030D-6E8A-4147-A177-3AD203B41FA5}">
                      <a16:colId xmlns:a16="http://schemas.microsoft.com/office/drawing/2014/main" val="3096099194"/>
                    </a:ext>
                  </a:extLst>
                </a:gridCol>
              </a:tblGrid>
              <a:tr h="261144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8379172"/>
                  </a:ext>
                </a:extLst>
              </a:tr>
              <a:tr h="261144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164489"/>
                  </a:ext>
                </a:extLst>
              </a:tr>
              <a:tr h="261144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0428405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5611091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1552359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7501758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5135546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8157482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7916642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4208105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2337616"/>
                  </a:ext>
                </a:extLst>
              </a:tr>
            </a:tbl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60D774B9-9E24-426B-A6EE-ED91041681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Remove DCT-8 hor + ver</a:t>
            </a:r>
            <a:br>
              <a:rPr lang="sv-SE" dirty="0"/>
            </a:br>
            <a:r>
              <a:rPr lang="sv-SE" dirty="0"/>
              <a:t>Replace size 32 DCT-8 with DCT-2</a:t>
            </a:r>
          </a:p>
        </p:txBody>
      </p:sp>
    </p:spTree>
    <p:extLst>
      <p:ext uri="{BB962C8B-B14F-4D97-AF65-F5344CB8AC3E}">
        <p14:creationId xmlns:p14="http://schemas.microsoft.com/office/powerpoint/2010/main" val="2120333767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1621</TotalTime>
  <Words>1874</Words>
  <Application>Microsoft Office PowerPoint</Application>
  <PresentationFormat>Widescreen</PresentationFormat>
  <Paragraphs>833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Ericsson Hilda</vt:lpstr>
      <vt:lpstr>Ericsson Hilda Light</vt:lpstr>
      <vt:lpstr>Ericsson Technical Icons</vt:lpstr>
      <vt:lpstr>Arial</vt:lpstr>
      <vt:lpstr>PresentationTemplate2017</vt:lpstr>
      <vt:lpstr>JVET-M0366 Transform Simplification</vt:lpstr>
      <vt:lpstr>Introduction</vt:lpstr>
      <vt:lpstr>Proposed changes (1)</vt:lpstr>
      <vt:lpstr>Proposed changes (2) </vt:lpstr>
      <vt:lpstr>Results</vt:lpstr>
      <vt:lpstr>PowerPoint Presentation</vt:lpstr>
      <vt:lpstr>Buggy Test Results</vt:lpstr>
      <vt:lpstr>Only remove DCT-8 hor + ver</vt:lpstr>
      <vt:lpstr>Remove DCT-8 hor + ver Replace size 32 DCT-8 with DCT-2</vt:lpstr>
      <vt:lpstr>Remove DCT-8 hor + ver Replace size 32, change mts_cu_flag</vt:lpstr>
      <vt:lpstr>Remove DCT-8 hor + ver Replace size 32, change mts_tu_idx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JVET-M0366 Transform Simplification</dc:title>
  <dc:creator>Christopher Hollmann</dc:creator>
  <cp:keywords/>
  <dc:description/>
  <cp:lastModifiedBy>Christopher Hollmann</cp:lastModifiedBy>
  <cp:revision>79</cp:revision>
  <dcterms:created xsi:type="dcterms:W3CDTF">2019-01-09T09:32:42Z</dcterms:created>
  <dcterms:modified xsi:type="dcterms:W3CDTF">2019-01-11T15:22:16Z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0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true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> </vt:lpwstr>
  </property>
  <property fmtid="{D5CDD505-2E9C-101B-9397-08002B2CF9AE}" pid="33" name="MiddleFooterField">
    <vt:lpwstr> </vt:lpwstr>
  </property>
  <property fmtid="{D5CDD505-2E9C-101B-9397-08002B2CF9AE}" pid="34" name="RightFooterField">
    <vt:lpwstr> </vt:lpwstr>
  </property>
  <property fmtid="{D5CDD505-2E9C-101B-9397-08002B2CF9AE}" pid="35" name="RightFooterField2">
    <vt:lpwstr> 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> </vt:lpwstr>
  </property>
  <property fmtid="{D5CDD505-2E9C-101B-9397-08002B2CF9AE}" pid="39" name="BSubject">
    <vt:lpwstr> </vt:lpwstr>
  </property>
  <property fmtid="{D5CDD505-2E9C-101B-9397-08002B2CF9AE}" pid="40" name="DocType">
    <vt:lpwstr> </vt:lpwstr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true</vt:bool>
  </property>
  <property fmtid="{D5CDD505-2E9C-101B-9397-08002B2CF9AE}" pid="44" name="chkAppr">
    <vt:bool>true</vt:bool>
  </property>
  <property fmtid="{D5CDD505-2E9C-101B-9397-08002B2CF9AE}" pid="45" name="chkConf">
    <vt:bool>true</vt:bool>
  </property>
  <property fmtid="{D5CDD505-2E9C-101B-9397-08002B2CF9AE}" pid="46" name="chkDate">
    <vt:bool>true</vt:bool>
  </property>
  <property fmtid="{D5CDD505-2E9C-101B-9397-08002B2CF9AE}" pid="47" name="chkDocNo">
    <vt:bool>true</vt:bool>
  </property>
  <property fmtid="{D5CDD505-2E9C-101B-9397-08002B2CF9AE}" pid="48" name="chkRev">
    <vt:bool>true</vt:bool>
  </property>
  <property fmtid="{D5CDD505-2E9C-101B-9397-08002B2CF9AE}" pid="49" name="chkTitle">
    <vt:bool>false</vt:bool>
  </property>
  <property fmtid="{D5CDD505-2E9C-101B-9397-08002B2CF9AE}" pid="50" name="ExtConf">
    <vt:lpwstr> </vt:lpwstr>
  </property>
  <property fmtid="{D5CDD505-2E9C-101B-9397-08002B2CF9AE}" pid="51" name="chkExtConf">
    <vt:bool>false</vt:bool>
  </property>
</Properties>
</file>