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0"/>
  </p:notesMasterIdLst>
  <p:sldIdLst>
    <p:sldId id="258" r:id="rId2"/>
    <p:sldId id="323" r:id="rId3"/>
    <p:sldId id="356" r:id="rId4"/>
    <p:sldId id="383" r:id="rId5"/>
    <p:sldId id="365" r:id="rId6"/>
    <p:sldId id="385" r:id="rId7"/>
    <p:sldId id="386" r:id="rId8"/>
    <p:sldId id="387" r:id="rId9"/>
    <p:sldId id="391" r:id="rId10"/>
    <p:sldId id="389" r:id="rId11"/>
    <p:sldId id="392" r:id="rId12"/>
    <p:sldId id="374" r:id="rId13"/>
    <p:sldId id="309" r:id="rId14"/>
    <p:sldId id="369" r:id="rId15"/>
    <p:sldId id="366" r:id="rId16"/>
    <p:sldId id="370" r:id="rId17"/>
    <p:sldId id="373" r:id="rId18"/>
    <p:sldId id="375"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32" autoAdjust="0"/>
    <p:restoredTop sz="82006" autoAdjust="0"/>
  </p:normalViewPr>
  <p:slideViewPr>
    <p:cSldViewPr>
      <p:cViewPr varScale="1">
        <p:scale>
          <a:sx n="74" d="100"/>
          <a:sy n="74" d="100"/>
        </p:scale>
        <p:origin x="1974" y="72"/>
      </p:cViewPr>
      <p:guideLst>
        <p:guide orient="horz" pos="216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83875E-AB0E-40E6-B1B6-9B0A5BFACBF0}" type="datetimeFigureOut">
              <a:rPr lang="zh-CN" altLang="en-US" smtClean="0"/>
              <a:t>2019/1/15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9F5B13-C2DE-4AEC-9FDC-91F41C6E3F66}" type="slidenum">
              <a:rPr lang="zh-CN" altLang="en-US" smtClean="0"/>
              <a:t>‹#›</a:t>
            </a:fld>
            <a:endParaRPr lang="zh-CN" altLang="en-US"/>
          </a:p>
        </p:txBody>
      </p:sp>
    </p:spTree>
    <p:extLst>
      <p:ext uri="{BB962C8B-B14F-4D97-AF65-F5344CB8AC3E}">
        <p14:creationId xmlns:p14="http://schemas.microsoft.com/office/powerpoint/2010/main" val="3558322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79F5B13-C2DE-4AEC-9FDC-91F41C6E3F66}" type="slidenum">
              <a:rPr lang="zh-CN" altLang="en-US" smtClean="0"/>
              <a:t>1</a:t>
            </a:fld>
            <a:endParaRPr lang="zh-CN" altLang="en-US"/>
          </a:p>
        </p:txBody>
      </p:sp>
    </p:spTree>
    <p:extLst>
      <p:ext uri="{BB962C8B-B14F-4D97-AF65-F5344CB8AC3E}">
        <p14:creationId xmlns:p14="http://schemas.microsoft.com/office/powerpoint/2010/main" val="38470403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aseline="0" dirty="0" smtClean="0"/>
              <a:t>With two separate stream, random access function can be supported. In this example, gray pictures marked as P1~7 in main stream are first pictures in each segments and the main stream reference to two library pictures in library stream, the blue L1 and red L2. If the video plays from beginning, the L1 and L2 is transmitted when they are referenced the first time at P1 and P3. As for other pictures reference to the same library pictures</a:t>
            </a:r>
            <a:endParaRPr lang="zh-CN" altLang="en-US" dirty="0"/>
          </a:p>
        </p:txBody>
      </p:sp>
      <p:sp>
        <p:nvSpPr>
          <p:cNvPr id="4" name="灯片编号占位符 3"/>
          <p:cNvSpPr>
            <a:spLocks noGrp="1"/>
          </p:cNvSpPr>
          <p:nvPr>
            <p:ph type="sldNum" sz="quarter" idx="10"/>
          </p:nvPr>
        </p:nvSpPr>
        <p:spPr/>
        <p:txBody>
          <a:bodyPr/>
          <a:lstStyle/>
          <a:p>
            <a:fld id="{179F5B13-C2DE-4AEC-9FDC-91F41C6E3F66}" type="slidenum">
              <a:rPr lang="zh-CN" altLang="en-US" smtClean="0"/>
              <a:t>11</a:t>
            </a:fld>
            <a:endParaRPr lang="zh-CN" altLang="en-US"/>
          </a:p>
        </p:txBody>
      </p:sp>
    </p:spTree>
    <p:extLst>
      <p:ext uri="{BB962C8B-B14F-4D97-AF65-F5344CB8AC3E}">
        <p14:creationId xmlns:p14="http://schemas.microsoft.com/office/powerpoint/2010/main" val="1070922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9F5B13-C2DE-4AEC-9FDC-91F41C6E3F66}" type="slidenum">
              <a:rPr lang="zh-CN" altLang="en-US" smtClean="0"/>
              <a:t>13</a:t>
            </a:fld>
            <a:endParaRPr lang="zh-CN" altLang="en-US"/>
          </a:p>
        </p:txBody>
      </p:sp>
    </p:spTree>
    <p:extLst>
      <p:ext uri="{BB962C8B-B14F-4D97-AF65-F5344CB8AC3E}">
        <p14:creationId xmlns:p14="http://schemas.microsoft.com/office/powerpoint/2010/main" val="1802120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9F5B13-C2DE-4AEC-9FDC-91F41C6E3F66}" type="slidenum">
              <a:rPr lang="zh-CN" altLang="en-US" smtClean="0"/>
              <a:t>14</a:t>
            </a:fld>
            <a:endParaRPr lang="zh-CN" altLang="en-US"/>
          </a:p>
        </p:txBody>
      </p:sp>
    </p:spTree>
    <p:extLst>
      <p:ext uri="{BB962C8B-B14F-4D97-AF65-F5344CB8AC3E}">
        <p14:creationId xmlns:p14="http://schemas.microsoft.com/office/powerpoint/2010/main" val="21148341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9F5B13-C2DE-4AEC-9FDC-91F41C6E3F66}" type="slidenum">
              <a:rPr lang="zh-CN" altLang="en-US" smtClean="0"/>
              <a:t>15</a:t>
            </a:fld>
            <a:endParaRPr lang="zh-CN" altLang="en-US"/>
          </a:p>
        </p:txBody>
      </p:sp>
    </p:spTree>
    <p:extLst>
      <p:ext uri="{BB962C8B-B14F-4D97-AF65-F5344CB8AC3E}">
        <p14:creationId xmlns:p14="http://schemas.microsoft.com/office/powerpoint/2010/main" val="3964696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9F5B13-C2DE-4AEC-9FDC-91F41C6E3F66}" type="slidenum">
              <a:rPr lang="zh-CN" altLang="en-US" smtClean="0"/>
              <a:t>16</a:t>
            </a:fld>
            <a:endParaRPr lang="zh-CN" altLang="en-US"/>
          </a:p>
        </p:txBody>
      </p:sp>
    </p:spTree>
    <p:extLst>
      <p:ext uri="{BB962C8B-B14F-4D97-AF65-F5344CB8AC3E}">
        <p14:creationId xmlns:p14="http://schemas.microsoft.com/office/powerpoint/2010/main" val="1741385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baseline="0" dirty="0"/>
          </a:p>
        </p:txBody>
      </p:sp>
      <p:sp>
        <p:nvSpPr>
          <p:cNvPr id="4" name="灯片编号占位符 3"/>
          <p:cNvSpPr>
            <a:spLocks noGrp="1"/>
          </p:cNvSpPr>
          <p:nvPr>
            <p:ph type="sldNum" sz="quarter" idx="10"/>
          </p:nvPr>
        </p:nvSpPr>
        <p:spPr/>
        <p:txBody>
          <a:bodyPr/>
          <a:lstStyle/>
          <a:p>
            <a:fld id="{179F5B13-C2DE-4AEC-9FDC-91F41C6E3F66}" type="slidenum">
              <a:rPr lang="zh-CN" altLang="en-US" smtClean="0"/>
              <a:t>2</a:t>
            </a:fld>
            <a:endParaRPr lang="zh-CN" altLang="en-US"/>
          </a:p>
        </p:txBody>
      </p:sp>
    </p:spTree>
    <p:extLst>
      <p:ext uri="{BB962C8B-B14F-4D97-AF65-F5344CB8AC3E}">
        <p14:creationId xmlns:p14="http://schemas.microsoft.com/office/powerpoint/2010/main" val="1732946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A559F32-CBC6-4F6E-A457-CC18127EB638}" type="slidenum">
              <a:rPr lang="zh-CN" altLang="en-US" smtClean="0"/>
              <a:t>3</a:t>
            </a:fld>
            <a:endParaRPr lang="zh-CN" altLang="en-US"/>
          </a:p>
        </p:txBody>
      </p:sp>
    </p:spTree>
    <p:extLst>
      <p:ext uri="{BB962C8B-B14F-4D97-AF65-F5344CB8AC3E}">
        <p14:creationId xmlns:p14="http://schemas.microsoft.com/office/powerpoint/2010/main" val="19837197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A559F32-CBC6-4F6E-A457-CC18127EB638}" type="slidenum">
              <a:rPr lang="zh-CN" altLang="en-US" smtClean="0"/>
              <a:t>5</a:t>
            </a:fld>
            <a:endParaRPr lang="zh-CN" altLang="en-US"/>
          </a:p>
        </p:txBody>
      </p:sp>
    </p:spTree>
    <p:extLst>
      <p:ext uri="{BB962C8B-B14F-4D97-AF65-F5344CB8AC3E}">
        <p14:creationId xmlns:p14="http://schemas.microsoft.com/office/powerpoint/2010/main" val="289791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A559F32-CBC6-4F6E-A457-CC18127EB638}" type="slidenum">
              <a:rPr lang="zh-CN" altLang="en-US" smtClean="0"/>
              <a:t>6</a:t>
            </a:fld>
            <a:endParaRPr lang="zh-CN" altLang="en-US"/>
          </a:p>
        </p:txBody>
      </p:sp>
    </p:spTree>
    <p:extLst>
      <p:ext uri="{BB962C8B-B14F-4D97-AF65-F5344CB8AC3E}">
        <p14:creationId xmlns:p14="http://schemas.microsoft.com/office/powerpoint/2010/main" val="1135724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A559F32-CBC6-4F6E-A457-CC18127EB638}" type="slidenum">
              <a:rPr lang="zh-CN" altLang="en-US" smtClean="0"/>
              <a:t>7</a:t>
            </a:fld>
            <a:endParaRPr lang="zh-CN" altLang="en-US"/>
          </a:p>
        </p:txBody>
      </p:sp>
    </p:spTree>
    <p:extLst>
      <p:ext uri="{BB962C8B-B14F-4D97-AF65-F5344CB8AC3E}">
        <p14:creationId xmlns:p14="http://schemas.microsoft.com/office/powerpoint/2010/main" val="2176113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aseline="0" dirty="0" smtClean="0"/>
              <a:t>With two separate stream, random access function can be supported. In this example, gray pictures marked as P1~7 in main stream are first pictures in each segments and the main stream reference to two library pictures in library stream, the blue L1 and red L2. </a:t>
            </a:r>
            <a:endParaRPr lang="zh-CN" altLang="en-US" dirty="0"/>
          </a:p>
        </p:txBody>
      </p:sp>
      <p:sp>
        <p:nvSpPr>
          <p:cNvPr id="4" name="灯片编号占位符 3"/>
          <p:cNvSpPr>
            <a:spLocks noGrp="1"/>
          </p:cNvSpPr>
          <p:nvPr>
            <p:ph type="sldNum" sz="quarter" idx="10"/>
          </p:nvPr>
        </p:nvSpPr>
        <p:spPr/>
        <p:txBody>
          <a:bodyPr/>
          <a:lstStyle/>
          <a:p>
            <a:fld id="{179F5B13-C2DE-4AEC-9FDC-91F41C6E3F66}" type="slidenum">
              <a:rPr lang="zh-CN" altLang="en-US" smtClean="0"/>
              <a:t>8</a:t>
            </a:fld>
            <a:endParaRPr lang="zh-CN" altLang="en-US"/>
          </a:p>
        </p:txBody>
      </p:sp>
    </p:spTree>
    <p:extLst>
      <p:ext uri="{BB962C8B-B14F-4D97-AF65-F5344CB8AC3E}">
        <p14:creationId xmlns:p14="http://schemas.microsoft.com/office/powerpoint/2010/main" val="828921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79F5B13-C2DE-4AEC-9FDC-91F41C6E3F66}" type="slidenum">
              <a:rPr lang="zh-CN" altLang="en-US" smtClean="0"/>
              <a:t>9</a:t>
            </a:fld>
            <a:endParaRPr lang="zh-CN" altLang="en-US"/>
          </a:p>
        </p:txBody>
      </p:sp>
    </p:spTree>
    <p:extLst>
      <p:ext uri="{BB962C8B-B14F-4D97-AF65-F5344CB8AC3E}">
        <p14:creationId xmlns:p14="http://schemas.microsoft.com/office/powerpoint/2010/main" val="1124765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aseline="0" dirty="0" smtClean="0"/>
              <a:t>With two separate stream, random access function can be supported. In this example, gray pictures marked as P1~7 in main stream are first pictures in each segments and the main stream reference to two library pictures in library stream, the blue L1 and red L2. If the video plays from beginning, the L1 and L2 is transmitted when they are referenced the first time at P1 and P3. As for other pictures reference to the same library pictures</a:t>
            </a:r>
            <a:endParaRPr lang="zh-CN" altLang="en-US" dirty="0"/>
          </a:p>
        </p:txBody>
      </p:sp>
      <p:sp>
        <p:nvSpPr>
          <p:cNvPr id="4" name="灯片编号占位符 3"/>
          <p:cNvSpPr>
            <a:spLocks noGrp="1"/>
          </p:cNvSpPr>
          <p:nvPr>
            <p:ph type="sldNum" sz="quarter" idx="10"/>
          </p:nvPr>
        </p:nvSpPr>
        <p:spPr/>
        <p:txBody>
          <a:bodyPr/>
          <a:lstStyle/>
          <a:p>
            <a:fld id="{179F5B13-C2DE-4AEC-9FDC-91F41C6E3F66}" type="slidenum">
              <a:rPr lang="zh-CN" altLang="en-US" smtClean="0"/>
              <a:t>10</a:t>
            </a:fld>
            <a:endParaRPr lang="zh-CN" altLang="en-US"/>
          </a:p>
        </p:txBody>
      </p:sp>
    </p:spTree>
    <p:extLst>
      <p:ext uri="{BB962C8B-B14F-4D97-AF65-F5344CB8AC3E}">
        <p14:creationId xmlns:p14="http://schemas.microsoft.com/office/powerpoint/2010/main" val="980612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878C57-8EB9-4A13-B92F-FE7B48D39837}"/>
              </a:ext>
            </a:extLst>
          </p:cNvPr>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a:extLst>
              <a:ext uri="{FF2B5EF4-FFF2-40B4-BE49-F238E27FC236}">
                <a16:creationId xmlns:a16="http://schemas.microsoft.com/office/drawing/2014/main" id="{A7964330-E549-4354-AD37-510EE1A9E26E}"/>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BD421CC-2729-4088-B7CD-4597C558C50E}"/>
              </a:ext>
            </a:extLst>
          </p:cNvPr>
          <p:cNvSpPr>
            <a:spLocks noGrp="1"/>
          </p:cNvSpPr>
          <p:nvPr>
            <p:ph type="dt" sz="half" idx="10"/>
          </p:nvPr>
        </p:nvSpPr>
        <p:spPr/>
        <p:txBody>
          <a:bodyPr/>
          <a:lstStyle/>
          <a:p>
            <a:fld id="{5586B75A-687E-405C-8A0B-8D00578BA2C3}" type="datetimeFigureOut">
              <a:rPr lang="en-US" smtClean="0"/>
              <a:pPr/>
              <a:t>1/15/2019</a:t>
            </a:fld>
            <a:endParaRPr lang="en-US" dirty="0"/>
          </a:p>
        </p:txBody>
      </p:sp>
      <p:sp>
        <p:nvSpPr>
          <p:cNvPr id="5" name="页脚占位符 4">
            <a:extLst>
              <a:ext uri="{FF2B5EF4-FFF2-40B4-BE49-F238E27FC236}">
                <a16:creationId xmlns:a16="http://schemas.microsoft.com/office/drawing/2014/main" id="{61AF3029-74A2-49D8-BA67-7815C5FF50C4}"/>
              </a:ext>
            </a:extLst>
          </p:cNvPr>
          <p:cNvSpPr>
            <a:spLocks noGrp="1"/>
          </p:cNvSpPr>
          <p:nvPr>
            <p:ph type="ftr" sz="quarter" idx="11"/>
          </p:nvPr>
        </p:nvSpPr>
        <p:spPr/>
        <p:txBody>
          <a:bodyPr/>
          <a:lstStyle/>
          <a:p>
            <a:endParaRPr lang="en-US" dirty="0"/>
          </a:p>
        </p:txBody>
      </p:sp>
      <p:sp>
        <p:nvSpPr>
          <p:cNvPr id="6" name="灯片编号占位符 5">
            <a:extLst>
              <a:ext uri="{FF2B5EF4-FFF2-40B4-BE49-F238E27FC236}">
                <a16:creationId xmlns:a16="http://schemas.microsoft.com/office/drawing/2014/main" id="{7B9EC03E-3FEB-40D5-B1AB-AD61817A9DDB}"/>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480453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403571-0877-451D-BCE4-85B95135D38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E5AE1B1-4615-40AA-A5B0-75EC9554446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C459E72-7AB5-4AA7-B434-5838CA879ADF}"/>
              </a:ext>
            </a:extLst>
          </p:cNvPr>
          <p:cNvSpPr>
            <a:spLocks noGrp="1"/>
          </p:cNvSpPr>
          <p:nvPr>
            <p:ph type="dt" sz="half" idx="10"/>
          </p:nvPr>
        </p:nvSpPr>
        <p:spPr/>
        <p:txBody>
          <a:bodyPr/>
          <a:lstStyle/>
          <a:p>
            <a:fld id="{5586B75A-687E-405C-8A0B-8D00578BA2C3}" type="datetimeFigureOut">
              <a:rPr lang="en-US" smtClean="0"/>
              <a:pPr/>
              <a:t>1/15/2019</a:t>
            </a:fld>
            <a:endParaRPr lang="en-US" dirty="0"/>
          </a:p>
        </p:txBody>
      </p:sp>
      <p:sp>
        <p:nvSpPr>
          <p:cNvPr id="5" name="页脚占位符 4">
            <a:extLst>
              <a:ext uri="{FF2B5EF4-FFF2-40B4-BE49-F238E27FC236}">
                <a16:creationId xmlns:a16="http://schemas.microsoft.com/office/drawing/2014/main" id="{1AB0C24E-4D93-4982-B094-C90F5CDDD749}"/>
              </a:ext>
            </a:extLst>
          </p:cNvPr>
          <p:cNvSpPr>
            <a:spLocks noGrp="1"/>
          </p:cNvSpPr>
          <p:nvPr>
            <p:ph type="ftr" sz="quarter" idx="11"/>
          </p:nvPr>
        </p:nvSpPr>
        <p:spPr/>
        <p:txBody>
          <a:bodyPr/>
          <a:lstStyle/>
          <a:p>
            <a:endParaRPr lang="en-US" dirty="0"/>
          </a:p>
        </p:txBody>
      </p:sp>
      <p:sp>
        <p:nvSpPr>
          <p:cNvPr id="6" name="灯片编号占位符 5">
            <a:extLst>
              <a:ext uri="{FF2B5EF4-FFF2-40B4-BE49-F238E27FC236}">
                <a16:creationId xmlns:a16="http://schemas.microsoft.com/office/drawing/2014/main" id="{0A607625-262A-474D-BB25-FE51CE68FB65}"/>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84763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6E14915-46A0-4CB2-9306-06F7E80C91FE}"/>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9824084-5764-4FAD-A3BA-A51B58E4218B}"/>
              </a:ext>
            </a:extLst>
          </p:cNvPr>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8ACC37C-E79D-410E-92F7-AAD0AE67DB06}"/>
              </a:ext>
            </a:extLst>
          </p:cNvPr>
          <p:cNvSpPr>
            <a:spLocks noGrp="1"/>
          </p:cNvSpPr>
          <p:nvPr>
            <p:ph type="dt" sz="half" idx="10"/>
          </p:nvPr>
        </p:nvSpPr>
        <p:spPr/>
        <p:txBody>
          <a:bodyPr/>
          <a:lstStyle/>
          <a:p>
            <a:fld id="{5586B75A-687E-405C-8A0B-8D00578BA2C3}" type="datetimeFigureOut">
              <a:rPr lang="en-US" smtClean="0"/>
              <a:pPr/>
              <a:t>1/15/2019</a:t>
            </a:fld>
            <a:endParaRPr lang="en-US" dirty="0"/>
          </a:p>
        </p:txBody>
      </p:sp>
      <p:sp>
        <p:nvSpPr>
          <p:cNvPr id="5" name="页脚占位符 4">
            <a:extLst>
              <a:ext uri="{FF2B5EF4-FFF2-40B4-BE49-F238E27FC236}">
                <a16:creationId xmlns:a16="http://schemas.microsoft.com/office/drawing/2014/main" id="{0B3C3048-2FA4-4E48-9612-282A1625035E}"/>
              </a:ext>
            </a:extLst>
          </p:cNvPr>
          <p:cNvSpPr>
            <a:spLocks noGrp="1"/>
          </p:cNvSpPr>
          <p:nvPr>
            <p:ph type="ftr" sz="quarter" idx="11"/>
          </p:nvPr>
        </p:nvSpPr>
        <p:spPr/>
        <p:txBody>
          <a:bodyPr/>
          <a:lstStyle/>
          <a:p>
            <a:endParaRPr lang="en-US" dirty="0"/>
          </a:p>
        </p:txBody>
      </p:sp>
      <p:sp>
        <p:nvSpPr>
          <p:cNvPr id="6" name="灯片编号占位符 5">
            <a:extLst>
              <a:ext uri="{FF2B5EF4-FFF2-40B4-BE49-F238E27FC236}">
                <a16:creationId xmlns:a16="http://schemas.microsoft.com/office/drawing/2014/main" id="{375F2661-8716-4E80-A7AA-3533C668179F}"/>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72525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534283-A45F-478A-A61A-4B9B555A7B7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E8D8942-63BB-45BC-B5E1-9FB9E79CD6E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31FE854-2AAF-49B5-A1FD-DD76A7B0E21B}"/>
              </a:ext>
            </a:extLst>
          </p:cNvPr>
          <p:cNvSpPr>
            <a:spLocks noGrp="1"/>
          </p:cNvSpPr>
          <p:nvPr>
            <p:ph type="dt" sz="half" idx="10"/>
          </p:nvPr>
        </p:nvSpPr>
        <p:spPr/>
        <p:txBody>
          <a:bodyPr/>
          <a:lstStyle/>
          <a:p>
            <a:fld id="{5586B75A-687E-405C-8A0B-8D00578BA2C3}" type="datetimeFigureOut">
              <a:rPr lang="en-US" smtClean="0"/>
              <a:pPr/>
              <a:t>1/15/2019</a:t>
            </a:fld>
            <a:endParaRPr lang="en-US" dirty="0"/>
          </a:p>
        </p:txBody>
      </p:sp>
      <p:sp>
        <p:nvSpPr>
          <p:cNvPr id="5" name="页脚占位符 4">
            <a:extLst>
              <a:ext uri="{FF2B5EF4-FFF2-40B4-BE49-F238E27FC236}">
                <a16:creationId xmlns:a16="http://schemas.microsoft.com/office/drawing/2014/main" id="{E98E9BB5-8F3C-4D6F-9B21-4FC83C490AEC}"/>
              </a:ext>
            </a:extLst>
          </p:cNvPr>
          <p:cNvSpPr>
            <a:spLocks noGrp="1"/>
          </p:cNvSpPr>
          <p:nvPr>
            <p:ph type="ftr" sz="quarter" idx="11"/>
          </p:nvPr>
        </p:nvSpPr>
        <p:spPr/>
        <p:txBody>
          <a:bodyPr/>
          <a:lstStyle/>
          <a:p>
            <a:endParaRPr lang="en-US" dirty="0"/>
          </a:p>
        </p:txBody>
      </p:sp>
      <p:sp>
        <p:nvSpPr>
          <p:cNvPr id="6" name="灯片编号占位符 5">
            <a:extLst>
              <a:ext uri="{FF2B5EF4-FFF2-40B4-BE49-F238E27FC236}">
                <a16:creationId xmlns:a16="http://schemas.microsoft.com/office/drawing/2014/main" id="{A4FDF78D-647B-46B0-9107-D3B84619521C}"/>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552886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74475C-47DE-4212-9076-42A86FC8458F}"/>
              </a:ext>
            </a:extLst>
          </p:cNvPr>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id="{E470A30C-60C7-4291-B6D5-30CA272B534A}"/>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986B7315-6F01-43B7-8145-517E1B2947E0}"/>
              </a:ext>
            </a:extLst>
          </p:cNvPr>
          <p:cNvSpPr>
            <a:spLocks noGrp="1"/>
          </p:cNvSpPr>
          <p:nvPr>
            <p:ph type="dt" sz="half" idx="10"/>
          </p:nvPr>
        </p:nvSpPr>
        <p:spPr/>
        <p:txBody>
          <a:bodyPr/>
          <a:lstStyle/>
          <a:p>
            <a:fld id="{5586B75A-687E-405C-8A0B-8D00578BA2C3}" type="datetimeFigureOut">
              <a:rPr lang="en-US" smtClean="0"/>
              <a:pPr/>
              <a:t>1/15/2019</a:t>
            </a:fld>
            <a:endParaRPr lang="en-US" dirty="0"/>
          </a:p>
        </p:txBody>
      </p:sp>
      <p:sp>
        <p:nvSpPr>
          <p:cNvPr id="5" name="页脚占位符 4">
            <a:extLst>
              <a:ext uri="{FF2B5EF4-FFF2-40B4-BE49-F238E27FC236}">
                <a16:creationId xmlns:a16="http://schemas.microsoft.com/office/drawing/2014/main" id="{80310A9F-3B3C-4EAE-9B41-AFAD93D09524}"/>
              </a:ext>
            </a:extLst>
          </p:cNvPr>
          <p:cNvSpPr>
            <a:spLocks noGrp="1"/>
          </p:cNvSpPr>
          <p:nvPr>
            <p:ph type="ftr" sz="quarter" idx="11"/>
          </p:nvPr>
        </p:nvSpPr>
        <p:spPr/>
        <p:txBody>
          <a:bodyPr/>
          <a:lstStyle/>
          <a:p>
            <a:endParaRPr lang="en-US" dirty="0"/>
          </a:p>
        </p:txBody>
      </p:sp>
      <p:sp>
        <p:nvSpPr>
          <p:cNvPr id="6" name="灯片编号占位符 5">
            <a:extLst>
              <a:ext uri="{FF2B5EF4-FFF2-40B4-BE49-F238E27FC236}">
                <a16:creationId xmlns:a16="http://schemas.microsoft.com/office/drawing/2014/main" id="{8238786D-583E-42BF-8EED-F6C68E4E913E}"/>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10736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F0C52A-98C1-491B-B282-681C9E2DC03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1EF79B6-0274-44F2-B0CE-55CD1E977C5A}"/>
              </a:ext>
            </a:extLst>
          </p:cNvPr>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1180303F-6271-4175-A0FE-DC27B1C5F91A}"/>
              </a:ext>
            </a:extLst>
          </p:cNvPr>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BD169D4-CD75-496C-848B-79EF3864EE8E}"/>
              </a:ext>
            </a:extLst>
          </p:cNvPr>
          <p:cNvSpPr>
            <a:spLocks noGrp="1"/>
          </p:cNvSpPr>
          <p:nvPr>
            <p:ph type="dt" sz="half" idx="10"/>
          </p:nvPr>
        </p:nvSpPr>
        <p:spPr/>
        <p:txBody>
          <a:bodyPr/>
          <a:lstStyle/>
          <a:p>
            <a:fld id="{5586B75A-687E-405C-8A0B-8D00578BA2C3}" type="datetimeFigureOut">
              <a:rPr lang="en-US" smtClean="0"/>
              <a:pPr/>
              <a:t>1/15/2019</a:t>
            </a:fld>
            <a:endParaRPr lang="en-US" dirty="0"/>
          </a:p>
        </p:txBody>
      </p:sp>
      <p:sp>
        <p:nvSpPr>
          <p:cNvPr id="6" name="页脚占位符 5">
            <a:extLst>
              <a:ext uri="{FF2B5EF4-FFF2-40B4-BE49-F238E27FC236}">
                <a16:creationId xmlns:a16="http://schemas.microsoft.com/office/drawing/2014/main" id="{DB87BD43-16DB-4E5A-A298-F1188DD00B56}"/>
              </a:ext>
            </a:extLst>
          </p:cNvPr>
          <p:cNvSpPr>
            <a:spLocks noGrp="1"/>
          </p:cNvSpPr>
          <p:nvPr>
            <p:ph type="ftr" sz="quarter" idx="11"/>
          </p:nvPr>
        </p:nvSpPr>
        <p:spPr/>
        <p:txBody>
          <a:bodyPr/>
          <a:lstStyle/>
          <a:p>
            <a:endParaRPr lang="en-US" dirty="0"/>
          </a:p>
        </p:txBody>
      </p:sp>
      <p:sp>
        <p:nvSpPr>
          <p:cNvPr id="7" name="灯片编号占位符 6">
            <a:extLst>
              <a:ext uri="{FF2B5EF4-FFF2-40B4-BE49-F238E27FC236}">
                <a16:creationId xmlns:a16="http://schemas.microsoft.com/office/drawing/2014/main" id="{8C437A90-34DE-4C36-9474-699953C2D961}"/>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1388523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98A73E-D698-4E8F-8095-9B0815710263}"/>
              </a:ext>
            </a:extLst>
          </p:cNvPr>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1A5F9ED-EEFE-4CAE-BE5E-4EA851B2164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id="{D2C1E9D9-C0B2-4064-8F47-2B1C5ADF142E}"/>
              </a:ext>
            </a:extLst>
          </p:cNvPr>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D571898F-C639-4A53-A132-AE79A1951BEE}"/>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id="{D824843F-722D-4879-BF66-7F8B40F2BB4A}"/>
              </a:ext>
            </a:extLst>
          </p:cNvPr>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96506289-1681-4753-BFA0-A2F49DA6DC89}"/>
              </a:ext>
            </a:extLst>
          </p:cNvPr>
          <p:cNvSpPr>
            <a:spLocks noGrp="1"/>
          </p:cNvSpPr>
          <p:nvPr>
            <p:ph type="dt" sz="half" idx="10"/>
          </p:nvPr>
        </p:nvSpPr>
        <p:spPr/>
        <p:txBody>
          <a:bodyPr/>
          <a:lstStyle/>
          <a:p>
            <a:fld id="{5586B75A-687E-405C-8A0B-8D00578BA2C3}" type="datetimeFigureOut">
              <a:rPr lang="en-US" smtClean="0"/>
              <a:pPr/>
              <a:t>1/15/2019</a:t>
            </a:fld>
            <a:endParaRPr lang="en-US" dirty="0"/>
          </a:p>
        </p:txBody>
      </p:sp>
      <p:sp>
        <p:nvSpPr>
          <p:cNvPr id="8" name="页脚占位符 7">
            <a:extLst>
              <a:ext uri="{FF2B5EF4-FFF2-40B4-BE49-F238E27FC236}">
                <a16:creationId xmlns:a16="http://schemas.microsoft.com/office/drawing/2014/main" id="{F9D3EF0D-76C1-4F8E-B358-9D86210830D0}"/>
              </a:ext>
            </a:extLst>
          </p:cNvPr>
          <p:cNvSpPr>
            <a:spLocks noGrp="1"/>
          </p:cNvSpPr>
          <p:nvPr>
            <p:ph type="ftr" sz="quarter" idx="11"/>
          </p:nvPr>
        </p:nvSpPr>
        <p:spPr/>
        <p:txBody>
          <a:bodyPr/>
          <a:lstStyle/>
          <a:p>
            <a:endParaRPr lang="en-US" dirty="0"/>
          </a:p>
        </p:txBody>
      </p:sp>
      <p:sp>
        <p:nvSpPr>
          <p:cNvPr id="9" name="灯片编号占位符 8">
            <a:extLst>
              <a:ext uri="{FF2B5EF4-FFF2-40B4-BE49-F238E27FC236}">
                <a16:creationId xmlns:a16="http://schemas.microsoft.com/office/drawing/2014/main" id="{4A7B0AD6-95BD-4952-B9C4-07F0BAA4BA56}"/>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87161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D66A72-8A93-44F4-9FAA-535FAA81902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FB49E69-35BC-44FE-9899-54105C30411C}"/>
              </a:ext>
            </a:extLst>
          </p:cNvPr>
          <p:cNvSpPr>
            <a:spLocks noGrp="1"/>
          </p:cNvSpPr>
          <p:nvPr>
            <p:ph type="dt" sz="half" idx="10"/>
          </p:nvPr>
        </p:nvSpPr>
        <p:spPr/>
        <p:txBody>
          <a:bodyPr/>
          <a:lstStyle/>
          <a:p>
            <a:fld id="{5586B75A-687E-405C-8A0B-8D00578BA2C3}" type="datetimeFigureOut">
              <a:rPr lang="en-US" smtClean="0"/>
              <a:pPr/>
              <a:t>1/15/2019</a:t>
            </a:fld>
            <a:endParaRPr lang="en-US" dirty="0"/>
          </a:p>
        </p:txBody>
      </p:sp>
      <p:sp>
        <p:nvSpPr>
          <p:cNvPr id="4" name="页脚占位符 3">
            <a:extLst>
              <a:ext uri="{FF2B5EF4-FFF2-40B4-BE49-F238E27FC236}">
                <a16:creationId xmlns:a16="http://schemas.microsoft.com/office/drawing/2014/main" id="{3E4C8E93-2231-4AEA-8F73-B8308C1BB62B}"/>
              </a:ext>
            </a:extLst>
          </p:cNvPr>
          <p:cNvSpPr>
            <a:spLocks noGrp="1"/>
          </p:cNvSpPr>
          <p:nvPr>
            <p:ph type="ftr" sz="quarter" idx="11"/>
          </p:nvPr>
        </p:nvSpPr>
        <p:spPr/>
        <p:txBody>
          <a:bodyPr/>
          <a:lstStyle/>
          <a:p>
            <a:endParaRPr lang="en-US" dirty="0"/>
          </a:p>
        </p:txBody>
      </p:sp>
      <p:sp>
        <p:nvSpPr>
          <p:cNvPr id="5" name="灯片编号占位符 4">
            <a:extLst>
              <a:ext uri="{FF2B5EF4-FFF2-40B4-BE49-F238E27FC236}">
                <a16:creationId xmlns:a16="http://schemas.microsoft.com/office/drawing/2014/main" id="{79AA6DA2-452A-494D-9BF1-7B12382A630A}"/>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542739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E8AB802-24EF-4100-9803-DBF6AF459AA4}"/>
              </a:ext>
            </a:extLst>
          </p:cNvPr>
          <p:cNvSpPr>
            <a:spLocks noGrp="1"/>
          </p:cNvSpPr>
          <p:nvPr>
            <p:ph type="dt" sz="half" idx="10"/>
          </p:nvPr>
        </p:nvSpPr>
        <p:spPr/>
        <p:txBody>
          <a:bodyPr/>
          <a:lstStyle/>
          <a:p>
            <a:fld id="{5586B75A-687E-405C-8A0B-8D00578BA2C3}" type="datetimeFigureOut">
              <a:rPr lang="en-US" smtClean="0"/>
              <a:pPr/>
              <a:t>1/15/2019</a:t>
            </a:fld>
            <a:endParaRPr lang="en-US" dirty="0"/>
          </a:p>
        </p:txBody>
      </p:sp>
      <p:sp>
        <p:nvSpPr>
          <p:cNvPr id="3" name="页脚占位符 2">
            <a:extLst>
              <a:ext uri="{FF2B5EF4-FFF2-40B4-BE49-F238E27FC236}">
                <a16:creationId xmlns:a16="http://schemas.microsoft.com/office/drawing/2014/main" id="{AC1810D7-EFAA-4C8C-BA31-D187F7A4C8C4}"/>
              </a:ext>
            </a:extLst>
          </p:cNvPr>
          <p:cNvSpPr>
            <a:spLocks noGrp="1"/>
          </p:cNvSpPr>
          <p:nvPr>
            <p:ph type="ftr" sz="quarter" idx="11"/>
          </p:nvPr>
        </p:nvSpPr>
        <p:spPr/>
        <p:txBody>
          <a:bodyPr/>
          <a:lstStyle/>
          <a:p>
            <a:endParaRPr lang="en-US" dirty="0"/>
          </a:p>
        </p:txBody>
      </p:sp>
      <p:sp>
        <p:nvSpPr>
          <p:cNvPr id="4" name="灯片编号占位符 3">
            <a:extLst>
              <a:ext uri="{FF2B5EF4-FFF2-40B4-BE49-F238E27FC236}">
                <a16:creationId xmlns:a16="http://schemas.microsoft.com/office/drawing/2014/main" id="{6E99FB1F-ACB1-4549-B920-799669EE2C51}"/>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244308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A63121-4781-45FF-A13A-93C9D9030E7A}"/>
              </a:ext>
            </a:extLst>
          </p:cNvPr>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id="{0871B758-A1EA-4C37-A653-E25ED5C1D4B4}"/>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1EC22B4-C227-445E-8562-89766B325222}"/>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E585A4A4-8A34-40E9-ABF9-E27C02E432FA}"/>
              </a:ext>
            </a:extLst>
          </p:cNvPr>
          <p:cNvSpPr>
            <a:spLocks noGrp="1"/>
          </p:cNvSpPr>
          <p:nvPr>
            <p:ph type="dt" sz="half" idx="10"/>
          </p:nvPr>
        </p:nvSpPr>
        <p:spPr/>
        <p:txBody>
          <a:bodyPr/>
          <a:lstStyle/>
          <a:p>
            <a:fld id="{5586B75A-687E-405C-8A0B-8D00578BA2C3}" type="datetimeFigureOut">
              <a:rPr lang="en-US" smtClean="0"/>
              <a:pPr/>
              <a:t>1/15/2019</a:t>
            </a:fld>
            <a:endParaRPr lang="en-US" dirty="0"/>
          </a:p>
        </p:txBody>
      </p:sp>
      <p:sp>
        <p:nvSpPr>
          <p:cNvPr id="6" name="页脚占位符 5">
            <a:extLst>
              <a:ext uri="{FF2B5EF4-FFF2-40B4-BE49-F238E27FC236}">
                <a16:creationId xmlns:a16="http://schemas.microsoft.com/office/drawing/2014/main" id="{09D0F600-1955-4FF8-8291-C12BF21FF703}"/>
              </a:ext>
            </a:extLst>
          </p:cNvPr>
          <p:cNvSpPr>
            <a:spLocks noGrp="1"/>
          </p:cNvSpPr>
          <p:nvPr>
            <p:ph type="ftr" sz="quarter" idx="11"/>
          </p:nvPr>
        </p:nvSpPr>
        <p:spPr/>
        <p:txBody>
          <a:bodyPr/>
          <a:lstStyle/>
          <a:p>
            <a:endParaRPr lang="en-US" dirty="0"/>
          </a:p>
        </p:txBody>
      </p:sp>
      <p:sp>
        <p:nvSpPr>
          <p:cNvPr id="7" name="灯片编号占位符 6">
            <a:extLst>
              <a:ext uri="{FF2B5EF4-FFF2-40B4-BE49-F238E27FC236}">
                <a16:creationId xmlns:a16="http://schemas.microsoft.com/office/drawing/2014/main" id="{7F9C0ED8-8C9E-47B6-BFFA-0F953AE79F58}"/>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52348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F67585-4146-4D96-9C51-15B314064F09}"/>
              </a:ext>
            </a:extLst>
          </p:cNvPr>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id="{A965040C-B061-4FAE-8C42-BC698C408648}"/>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id="{7C0613B7-85DE-4BEC-8027-CEABFAFE3E8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84A3ACED-C475-40E4-BD15-5CF859785F15}"/>
              </a:ext>
            </a:extLst>
          </p:cNvPr>
          <p:cNvSpPr>
            <a:spLocks noGrp="1"/>
          </p:cNvSpPr>
          <p:nvPr>
            <p:ph type="dt" sz="half" idx="10"/>
          </p:nvPr>
        </p:nvSpPr>
        <p:spPr/>
        <p:txBody>
          <a:bodyPr/>
          <a:lstStyle/>
          <a:p>
            <a:fld id="{5586B75A-687E-405C-8A0B-8D00578BA2C3}" type="datetimeFigureOut">
              <a:rPr lang="en-US" smtClean="0"/>
              <a:pPr/>
              <a:t>1/15/2019</a:t>
            </a:fld>
            <a:endParaRPr lang="en-US" dirty="0"/>
          </a:p>
        </p:txBody>
      </p:sp>
      <p:sp>
        <p:nvSpPr>
          <p:cNvPr id="6" name="页脚占位符 5">
            <a:extLst>
              <a:ext uri="{FF2B5EF4-FFF2-40B4-BE49-F238E27FC236}">
                <a16:creationId xmlns:a16="http://schemas.microsoft.com/office/drawing/2014/main" id="{EA33D655-5F8B-42F3-AA1A-D852F011EF50}"/>
              </a:ext>
            </a:extLst>
          </p:cNvPr>
          <p:cNvSpPr>
            <a:spLocks noGrp="1"/>
          </p:cNvSpPr>
          <p:nvPr>
            <p:ph type="ftr" sz="quarter" idx="11"/>
          </p:nvPr>
        </p:nvSpPr>
        <p:spPr/>
        <p:txBody>
          <a:bodyPr/>
          <a:lstStyle/>
          <a:p>
            <a:endParaRPr lang="en-US" dirty="0"/>
          </a:p>
        </p:txBody>
      </p:sp>
      <p:sp>
        <p:nvSpPr>
          <p:cNvPr id="7" name="灯片编号占位符 6">
            <a:extLst>
              <a:ext uri="{FF2B5EF4-FFF2-40B4-BE49-F238E27FC236}">
                <a16:creationId xmlns:a16="http://schemas.microsoft.com/office/drawing/2014/main" id="{2C9428C5-A4E7-4587-AD0D-E7E0D3D15D1B}"/>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201515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6BE571B-A35C-4CC1-8013-283B5F0A787F}"/>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BBA9B15-8996-43E6-8437-C4334DEF749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8D01C37-0010-4821-AB1B-6515ECDE10D2}"/>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586B75A-687E-405C-8A0B-8D00578BA2C3}" type="datetimeFigureOut">
              <a:rPr lang="en-US" smtClean="0"/>
              <a:pPr/>
              <a:t>1/15/2019</a:t>
            </a:fld>
            <a:endParaRPr lang="en-US" dirty="0"/>
          </a:p>
        </p:txBody>
      </p:sp>
      <p:sp>
        <p:nvSpPr>
          <p:cNvPr id="5" name="页脚占位符 4">
            <a:extLst>
              <a:ext uri="{FF2B5EF4-FFF2-40B4-BE49-F238E27FC236}">
                <a16:creationId xmlns:a16="http://schemas.microsoft.com/office/drawing/2014/main" id="{47F296EE-D71B-4114-8B1F-7A6303E3716A}"/>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灯片编号占位符 5">
            <a:extLst>
              <a:ext uri="{FF2B5EF4-FFF2-40B4-BE49-F238E27FC236}">
                <a16:creationId xmlns:a16="http://schemas.microsoft.com/office/drawing/2014/main" id="{E24B536C-718F-4D49-887B-E16F6D671CD6}"/>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3242434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notesSlide" Target="../notesSlides/notesSlide3.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notesSlide" Target="../notesSlides/notesSlide4.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s/_rels/slide6.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notesSlide" Target="../notesSlides/notesSlide5.xml"/><Relationship Id="rId7"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C2A224-0A65-4472-95E8-B70326A15309}"/>
              </a:ext>
            </a:extLst>
          </p:cNvPr>
          <p:cNvSpPr>
            <a:spLocks noGrp="1"/>
          </p:cNvSpPr>
          <p:nvPr>
            <p:ph type="ctrTitle"/>
          </p:nvPr>
        </p:nvSpPr>
        <p:spPr>
          <a:xfrm>
            <a:off x="179512" y="2130425"/>
            <a:ext cx="8784976" cy="1470025"/>
          </a:xfrm>
        </p:spPr>
        <p:txBody>
          <a:bodyPr>
            <a:normAutofit fontScale="90000"/>
          </a:bodyPr>
          <a:lstStyle/>
          <a:p>
            <a:r>
              <a:rPr lang="en-US" altLang="zh-CN" sz="4000" b="1" dirty="0" smtClean="0">
                <a:latin typeface="等线" panose="02010600030101010101" pitchFamily="2" charset="-122"/>
                <a:ea typeface="等线" panose="02010600030101010101" pitchFamily="2" charset="-122"/>
              </a:rPr>
              <a:t>JVET-M0360</a:t>
            </a:r>
            <a:br>
              <a:rPr lang="en-US" altLang="zh-CN" sz="4000" b="1" dirty="0" smtClean="0">
                <a:latin typeface="等线" panose="02010600030101010101" pitchFamily="2" charset="-122"/>
                <a:ea typeface="等线" panose="02010600030101010101" pitchFamily="2" charset="-122"/>
              </a:rPr>
            </a:br>
            <a:r>
              <a:rPr lang="en-US" altLang="zh-CN" sz="4000" b="1" dirty="0" smtClean="0">
                <a:latin typeface="等线" panose="02010600030101010101" pitchFamily="2" charset="-122"/>
                <a:ea typeface="等线" panose="02010600030101010101" pitchFamily="2" charset="-122"/>
              </a:rPr>
              <a:t>Video </a:t>
            </a:r>
            <a:r>
              <a:rPr lang="en-US" altLang="zh-CN" sz="4000" b="1" dirty="0">
                <a:latin typeface="等线" panose="02010600030101010101" pitchFamily="2" charset="-122"/>
                <a:ea typeface="等线" panose="02010600030101010101" pitchFamily="2" charset="-122"/>
              </a:rPr>
              <a:t>coding based on</a:t>
            </a:r>
            <a:br>
              <a:rPr lang="en-US" altLang="zh-CN" sz="4000" b="1" dirty="0">
                <a:latin typeface="等线" panose="02010600030101010101" pitchFamily="2" charset="-122"/>
                <a:ea typeface="等线" panose="02010600030101010101" pitchFamily="2" charset="-122"/>
              </a:rPr>
            </a:br>
            <a:r>
              <a:rPr lang="en-US" altLang="zh-CN" sz="4000" b="1" dirty="0" smtClean="0">
                <a:latin typeface="等线" panose="02010600030101010101" pitchFamily="2" charset="-122"/>
                <a:ea typeface="等线" panose="02010600030101010101" pitchFamily="2" charset="-122"/>
              </a:rPr>
              <a:t>Cross Random-access-point Referencing </a:t>
            </a:r>
            <a:r>
              <a:rPr lang="en-US" altLang="zh-CN" sz="4000" b="1" dirty="0">
                <a:latin typeface="等线" panose="02010600030101010101" pitchFamily="2" charset="-122"/>
                <a:ea typeface="等线" panose="02010600030101010101" pitchFamily="2" charset="-122"/>
              </a:rPr>
              <a:t>(CRR)</a:t>
            </a:r>
            <a:endParaRPr lang="zh-CN" altLang="en-US" sz="4000" b="1" dirty="0">
              <a:latin typeface="等线" panose="02010600030101010101" pitchFamily="2" charset="-122"/>
              <a:ea typeface="等线" panose="02010600030101010101" pitchFamily="2" charset="-122"/>
            </a:endParaRPr>
          </a:p>
        </p:txBody>
      </p:sp>
      <p:sp>
        <p:nvSpPr>
          <p:cNvPr id="4" name="文本框 3">
            <a:extLst>
              <a:ext uri="{FF2B5EF4-FFF2-40B4-BE49-F238E27FC236}">
                <a16:creationId xmlns:a16="http://schemas.microsoft.com/office/drawing/2014/main" id="{E0F57689-E40F-44AB-8C06-C17486A6591E}"/>
              </a:ext>
            </a:extLst>
          </p:cNvPr>
          <p:cNvSpPr txBox="1"/>
          <p:nvPr/>
        </p:nvSpPr>
        <p:spPr>
          <a:xfrm>
            <a:off x="2070393" y="4123526"/>
            <a:ext cx="2592288" cy="1969770"/>
          </a:xfrm>
          <a:prstGeom prst="rect">
            <a:avLst/>
          </a:prstGeom>
          <a:noFill/>
        </p:spPr>
        <p:txBody>
          <a:bodyPr wrap="square" rtlCol="0">
            <a:spAutoFit/>
          </a:bodyPr>
          <a:lstStyle/>
          <a:p>
            <a:r>
              <a:rPr lang="en-US" altLang="zh-CN" b="1" dirty="0" err="1">
                <a:latin typeface="等线" panose="02010600030101010101" pitchFamily="2" charset="-122"/>
                <a:ea typeface="等线" panose="02010600030101010101" pitchFamily="2" charset="-122"/>
              </a:rPr>
              <a:t>Hualong</a:t>
            </a:r>
            <a:r>
              <a:rPr lang="en-US" altLang="zh-CN" b="1" dirty="0">
                <a:latin typeface="等线" panose="02010600030101010101" pitchFamily="2" charset="-122"/>
                <a:ea typeface="等线" panose="02010600030101010101" pitchFamily="2" charset="-122"/>
              </a:rPr>
              <a:t> </a:t>
            </a:r>
            <a:r>
              <a:rPr lang="en-US" altLang="zh-CN" b="1" dirty="0" smtClean="0">
                <a:latin typeface="等线" panose="02010600030101010101" pitchFamily="2" charset="-122"/>
                <a:ea typeface="等线" panose="02010600030101010101" pitchFamily="2" charset="-122"/>
              </a:rPr>
              <a:t>Yu</a:t>
            </a:r>
            <a:r>
              <a:rPr lang="en-US" altLang="zh-CN" dirty="0" smtClean="0">
                <a:latin typeface="等线" panose="02010600030101010101" pitchFamily="2" charset="-122"/>
                <a:ea typeface="等线" panose="02010600030101010101" pitchFamily="2" charset="-122"/>
              </a:rPr>
              <a:t>,</a:t>
            </a:r>
          </a:p>
          <a:p>
            <a:r>
              <a:rPr lang="en-US" altLang="zh-CN" dirty="0" err="1" smtClean="0">
                <a:latin typeface="等线" panose="02010600030101010101" pitchFamily="2" charset="-122"/>
                <a:ea typeface="等线" panose="02010600030101010101" pitchFamily="2" charset="-122"/>
              </a:rPr>
              <a:t>Xiaoding</a:t>
            </a:r>
            <a:r>
              <a:rPr lang="en-US" altLang="zh-CN" dirty="0" smtClean="0">
                <a:latin typeface="等线" panose="02010600030101010101" pitchFamily="2" charset="-122"/>
                <a:ea typeface="等线" panose="02010600030101010101" pitchFamily="2" charset="-122"/>
              </a:rPr>
              <a:t> Gao,</a:t>
            </a:r>
          </a:p>
          <a:p>
            <a:r>
              <a:rPr lang="en-US" altLang="zh-CN" dirty="0" err="1" smtClean="0">
                <a:latin typeface="等线" panose="02010600030101010101" pitchFamily="2" charset="-122"/>
                <a:ea typeface="等线" panose="02010600030101010101" pitchFamily="2" charset="-122"/>
              </a:rPr>
              <a:t>Qichao</a:t>
            </a:r>
            <a:r>
              <a:rPr lang="en-US" altLang="zh-CN" dirty="0" smtClean="0">
                <a:latin typeface="等线" panose="02010600030101010101" pitchFamily="2" charset="-122"/>
                <a:ea typeface="等线" panose="02010600030101010101" pitchFamily="2" charset="-122"/>
              </a:rPr>
              <a:t> Yuan,</a:t>
            </a:r>
          </a:p>
          <a:p>
            <a:r>
              <a:rPr lang="en-US" altLang="zh-CN" dirty="0" err="1" smtClean="0">
                <a:latin typeface="等线" panose="02010600030101010101" pitchFamily="2" charset="-122"/>
                <a:ea typeface="等线" panose="02010600030101010101" pitchFamily="2" charset="-122"/>
              </a:rPr>
              <a:t>Xinyu</a:t>
            </a:r>
            <a:r>
              <a:rPr lang="en-US" altLang="zh-CN" dirty="0" smtClean="0">
                <a:latin typeface="等线" panose="02010600030101010101" pitchFamily="2" charset="-122"/>
                <a:ea typeface="等线" panose="02010600030101010101" pitchFamily="2" charset="-122"/>
              </a:rPr>
              <a:t> Lin,</a:t>
            </a:r>
          </a:p>
          <a:p>
            <a:r>
              <a:rPr lang="en-US" altLang="zh-CN" dirty="0" smtClean="0">
                <a:latin typeface="等线" panose="02010600030101010101" pitchFamily="2" charset="-122"/>
                <a:ea typeface="等线" panose="02010600030101010101" pitchFamily="2" charset="-122"/>
              </a:rPr>
              <a:t>Lu </a:t>
            </a:r>
            <a:r>
              <a:rPr lang="en-US" altLang="zh-CN" dirty="0">
                <a:latin typeface="等线" panose="02010600030101010101" pitchFamily="2" charset="-122"/>
                <a:ea typeface="等线" panose="02010600030101010101" pitchFamily="2" charset="-122"/>
              </a:rPr>
              <a:t>Yu </a:t>
            </a:r>
          </a:p>
          <a:p>
            <a:r>
              <a:rPr lang="en-US" altLang="zh-CN" b="1" dirty="0">
                <a:latin typeface="等线" panose="02010600030101010101" pitchFamily="2" charset="-122"/>
              </a:rPr>
              <a:t>Zhejiang University</a:t>
            </a:r>
          </a:p>
          <a:p>
            <a:endParaRPr lang="zh-CN" altLang="en-US" sz="1400" dirty="0">
              <a:latin typeface="等线" panose="02010600030101010101" pitchFamily="2" charset="-122"/>
              <a:ea typeface="等线" panose="02010600030101010101" pitchFamily="2" charset="-122"/>
            </a:endParaRPr>
          </a:p>
        </p:txBody>
      </p:sp>
      <p:sp>
        <p:nvSpPr>
          <p:cNvPr id="5" name="文本框 4">
            <a:extLst>
              <a:ext uri="{FF2B5EF4-FFF2-40B4-BE49-F238E27FC236}">
                <a16:creationId xmlns:a16="http://schemas.microsoft.com/office/drawing/2014/main" id="{E0F57689-E40F-44AB-8C06-C17486A6591E}"/>
              </a:ext>
            </a:extLst>
          </p:cNvPr>
          <p:cNvSpPr txBox="1"/>
          <p:nvPr/>
        </p:nvSpPr>
        <p:spPr>
          <a:xfrm>
            <a:off x="6664399" y="4149080"/>
            <a:ext cx="2304256" cy="2246769"/>
          </a:xfrm>
          <a:prstGeom prst="rect">
            <a:avLst/>
          </a:prstGeom>
          <a:noFill/>
        </p:spPr>
        <p:txBody>
          <a:bodyPr wrap="square" rtlCol="0">
            <a:spAutoFit/>
          </a:bodyPr>
          <a:lstStyle/>
          <a:p>
            <a:r>
              <a:rPr lang="en-US" altLang="zh-CN" dirty="0" err="1" smtClean="0">
                <a:latin typeface="等线" panose="02010600030101010101" pitchFamily="2" charset="-122"/>
              </a:rPr>
              <a:t>YuQun</a:t>
            </a:r>
            <a:r>
              <a:rPr lang="en-US" altLang="zh-CN" dirty="0" smtClean="0">
                <a:latin typeface="等线" panose="02010600030101010101" pitchFamily="2" charset="-122"/>
              </a:rPr>
              <a:t> Fan,</a:t>
            </a:r>
          </a:p>
          <a:p>
            <a:r>
              <a:rPr lang="en-US" altLang="zh-CN" dirty="0" smtClean="0">
                <a:latin typeface="等线" panose="02010600030101010101" pitchFamily="2" charset="-122"/>
              </a:rPr>
              <a:t>Yin Zhao,</a:t>
            </a:r>
          </a:p>
          <a:p>
            <a:r>
              <a:rPr lang="en-US" altLang="zh-CN" dirty="0" err="1" smtClean="0">
                <a:latin typeface="等线" panose="02010600030101010101" pitchFamily="2" charset="-122"/>
              </a:rPr>
              <a:t>Haitao</a:t>
            </a:r>
            <a:r>
              <a:rPr lang="en-US" altLang="zh-CN" dirty="0" smtClean="0">
                <a:latin typeface="等线" panose="02010600030101010101" pitchFamily="2" charset="-122"/>
              </a:rPr>
              <a:t> Yang,</a:t>
            </a:r>
          </a:p>
          <a:p>
            <a:r>
              <a:rPr lang="en-US" altLang="zh-CN" dirty="0" smtClean="0">
                <a:latin typeface="等线" panose="02010600030101010101" pitchFamily="2" charset="-122"/>
              </a:rPr>
              <a:t>Ye-</a:t>
            </a:r>
            <a:r>
              <a:rPr lang="en-US" altLang="zh-CN" dirty="0" err="1" smtClean="0">
                <a:latin typeface="等线" panose="02010600030101010101" pitchFamily="2" charset="-122"/>
              </a:rPr>
              <a:t>Kui</a:t>
            </a:r>
            <a:r>
              <a:rPr lang="en-US" altLang="zh-CN" dirty="0" smtClean="0">
                <a:latin typeface="等线" panose="02010600030101010101" pitchFamily="2" charset="-122"/>
              </a:rPr>
              <a:t> Wang,</a:t>
            </a:r>
          </a:p>
          <a:p>
            <a:r>
              <a:rPr lang="en-US" altLang="zh-CN" dirty="0" err="1" smtClean="0">
                <a:latin typeface="等线" panose="02010600030101010101" pitchFamily="2" charset="-122"/>
              </a:rPr>
              <a:t>Jianle</a:t>
            </a:r>
            <a:r>
              <a:rPr lang="en-US" altLang="zh-CN" dirty="0" smtClean="0">
                <a:latin typeface="等线" panose="02010600030101010101" pitchFamily="2" charset="-122"/>
              </a:rPr>
              <a:t> </a:t>
            </a:r>
            <a:r>
              <a:rPr lang="en-US" altLang="zh-CN" dirty="0">
                <a:latin typeface="等线" panose="02010600030101010101" pitchFamily="2" charset="-122"/>
              </a:rPr>
              <a:t>Chen</a:t>
            </a:r>
          </a:p>
          <a:p>
            <a:r>
              <a:rPr lang="en-US" altLang="zh-CN" b="1" dirty="0">
                <a:latin typeface="等线" panose="02010600030101010101" pitchFamily="2" charset="-122"/>
              </a:rPr>
              <a:t>Huawei</a:t>
            </a:r>
          </a:p>
          <a:p>
            <a:endParaRPr lang="en-US" altLang="zh-CN" dirty="0">
              <a:latin typeface="等线" panose="02010600030101010101" pitchFamily="2" charset="-122"/>
              <a:ea typeface="等线" panose="02010600030101010101" pitchFamily="2" charset="-122"/>
            </a:endParaRPr>
          </a:p>
          <a:p>
            <a:endParaRPr lang="zh-CN" altLang="en-US" sz="1400" dirty="0">
              <a:latin typeface="等线" panose="02010600030101010101" pitchFamily="2" charset="-122"/>
              <a:ea typeface="等线"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29449350"/>
              </p:ext>
            </p:extLst>
          </p:nvPr>
        </p:nvGraphicFramePr>
        <p:xfrm>
          <a:off x="401835" y="4365104"/>
          <a:ext cx="1296587" cy="1226229"/>
        </p:xfrm>
        <a:graphic>
          <a:graphicData uri="http://schemas.openxmlformats.org/presentationml/2006/ole">
            <mc:AlternateContent xmlns:mc="http://schemas.openxmlformats.org/markup-compatibility/2006">
              <mc:Choice xmlns:v="urn:schemas-microsoft-com:vml" Requires="v">
                <p:oleObj spid="_x0000_s1043" r:id="rId4" imgW="3421677" imgH="3421677" progId="">
                  <p:embed/>
                </p:oleObj>
              </mc:Choice>
              <mc:Fallback>
                <p:oleObj r:id="rId4" imgW="3421677" imgH="3421677"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835" y="4365104"/>
                        <a:ext cx="1296587" cy="1226229"/>
                      </a:xfrm>
                      <a:prstGeom prst="rect">
                        <a:avLst/>
                      </a:prstGeom>
                      <a:noFill/>
                    </p:spPr>
                  </p:pic>
                </p:oleObj>
              </mc:Fallback>
            </mc:AlternateContent>
          </a:graphicData>
        </a:graphic>
      </p:graphicFrame>
      <p:pic>
        <p:nvPicPr>
          <p:cNvPr id="6" name="图片 5"/>
          <p:cNvPicPr>
            <a:picLocks noChangeAspect="1"/>
          </p:cNvPicPr>
          <p:nvPr/>
        </p:nvPicPr>
        <p:blipFill>
          <a:blip r:embed="rId6"/>
          <a:stretch>
            <a:fillRect/>
          </a:stretch>
        </p:blipFill>
        <p:spPr>
          <a:xfrm>
            <a:off x="5004048" y="4365104"/>
            <a:ext cx="1199768" cy="1213402"/>
          </a:xfrm>
          <a:prstGeom prst="rect">
            <a:avLst/>
          </a:prstGeom>
        </p:spPr>
      </p:pic>
    </p:spTree>
    <p:extLst>
      <p:ext uri="{BB962C8B-B14F-4D97-AF65-F5344CB8AC3E}">
        <p14:creationId xmlns:p14="http://schemas.microsoft.com/office/powerpoint/2010/main" val="2013608940"/>
      </p:ext>
    </p:extLst>
  </p:cSld>
  <p:clrMapOvr>
    <a:masterClrMapping/>
  </p:clrMapOvr>
  <mc:AlternateContent xmlns:mc="http://schemas.openxmlformats.org/markup-compatibility/2006" xmlns:p14="http://schemas.microsoft.com/office/powerpoint/2010/main">
    <mc:Choice Requires="p14">
      <p:transition spd="slow" p14:dur="2000" advTm="25299"/>
    </mc:Choice>
    <mc:Fallback xmlns="">
      <p:transition spd="slow" advTm="25299"/>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等线" panose="02010600030101010101" pitchFamily="2" charset="-122"/>
                <a:ea typeface="等线" panose="02010600030101010101" pitchFamily="2" charset="-122"/>
              </a:rPr>
              <a:t>Cross RAP Referencing (CRR) Coding</a:t>
            </a:r>
            <a:endParaRPr lang="zh-CN" altLang="en-US" dirty="0"/>
          </a:p>
        </p:txBody>
      </p:sp>
      <p:sp>
        <p:nvSpPr>
          <p:cNvPr id="3" name="内容占位符 2"/>
          <p:cNvSpPr>
            <a:spLocks noGrp="1"/>
          </p:cNvSpPr>
          <p:nvPr>
            <p:ph idx="1"/>
          </p:nvPr>
        </p:nvSpPr>
        <p:spPr/>
        <p:txBody>
          <a:bodyPr/>
          <a:lstStyle/>
          <a:p>
            <a:r>
              <a:rPr lang="en-US" altLang="zh-CN" dirty="0" smtClean="0"/>
              <a:t>Keep random access function.</a:t>
            </a:r>
          </a:p>
          <a:p>
            <a:endParaRPr lang="en-US" altLang="zh-CN" dirty="0" smtClean="0"/>
          </a:p>
        </p:txBody>
      </p:sp>
      <p:pic>
        <p:nvPicPr>
          <p:cNvPr id="7" name="图片 6"/>
          <p:cNvPicPr>
            <a:picLocks noChangeAspect="1"/>
          </p:cNvPicPr>
          <p:nvPr/>
        </p:nvPicPr>
        <p:blipFill>
          <a:blip r:embed="rId3"/>
          <a:stretch>
            <a:fillRect/>
          </a:stretch>
        </p:blipFill>
        <p:spPr>
          <a:xfrm>
            <a:off x="1331639" y="2132856"/>
            <a:ext cx="5858029" cy="4653136"/>
          </a:xfrm>
          <a:prstGeom prst="rect">
            <a:avLst/>
          </a:prstGeom>
        </p:spPr>
      </p:pic>
      <p:sp>
        <p:nvSpPr>
          <p:cNvPr id="8" name="文本框 111">
            <a:extLst>
              <a:ext uri="{FF2B5EF4-FFF2-40B4-BE49-F238E27FC236}">
                <a16:creationId xmlns:a16="http://schemas.microsoft.com/office/drawing/2014/main" id="{3DA2FEE8-7217-43E8-9020-73446AE2EB80}"/>
              </a:ext>
            </a:extLst>
          </p:cNvPr>
          <p:cNvSpPr txBox="1"/>
          <p:nvPr/>
        </p:nvSpPr>
        <p:spPr>
          <a:xfrm>
            <a:off x="69045" y="2859855"/>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9" name="文本框 117">
            <a:extLst>
              <a:ext uri="{FF2B5EF4-FFF2-40B4-BE49-F238E27FC236}">
                <a16:creationId xmlns:a16="http://schemas.microsoft.com/office/drawing/2014/main" id="{205FF01E-3B62-4F1E-958B-DA5C8C6F42C2}"/>
              </a:ext>
            </a:extLst>
          </p:cNvPr>
          <p:cNvSpPr txBox="1"/>
          <p:nvPr/>
        </p:nvSpPr>
        <p:spPr>
          <a:xfrm>
            <a:off x="-101016" y="2276872"/>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
        <p:nvSpPr>
          <p:cNvPr id="10" name="文本框 111">
            <a:extLst>
              <a:ext uri="{FF2B5EF4-FFF2-40B4-BE49-F238E27FC236}">
                <a16:creationId xmlns:a16="http://schemas.microsoft.com/office/drawing/2014/main" id="{3DA2FEE8-7217-43E8-9020-73446AE2EB80}"/>
              </a:ext>
            </a:extLst>
          </p:cNvPr>
          <p:cNvSpPr txBox="1"/>
          <p:nvPr/>
        </p:nvSpPr>
        <p:spPr>
          <a:xfrm>
            <a:off x="66561" y="4364520"/>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11" name="文本框 117">
            <a:extLst>
              <a:ext uri="{FF2B5EF4-FFF2-40B4-BE49-F238E27FC236}">
                <a16:creationId xmlns:a16="http://schemas.microsoft.com/office/drawing/2014/main" id="{205FF01E-3B62-4F1E-958B-DA5C8C6F42C2}"/>
              </a:ext>
            </a:extLst>
          </p:cNvPr>
          <p:cNvSpPr txBox="1"/>
          <p:nvPr/>
        </p:nvSpPr>
        <p:spPr>
          <a:xfrm>
            <a:off x="-103500" y="3781537"/>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
        <p:nvSpPr>
          <p:cNvPr id="12" name="文本框 111">
            <a:extLst>
              <a:ext uri="{FF2B5EF4-FFF2-40B4-BE49-F238E27FC236}">
                <a16:creationId xmlns:a16="http://schemas.microsoft.com/office/drawing/2014/main" id="{3DA2FEE8-7217-43E8-9020-73446AE2EB80}"/>
              </a:ext>
            </a:extLst>
          </p:cNvPr>
          <p:cNvSpPr txBox="1"/>
          <p:nvPr/>
        </p:nvSpPr>
        <p:spPr>
          <a:xfrm>
            <a:off x="41037" y="5869185"/>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13" name="文本框 117">
            <a:extLst>
              <a:ext uri="{FF2B5EF4-FFF2-40B4-BE49-F238E27FC236}">
                <a16:creationId xmlns:a16="http://schemas.microsoft.com/office/drawing/2014/main" id="{205FF01E-3B62-4F1E-958B-DA5C8C6F42C2}"/>
              </a:ext>
            </a:extLst>
          </p:cNvPr>
          <p:cNvSpPr txBox="1"/>
          <p:nvPr/>
        </p:nvSpPr>
        <p:spPr>
          <a:xfrm>
            <a:off x="-129024" y="5286202"/>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
        <p:nvSpPr>
          <p:cNvPr id="14" name="矩形 13"/>
          <p:cNvSpPr/>
          <p:nvPr/>
        </p:nvSpPr>
        <p:spPr>
          <a:xfrm>
            <a:off x="66560" y="5157192"/>
            <a:ext cx="7529775" cy="1605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14076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等线" panose="02010600030101010101" pitchFamily="2" charset="-122"/>
                <a:ea typeface="等线" panose="02010600030101010101" pitchFamily="2" charset="-122"/>
              </a:rPr>
              <a:t>Cross RAP Referencing (CRR) Coding</a:t>
            </a:r>
            <a:endParaRPr lang="zh-CN" altLang="en-US" dirty="0"/>
          </a:p>
        </p:txBody>
      </p:sp>
      <p:sp>
        <p:nvSpPr>
          <p:cNvPr id="3" name="内容占位符 2"/>
          <p:cNvSpPr>
            <a:spLocks noGrp="1"/>
          </p:cNvSpPr>
          <p:nvPr>
            <p:ph idx="1"/>
          </p:nvPr>
        </p:nvSpPr>
        <p:spPr/>
        <p:txBody>
          <a:bodyPr/>
          <a:lstStyle/>
          <a:p>
            <a:r>
              <a:rPr lang="en-US" altLang="zh-CN" dirty="0" smtClean="0"/>
              <a:t>Keep random access function.</a:t>
            </a:r>
          </a:p>
          <a:p>
            <a:endParaRPr lang="en-US" altLang="zh-CN" dirty="0" smtClean="0"/>
          </a:p>
        </p:txBody>
      </p:sp>
      <p:pic>
        <p:nvPicPr>
          <p:cNvPr id="7" name="图片 6"/>
          <p:cNvPicPr>
            <a:picLocks noChangeAspect="1"/>
          </p:cNvPicPr>
          <p:nvPr/>
        </p:nvPicPr>
        <p:blipFill>
          <a:blip r:embed="rId3"/>
          <a:stretch>
            <a:fillRect/>
          </a:stretch>
        </p:blipFill>
        <p:spPr>
          <a:xfrm>
            <a:off x="1331639" y="2132856"/>
            <a:ext cx="5858029" cy="4653136"/>
          </a:xfrm>
          <a:prstGeom prst="rect">
            <a:avLst/>
          </a:prstGeom>
        </p:spPr>
      </p:pic>
      <p:sp>
        <p:nvSpPr>
          <p:cNvPr id="8" name="文本框 111">
            <a:extLst>
              <a:ext uri="{FF2B5EF4-FFF2-40B4-BE49-F238E27FC236}">
                <a16:creationId xmlns:a16="http://schemas.microsoft.com/office/drawing/2014/main" id="{3DA2FEE8-7217-43E8-9020-73446AE2EB80}"/>
              </a:ext>
            </a:extLst>
          </p:cNvPr>
          <p:cNvSpPr txBox="1"/>
          <p:nvPr/>
        </p:nvSpPr>
        <p:spPr>
          <a:xfrm>
            <a:off x="69045" y="2859855"/>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9" name="文本框 117">
            <a:extLst>
              <a:ext uri="{FF2B5EF4-FFF2-40B4-BE49-F238E27FC236}">
                <a16:creationId xmlns:a16="http://schemas.microsoft.com/office/drawing/2014/main" id="{205FF01E-3B62-4F1E-958B-DA5C8C6F42C2}"/>
              </a:ext>
            </a:extLst>
          </p:cNvPr>
          <p:cNvSpPr txBox="1"/>
          <p:nvPr/>
        </p:nvSpPr>
        <p:spPr>
          <a:xfrm>
            <a:off x="-101016" y="2276872"/>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
        <p:nvSpPr>
          <p:cNvPr id="10" name="文本框 111">
            <a:extLst>
              <a:ext uri="{FF2B5EF4-FFF2-40B4-BE49-F238E27FC236}">
                <a16:creationId xmlns:a16="http://schemas.microsoft.com/office/drawing/2014/main" id="{3DA2FEE8-7217-43E8-9020-73446AE2EB80}"/>
              </a:ext>
            </a:extLst>
          </p:cNvPr>
          <p:cNvSpPr txBox="1"/>
          <p:nvPr/>
        </p:nvSpPr>
        <p:spPr>
          <a:xfrm>
            <a:off x="66561" y="4364520"/>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11" name="文本框 117">
            <a:extLst>
              <a:ext uri="{FF2B5EF4-FFF2-40B4-BE49-F238E27FC236}">
                <a16:creationId xmlns:a16="http://schemas.microsoft.com/office/drawing/2014/main" id="{205FF01E-3B62-4F1E-958B-DA5C8C6F42C2}"/>
              </a:ext>
            </a:extLst>
          </p:cNvPr>
          <p:cNvSpPr txBox="1"/>
          <p:nvPr/>
        </p:nvSpPr>
        <p:spPr>
          <a:xfrm>
            <a:off x="-103500" y="3781537"/>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
        <p:nvSpPr>
          <p:cNvPr id="12" name="文本框 111">
            <a:extLst>
              <a:ext uri="{FF2B5EF4-FFF2-40B4-BE49-F238E27FC236}">
                <a16:creationId xmlns:a16="http://schemas.microsoft.com/office/drawing/2014/main" id="{3DA2FEE8-7217-43E8-9020-73446AE2EB80}"/>
              </a:ext>
            </a:extLst>
          </p:cNvPr>
          <p:cNvSpPr txBox="1"/>
          <p:nvPr/>
        </p:nvSpPr>
        <p:spPr>
          <a:xfrm>
            <a:off x="41037" y="5869185"/>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13" name="文本框 117">
            <a:extLst>
              <a:ext uri="{FF2B5EF4-FFF2-40B4-BE49-F238E27FC236}">
                <a16:creationId xmlns:a16="http://schemas.microsoft.com/office/drawing/2014/main" id="{205FF01E-3B62-4F1E-958B-DA5C8C6F42C2}"/>
              </a:ext>
            </a:extLst>
          </p:cNvPr>
          <p:cNvSpPr txBox="1"/>
          <p:nvPr/>
        </p:nvSpPr>
        <p:spPr>
          <a:xfrm>
            <a:off x="-129024" y="5286202"/>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Tree>
    <p:extLst>
      <p:ext uri="{BB962C8B-B14F-4D97-AF65-F5344CB8AC3E}">
        <p14:creationId xmlns:p14="http://schemas.microsoft.com/office/powerpoint/2010/main" val="39145028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b="1" dirty="0">
                <a:latin typeface="等线" panose="02010600030101010101" pitchFamily="2" charset="-122"/>
              </a:rPr>
              <a:t>What need to be </a:t>
            </a:r>
            <a:r>
              <a:rPr kumimoji="1" lang="en-US" altLang="zh-CN" b="1" dirty="0" smtClean="0">
                <a:latin typeface="等线" panose="02010600030101010101" pitchFamily="2" charset="-122"/>
              </a:rPr>
              <a:t>standardized</a:t>
            </a:r>
            <a:endParaRPr kumimoji="1" lang="en-US" altLang="zh-CN" b="1" dirty="0">
              <a:latin typeface="等线" panose="02010600030101010101" pitchFamily="2" charset="-122"/>
            </a:endParaRPr>
          </a:p>
        </p:txBody>
      </p:sp>
      <p:sp>
        <p:nvSpPr>
          <p:cNvPr id="3" name="内容占位符 2"/>
          <p:cNvSpPr>
            <a:spLocks noGrp="1"/>
          </p:cNvSpPr>
          <p:nvPr>
            <p:ph idx="1"/>
          </p:nvPr>
        </p:nvSpPr>
        <p:spPr>
          <a:xfrm>
            <a:off x="628649" y="1825625"/>
            <a:ext cx="8069873" cy="4351338"/>
          </a:xfrm>
        </p:spPr>
        <p:txBody>
          <a:bodyPr>
            <a:normAutofit/>
          </a:bodyPr>
          <a:lstStyle/>
          <a:p>
            <a:r>
              <a:rPr lang="en-US" altLang="zh-CN" dirty="0"/>
              <a:t>Coding Layer</a:t>
            </a:r>
            <a:endParaRPr lang="en-US" altLang="zh-CN" dirty="0" smtClean="0"/>
          </a:p>
          <a:p>
            <a:pPr lvl="1"/>
            <a:r>
              <a:rPr lang="en-US" altLang="zh-CN" dirty="0"/>
              <a:t>Sequence/Picture </a:t>
            </a:r>
            <a:r>
              <a:rPr lang="en-US" altLang="zh-CN" dirty="0" smtClean="0"/>
              <a:t>Level: extension required</a:t>
            </a:r>
          </a:p>
          <a:p>
            <a:pPr lvl="2"/>
            <a:r>
              <a:rPr kumimoji="1" lang="en-US" altLang="zh-CN" dirty="0">
                <a:latin typeface="等线" panose="02010600030101010101" pitchFamily="2" charset="-122"/>
              </a:rPr>
              <a:t>sequence level indication of </a:t>
            </a:r>
            <a:r>
              <a:rPr kumimoji="1" lang="en-US" altLang="zh-CN" dirty="0" smtClean="0">
                <a:latin typeface="等线" panose="02010600030101010101" pitchFamily="2" charset="-122"/>
              </a:rPr>
              <a:t>whether using CRR</a:t>
            </a:r>
          </a:p>
          <a:p>
            <a:pPr lvl="2"/>
            <a:r>
              <a:rPr kumimoji="1" lang="en-US" altLang="zh-CN" dirty="0">
                <a:latin typeface="等线" panose="02010600030101010101" pitchFamily="2" charset="-122"/>
              </a:rPr>
              <a:t>indication of </a:t>
            </a:r>
            <a:r>
              <a:rPr kumimoji="1" lang="en-US" altLang="zh-CN" dirty="0" smtClean="0">
                <a:latin typeface="等线" panose="02010600030101010101" pitchFamily="2" charset="-122"/>
              </a:rPr>
              <a:t>referencing to Library </a:t>
            </a:r>
            <a:r>
              <a:rPr kumimoji="1" lang="en-US" altLang="zh-CN" dirty="0">
                <a:latin typeface="等线" panose="02010600030101010101" pitchFamily="2" charset="-122"/>
              </a:rPr>
              <a:t>picture in </a:t>
            </a:r>
            <a:r>
              <a:rPr kumimoji="1" lang="en-US" altLang="zh-CN" dirty="0" smtClean="0">
                <a:latin typeface="等线" panose="02010600030101010101" pitchFamily="2" charset="-122"/>
              </a:rPr>
              <a:t>RPS</a:t>
            </a:r>
          </a:p>
          <a:p>
            <a:pPr lvl="2"/>
            <a:r>
              <a:rPr kumimoji="1" lang="en-US" altLang="zh-CN" dirty="0">
                <a:latin typeface="等线" panose="02010600030101010101" pitchFamily="2" charset="-122"/>
              </a:rPr>
              <a:t>management of </a:t>
            </a:r>
            <a:r>
              <a:rPr kumimoji="1" lang="en-US" altLang="zh-CN" dirty="0" smtClean="0">
                <a:latin typeface="等线" panose="02010600030101010101" pitchFamily="2" charset="-122"/>
              </a:rPr>
              <a:t>DPB</a:t>
            </a:r>
          </a:p>
          <a:p>
            <a:pPr lvl="1"/>
            <a:r>
              <a:rPr kumimoji="1" lang="en-US" altLang="zh-CN" dirty="0" smtClean="0">
                <a:latin typeface="等线" panose="02010600030101010101" pitchFamily="2" charset="-122"/>
              </a:rPr>
              <a:t>CTU-level: </a:t>
            </a:r>
            <a:r>
              <a:rPr kumimoji="1" lang="en-US" altLang="zh-CN" dirty="0">
                <a:latin typeface="等线" panose="02010600030101010101" pitchFamily="2" charset="-122"/>
              </a:rPr>
              <a:t>Current designs </a:t>
            </a:r>
            <a:r>
              <a:rPr kumimoji="1" lang="en-US" altLang="zh-CN" b="1" dirty="0" smtClean="0">
                <a:latin typeface="等线" panose="02010600030101010101" pitchFamily="2" charset="-122"/>
              </a:rPr>
              <a:t>remain the same</a:t>
            </a:r>
            <a:r>
              <a:rPr kumimoji="1" lang="en-US" altLang="zh-CN" dirty="0" smtClean="0">
                <a:latin typeface="等线" panose="02010600030101010101" pitchFamily="2" charset="-122"/>
              </a:rPr>
              <a:t>.</a:t>
            </a:r>
          </a:p>
          <a:p>
            <a:endParaRPr kumimoji="1" lang="en-US" altLang="zh-CN" dirty="0" smtClean="0">
              <a:latin typeface="等线" panose="02010600030101010101" pitchFamily="2" charset="-122"/>
              <a:ea typeface="等线" panose="02010600030101010101" pitchFamily="2" charset="-122"/>
            </a:endParaRPr>
          </a:p>
          <a:p>
            <a:r>
              <a:rPr kumimoji="1" lang="en-US" altLang="zh-CN" dirty="0" smtClean="0">
                <a:latin typeface="等线" panose="02010600030101010101" pitchFamily="2" charset="-122"/>
                <a:ea typeface="等线" panose="02010600030101010101" pitchFamily="2" charset="-122"/>
              </a:rPr>
              <a:t>System layer:</a:t>
            </a:r>
            <a:endParaRPr lang="zh-CN" altLang="zh-CN" sz="2400" dirty="0"/>
          </a:p>
          <a:p>
            <a:pPr lvl="1" hangingPunct="0"/>
            <a:r>
              <a:rPr lang="en-CA" altLang="zh-CN" dirty="0" smtClean="0"/>
              <a:t>ISOBMFF </a:t>
            </a:r>
            <a:r>
              <a:rPr lang="en-CA" altLang="zh-CN" dirty="0"/>
              <a:t>and </a:t>
            </a:r>
            <a:r>
              <a:rPr lang="en-CA" altLang="zh-CN" dirty="0" smtClean="0"/>
              <a:t>DASH can handle the association and synchronization of library-stream pictures and main-stream pictures.</a:t>
            </a:r>
            <a:endParaRPr lang="zh-CN" altLang="zh-CN" dirty="0" smtClean="0"/>
          </a:p>
          <a:p>
            <a:pPr lvl="1"/>
            <a:r>
              <a:rPr lang="en-CA" altLang="zh-CN" dirty="0" smtClean="0"/>
              <a:t>Similar systems operations for other systems environments can be designed.</a:t>
            </a:r>
            <a:endParaRPr kumimoji="1" lang="en-US" altLang="zh-CN" sz="1400" dirty="0" smtClean="0">
              <a:latin typeface="等线" panose="02010600030101010101" pitchFamily="2" charset="-122"/>
              <a:ea typeface="等线" panose="02010600030101010101" pitchFamily="2" charset="-122"/>
            </a:endParaRPr>
          </a:p>
          <a:p>
            <a:pPr lvl="1"/>
            <a:endParaRPr kumimoji="1" lang="en-US" altLang="zh-CN" dirty="0">
              <a:latin typeface="等线" panose="02010600030101010101" pitchFamily="2" charset="-122"/>
              <a:ea typeface="等线" panose="02010600030101010101" pitchFamily="2" charset="-122"/>
            </a:endParaRPr>
          </a:p>
          <a:p>
            <a:endParaRPr kumimoji="1" lang="en-US" altLang="zh-CN" dirty="0">
              <a:latin typeface="等线" panose="02010600030101010101" pitchFamily="2" charset="-122"/>
            </a:endParaRPr>
          </a:p>
          <a:p>
            <a:pPr marL="0" indent="0">
              <a:buNone/>
            </a:pPr>
            <a:endParaRPr kumimoji="1" lang="en-US" altLang="zh-CN" dirty="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8048806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F271A43-6060-4250-9C34-5B88A26D90B8}"/>
              </a:ext>
            </a:extLst>
          </p:cNvPr>
          <p:cNvSpPr>
            <a:spLocks noGrp="1"/>
          </p:cNvSpPr>
          <p:nvPr>
            <p:ph idx="1"/>
          </p:nvPr>
        </p:nvSpPr>
        <p:spPr>
          <a:xfrm>
            <a:off x="628650" y="1165894"/>
            <a:ext cx="4221499" cy="4351338"/>
          </a:xfrm>
        </p:spPr>
        <p:txBody>
          <a:bodyPr>
            <a:normAutofit/>
          </a:bodyPr>
          <a:lstStyle/>
          <a:p>
            <a:r>
              <a:rPr lang="en-US" altLang="zh-CN" dirty="0">
                <a:latin typeface="等线" panose="02010600030101010101" pitchFamily="2" charset="-122"/>
              </a:rPr>
              <a:t>Test configuration: </a:t>
            </a:r>
            <a:r>
              <a:rPr lang="en-US" altLang="zh-CN" b="1" dirty="0">
                <a:latin typeface="等线" panose="02010600030101010101" pitchFamily="2" charset="-122"/>
              </a:rPr>
              <a:t>RA</a:t>
            </a:r>
            <a:r>
              <a:rPr lang="en-US" altLang="zh-CN" dirty="0">
                <a:latin typeface="等线" panose="02010600030101010101" pitchFamily="2" charset="-122"/>
              </a:rPr>
              <a:t> configuration of </a:t>
            </a:r>
            <a:r>
              <a:rPr lang="en-US" altLang="zh-CN" b="1" dirty="0">
                <a:latin typeface="等线" panose="02010600030101010101" pitchFamily="2" charset="-122"/>
              </a:rPr>
              <a:t>VVC</a:t>
            </a:r>
            <a:r>
              <a:rPr lang="en-US" altLang="zh-CN" dirty="0">
                <a:latin typeface="等线" panose="02010600030101010101" pitchFamily="2" charset="-122"/>
              </a:rPr>
              <a:t> CTC.</a:t>
            </a:r>
          </a:p>
          <a:p>
            <a:r>
              <a:rPr lang="en-US" altLang="zh-CN" b="1" dirty="0">
                <a:latin typeface="等线" panose="02010600030101010101" pitchFamily="2" charset="-122"/>
              </a:rPr>
              <a:t>VTM3.0</a:t>
            </a:r>
            <a:r>
              <a:rPr lang="en-US" altLang="zh-CN" dirty="0">
                <a:latin typeface="等线" panose="02010600030101010101" pitchFamily="2" charset="-122"/>
              </a:rPr>
              <a:t> with CRR vs. VTM3.0 without CRR</a:t>
            </a:r>
            <a:r>
              <a:rPr lang="en-US" altLang="zh-CN" dirty="0" smtClean="0">
                <a:latin typeface="等线" panose="02010600030101010101" pitchFamily="2" charset="-122"/>
              </a:rPr>
              <a:t>.</a:t>
            </a:r>
          </a:p>
          <a:p>
            <a:r>
              <a:rPr lang="en-US" altLang="zh-CN" b="1" dirty="0" smtClean="0">
                <a:latin typeface="等线" panose="02010600030101010101" pitchFamily="2" charset="-122"/>
              </a:rPr>
              <a:t>All Average Gain: </a:t>
            </a:r>
            <a:r>
              <a:rPr lang="en-US" altLang="zh-CN" b="1" dirty="0" smtClean="0">
                <a:solidFill>
                  <a:srgbClr val="FF0000"/>
                </a:solidFill>
                <a:latin typeface="等线" panose="02010600030101010101" pitchFamily="2" charset="-122"/>
              </a:rPr>
              <a:t>-11.21%</a:t>
            </a:r>
            <a:endParaRPr lang="en-US" altLang="zh-CN" b="1" dirty="0">
              <a:solidFill>
                <a:srgbClr val="FF0000"/>
              </a:solidFill>
              <a:latin typeface="等线" panose="02010600030101010101" pitchFamily="2" charset="-122"/>
            </a:endParaRPr>
          </a:p>
        </p:txBody>
      </p:sp>
      <p:sp>
        <p:nvSpPr>
          <p:cNvPr id="4" name="标题 1">
            <a:extLst>
              <a:ext uri="{FF2B5EF4-FFF2-40B4-BE49-F238E27FC236}">
                <a16:creationId xmlns:a16="http://schemas.microsoft.com/office/drawing/2014/main" id="{E3BF7CBB-AE33-404F-8D51-8CCA56EE59F8}"/>
              </a:ext>
            </a:extLst>
          </p:cNvPr>
          <p:cNvSpPr txBox="1">
            <a:spLocks/>
          </p:cNvSpPr>
          <p:nvPr/>
        </p:nvSpPr>
        <p:spPr>
          <a:xfrm>
            <a:off x="628650" y="116632"/>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altLang="zh-CN" dirty="0">
                <a:latin typeface="等线" panose="02010600030101010101" pitchFamily="2" charset="-122"/>
                <a:ea typeface="等线" panose="02010600030101010101" pitchFamily="2" charset="-122"/>
              </a:rPr>
              <a:t>Experiment results</a:t>
            </a:r>
            <a:endParaRPr lang="zh-CN" altLang="en-US" dirty="0">
              <a:latin typeface="等线" panose="02010600030101010101" pitchFamily="2" charset="-122"/>
              <a:ea typeface="等线" panose="02010600030101010101" pitchFamily="2" charset="-122"/>
            </a:endParaRPr>
          </a:p>
        </p:txBody>
      </p:sp>
      <p:graphicFrame>
        <p:nvGraphicFramePr>
          <p:cNvPr id="8" name="表格 7">
            <a:extLst>
              <a:ext uri="{FF2B5EF4-FFF2-40B4-BE49-F238E27FC236}">
                <a16:creationId xmlns:a16="http://schemas.microsoft.com/office/drawing/2014/main" id="{1A398C13-802F-4AE4-B065-4AA67B2E39EC}"/>
              </a:ext>
            </a:extLst>
          </p:cNvPr>
          <p:cNvGraphicFramePr>
            <a:graphicFrameLocks noGrp="1"/>
          </p:cNvGraphicFramePr>
          <p:nvPr>
            <p:extLst>
              <p:ext uri="{D42A27DB-BD31-4B8C-83A1-F6EECF244321}">
                <p14:modId xmlns:p14="http://schemas.microsoft.com/office/powerpoint/2010/main" val="2723299359"/>
              </p:ext>
            </p:extLst>
          </p:nvPr>
        </p:nvGraphicFramePr>
        <p:xfrm>
          <a:off x="4258653" y="332656"/>
          <a:ext cx="4848193" cy="5732592"/>
        </p:xfrm>
        <a:graphic>
          <a:graphicData uri="http://schemas.openxmlformats.org/drawingml/2006/table">
            <a:tbl>
              <a:tblPr/>
              <a:tblGrid>
                <a:gridCol w="312035">
                  <a:extLst>
                    <a:ext uri="{9D8B030D-6E8A-4147-A177-3AD203B41FA5}">
                      <a16:colId xmlns:a16="http://schemas.microsoft.com/office/drawing/2014/main" val="1472685635"/>
                    </a:ext>
                  </a:extLst>
                </a:gridCol>
                <a:gridCol w="1663282">
                  <a:extLst>
                    <a:ext uri="{9D8B030D-6E8A-4147-A177-3AD203B41FA5}">
                      <a16:colId xmlns:a16="http://schemas.microsoft.com/office/drawing/2014/main" val="3425918907"/>
                    </a:ext>
                  </a:extLst>
                </a:gridCol>
                <a:gridCol w="1008084">
                  <a:extLst>
                    <a:ext uri="{9D8B030D-6E8A-4147-A177-3AD203B41FA5}">
                      <a16:colId xmlns:a16="http://schemas.microsoft.com/office/drawing/2014/main" val="572166420"/>
                    </a:ext>
                  </a:extLst>
                </a:gridCol>
                <a:gridCol w="932396">
                  <a:extLst>
                    <a:ext uri="{9D8B030D-6E8A-4147-A177-3AD203B41FA5}">
                      <a16:colId xmlns:a16="http://schemas.microsoft.com/office/drawing/2014/main" val="2948083089"/>
                    </a:ext>
                  </a:extLst>
                </a:gridCol>
                <a:gridCol w="932396">
                  <a:extLst>
                    <a:ext uri="{9D8B030D-6E8A-4147-A177-3AD203B41FA5}">
                      <a16:colId xmlns:a16="http://schemas.microsoft.com/office/drawing/2014/main" val="704128454"/>
                    </a:ext>
                  </a:extLst>
                </a:gridCol>
              </a:tblGrid>
              <a:tr h="36000">
                <a:tc>
                  <a:txBody>
                    <a:bodyPr/>
                    <a:lstStyle/>
                    <a:p>
                      <a:pPr algn="l" fontAlgn="b"/>
                      <a:r>
                        <a:rPr lang="zh-CN" altLang="en-US" sz="1400" b="0" i="0" u="none" strike="noStrike" dirty="0">
                          <a:solidFill>
                            <a:srgbClr val="000000"/>
                          </a:solidFill>
                          <a:effectLst/>
                          <a:latin typeface="Arial" panose="020B0604020202020204" pitchFamily="34" charset="0"/>
                          <a:ea typeface="宋体" panose="02010600030101010101" pitchFamily="2" charset="-122"/>
                        </a:rPr>
                        <a:t>　</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zh-CN" altLang="en-US" sz="1400" b="0" i="0" u="none" strike="noStrike">
                          <a:solidFill>
                            <a:srgbClr val="000000"/>
                          </a:solidFill>
                          <a:effectLst/>
                          <a:latin typeface="Arial" panose="020B0604020202020204" pitchFamily="34" charset="0"/>
                          <a:ea typeface="宋体" panose="02010600030101010101" pitchFamily="2" charset="-122"/>
                        </a:rPr>
                        <a:t>　</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Y</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U</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effectLst/>
                          <a:latin typeface="Arial" panose="020B0604020202020204" pitchFamily="34" charset="0"/>
                          <a:ea typeface="宋体" panose="02010600030101010101" pitchFamily="2" charset="-122"/>
                        </a:rPr>
                        <a:t>V</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8033489"/>
                  </a:ext>
                </a:extLst>
              </a:tr>
              <a:tr h="36000">
                <a:tc rowSpan="3">
                  <a:txBody>
                    <a:bodyPr/>
                    <a:lstStyle/>
                    <a:p>
                      <a:pPr algn="ctr" fontAlgn="ctr"/>
                      <a:r>
                        <a:rPr lang="en-US" sz="1400" b="0" i="0" u="none" strike="noStrike" dirty="0">
                          <a:solidFill>
                            <a:srgbClr val="000000"/>
                          </a:solidFill>
                          <a:effectLst/>
                          <a:latin typeface="Arial" panose="020B0604020202020204" pitchFamily="34" charset="0"/>
                          <a:ea typeface="宋体" panose="02010600030101010101" pitchFamily="2" charset="-122"/>
                        </a:rPr>
                        <a:t>A1</a:t>
                      </a:r>
                    </a:p>
                  </a:txBody>
                  <a:tcPr marL="8998" marR="8998" marT="89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effectLst/>
                          <a:latin typeface="Arial" panose="020B0604020202020204" pitchFamily="34" charset="0"/>
                          <a:ea typeface="宋体" panose="02010600030101010101" pitchFamily="2" charset="-122"/>
                        </a:rPr>
                        <a:t>Tango2</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-0.51%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0.56%</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-0.51%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0048430"/>
                  </a:ext>
                </a:extLst>
              </a:tr>
              <a:tr h="36000">
                <a:tc vMerge="1">
                  <a:txBody>
                    <a:bodyPr/>
                    <a:lstStyle/>
                    <a:p>
                      <a:endParaRPr lang="zh-CN" altLang="en-US"/>
                    </a:p>
                  </a:txBody>
                  <a:tcPr/>
                </a:tc>
                <a:tc>
                  <a:txBody>
                    <a:bodyPr/>
                    <a:lstStyle/>
                    <a:p>
                      <a:pPr algn="l" fontAlgn="b"/>
                      <a:r>
                        <a:rPr lang="en-US" sz="1400" b="0" i="0" u="none" strike="noStrike" dirty="0">
                          <a:solidFill>
                            <a:srgbClr val="000000"/>
                          </a:solidFill>
                          <a:effectLst/>
                          <a:latin typeface="Arial" panose="020B0604020202020204" pitchFamily="34" charset="0"/>
                          <a:ea typeface="宋体" panose="02010600030101010101" pitchFamily="2" charset="-122"/>
                        </a:rPr>
                        <a:t>FoodMarket4</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-0.02%</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-1.18%</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-1.02%</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7404684"/>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Campfire</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dirty="0" smtClean="0">
                          <a:solidFill>
                            <a:srgbClr val="000000"/>
                          </a:solidFill>
                          <a:effectLst/>
                          <a:latin typeface="Arial" panose="020B0604020202020204" pitchFamily="34" charset="0"/>
                          <a:ea typeface="宋体" panose="02010600030101010101" pitchFamily="2" charset="-122"/>
                        </a:rPr>
                        <a:t>-2.81%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dirty="0" smtClean="0">
                          <a:solidFill>
                            <a:srgbClr val="000000"/>
                          </a:solidFill>
                          <a:effectLst/>
                          <a:latin typeface="Arial" panose="020B0604020202020204" pitchFamily="34" charset="0"/>
                          <a:ea typeface="宋体" panose="02010600030101010101" pitchFamily="2" charset="-122"/>
                        </a:rPr>
                        <a:t>-0.61%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dirty="0" smtClean="0">
                          <a:solidFill>
                            <a:srgbClr val="000000"/>
                          </a:solidFill>
                          <a:effectLst/>
                          <a:latin typeface="Arial" panose="020B0604020202020204" pitchFamily="34" charset="0"/>
                          <a:ea typeface="宋体" panose="02010600030101010101" pitchFamily="2" charset="-122"/>
                        </a:rPr>
                        <a:t>-4.83%</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472865611"/>
                  </a:ext>
                </a:extLst>
              </a:tr>
              <a:tr h="36000">
                <a:tc rowSpan="3">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A2</a:t>
                      </a:r>
                    </a:p>
                  </a:txBody>
                  <a:tcPr marL="8998" marR="8998" marT="89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CatRobot1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-7.70%</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-8.21%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-8.27%</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650135499"/>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DaylightRoad2</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-4.88%</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-4.69%</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-9.21%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964720387"/>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ParkRunning3</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0.16%</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-0.76%</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-0.82%</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3295866"/>
                  </a:ext>
                </a:extLst>
              </a:tr>
              <a:tr h="36000">
                <a:tc rowSpan="5">
                  <a:txBody>
                    <a:bodyPr/>
                    <a:lstStyle/>
                    <a:p>
                      <a:pPr algn="ctr" fontAlgn="ctr"/>
                      <a:r>
                        <a:rPr lang="en-US" sz="1400" b="0" i="0" u="none" strike="noStrike" dirty="0">
                          <a:solidFill>
                            <a:srgbClr val="000000"/>
                          </a:solidFill>
                          <a:effectLst/>
                          <a:latin typeface="Arial" panose="020B0604020202020204" pitchFamily="34" charset="0"/>
                          <a:ea typeface="宋体" panose="02010600030101010101" pitchFamily="2" charset="-122"/>
                        </a:rPr>
                        <a:t>B</a:t>
                      </a:r>
                    </a:p>
                  </a:txBody>
                  <a:tcPr marL="8998" marR="8998" marT="89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MarketPlace</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-2.50%</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-2.63%</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-2.35%</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5536139"/>
                  </a:ext>
                </a:extLst>
              </a:tr>
              <a:tr h="36000">
                <a:tc vMerge="1">
                  <a:txBody>
                    <a:bodyPr/>
                    <a:lstStyle/>
                    <a:p>
                      <a:endParaRPr lang="zh-CN" altLang="en-US"/>
                    </a:p>
                  </a:txBody>
                  <a:tcPr/>
                </a:tc>
                <a:tc>
                  <a:txBody>
                    <a:bodyPr/>
                    <a:lstStyle/>
                    <a:p>
                      <a:pPr algn="l" fontAlgn="b"/>
                      <a:r>
                        <a:rPr lang="en-US" sz="1400" b="0" i="0" u="none" strike="noStrike" dirty="0" err="1">
                          <a:solidFill>
                            <a:srgbClr val="000000"/>
                          </a:solidFill>
                          <a:effectLst/>
                          <a:latin typeface="Arial" panose="020B0604020202020204" pitchFamily="34" charset="0"/>
                          <a:ea typeface="宋体" panose="02010600030101010101" pitchFamily="2" charset="-122"/>
                        </a:rPr>
                        <a:t>RitualDance</a:t>
                      </a:r>
                      <a:endParaRPr lang="en-US" sz="1400" b="0" i="0" u="none" strike="noStrike" dirty="0">
                        <a:solidFill>
                          <a:srgbClr val="000000"/>
                        </a:solidFill>
                        <a:effectLst/>
                        <a:latin typeface="Arial" panose="020B0604020202020204" pitchFamily="34" charset="0"/>
                        <a:ea typeface="宋体" panose="02010600030101010101" pitchFamily="2" charset="-122"/>
                      </a:endParaRP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-0.16%</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-2.06%</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0.55%</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2714458"/>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Cactus</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-15.29%</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-15.25%</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-14.98%</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572251794"/>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BasketballDrive</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-0.92%</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-0.56%</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-0.59%</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1398588"/>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BQTerrace</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-14.06%</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-15.04%</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-12.28%</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075947713"/>
                  </a:ext>
                </a:extLst>
              </a:tr>
              <a:tr h="36000">
                <a:tc rowSpan="4">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a:t>
                      </a:r>
                    </a:p>
                  </a:txBody>
                  <a:tcPr marL="8998" marR="8998" marT="89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BasketballDrill</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-29.64%</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-36.71%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-33.16%</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140671035"/>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BQMall</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-4.27%</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-4.41%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-4.05%</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556228587"/>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PartyScene</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-9.85%</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-13.74%</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-13.28%</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021676113"/>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RaceHorses</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-0.41%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-0.65%</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-1.20%</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8593537"/>
                  </a:ext>
                </a:extLst>
              </a:tr>
              <a:tr h="36000">
                <a:tc rowSpan="4">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D</a:t>
                      </a:r>
                    </a:p>
                  </a:txBody>
                  <a:tcPr marL="8998" marR="8998" marT="89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err="1">
                          <a:solidFill>
                            <a:srgbClr val="000000"/>
                          </a:solidFill>
                          <a:effectLst/>
                          <a:latin typeface="Arial" panose="020B0604020202020204" pitchFamily="34" charset="0"/>
                          <a:ea typeface="宋体" panose="02010600030101010101" pitchFamily="2" charset="-122"/>
                        </a:rPr>
                        <a:t>BasketballPass</a:t>
                      </a:r>
                      <a:endParaRPr lang="en-US" sz="1400" b="0" i="0" u="none" strike="noStrike" dirty="0">
                        <a:solidFill>
                          <a:srgbClr val="000000"/>
                        </a:solidFill>
                        <a:effectLst/>
                        <a:latin typeface="Arial" panose="020B0604020202020204" pitchFamily="34" charset="0"/>
                        <a:ea typeface="宋体" panose="02010600030101010101" pitchFamily="2" charset="-122"/>
                      </a:endParaRP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-2.73%</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-5.59%</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-4.46%</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829357280"/>
                  </a:ext>
                </a:extLst>
              </a:tr>
              <a:tr h="36000">
                <a:tc vMerge="1">
                  <a:txBody>
                    <a:bodyPr/>
                    <a:lstStyle/>
                    <a:p>
                      <a:endParaRPr lang="zh-CN" altLang="en-US"/>
                    </a:p>
                  </a:txBody>
                  <a:tcPr/>
                </a:tc>
                <a:tc>
                  <a:txBody>
                    <a:bodyPr/>
                    <a:lstStyle/>
                    <a:p>
                      <a:pPr algn="l" fontAlgn="b"/>
                      <a:r>
                        <a:rPr lang="en-US" sz="1400" b="0" i="0" u="none" strike="noStrike" dirty="0" err="1">
                          <a:solidFill>
                            <a:srgbClr val="000000"/>
                          </a:solidFill>
                          <a:effectLst/>
                          <a:latin typeface="Arial" panose="020B0604020202020204" pitchFamily="34" charset="0"/>
                          <a:ea typeface="宋体" panose="02010600030101010101" pitchFamily="2" charset="-122"/>
                        </a:rPr>
                        <a:t>BQSquare</a:t>
                      </a:r>
                      <a:endParaRPr lang="en-US" sz="1400" b="0" i="0" u="none" strike="noStrike" dirty="0">
                        <a:solidFill>
                          <a:srgbClr val="000000"/>
                        </a:solidFill>
                        <a:effectLst/>
                        <a:latin typeface="Arial" panose="020B0604020202020204" pitchFamily="34" charset="0"/>
                        <a:ea typeface="宋体" panose="02010600030101010101" pitchFamily="2" charset="-122"/>
                      </a:endParaRP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-11.43%</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-16.62%</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-14.29%</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265579615"/>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BlowingBubbles</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-6.10%</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-6.74%</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-7.92%</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954674888"/>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RaceHorses</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-0.88%</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-2.51%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-2.38%</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9202364"/>
                  </a:ext>
                </a:extLst>
              </a:tr>
              <a:tr h="36000">
                <a:tc rowSpan="4">
                  <a:txBody>
                    <a:bodyPr/>
                    <a:lstStyle/>
                    <a:p>
                      <a:pPr algn="ctr" fontAlgn="ctr"/>
                      <a:r>
                        <a:rPr lang="en-US" sz="1400" b="0" i="0" u="none" strike="noStrike" dirty="0">
                          <a:solidFill>
                            <a:srgbClr val="000000"/>
                          </a:solidFill>
                          <a:effectLst/>
                          <a:latin typeface="Arial" panose="020B0604020202020204" pitchFamily="34" charset="0"/>
                          <a:ea typeface="宋体" panose="02010600030101010101" pitchFamily="2" charset="-122"/>
                        </a:rPr>
                        <a:t>F</a:t>
                      </a:r>
                    </a:p>
                  </a:txBody>
                  <a:tcPr marL="8998" marR="8998" marT="89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BasketballDrillText</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-27.01%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-32.51%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-31.19%</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83789600"/>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ArenaOfValor</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-9.73%</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-10.16%</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-10.01%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699651805"/>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SlideEditing</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-75.20%</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-76.73%</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-76.31%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246226045"/>
                  </a:ext>
                </a:extLst>
              </a:tr>
              <a:tr h="36000">
                <a:tc vMerge="1">
                  <a:txBody>
                    <a:bodyPr/>
                    <a:lstStyle/>
                    <a:p>
                      <a:endParaRPr lang="zh-CN" altLang="en-US"/>
                    </a:p>
                  </a:txBody>
                  <a:tcPr/>
                </a:tc>
                <a:tc>
                  <a:txBody>
                    <a:bodyPr/>
                    <a:lstStyle/>
                    <a:p>
                      <a:pPr algn="l" fontAlgn="b"/>
                      <a:r>
                        <a:rPr lang="en-US" sz="1400" b="0" i="0" u="none" strike="noStrike">
                          <a:solidFill>
                            <a:srgbClr val="000000"/>
                          </a:solidFill>
                          <a:effectLst/>
                          <a:latin typeface="Arial" panose="020B0604020202020204" pitchFamily="34" charset="0"/>
                          <a:ea typeface="宋体" panose="02010600030101010101" pitchFamily="2" charset="-122"/>
                        </a:rPr>
                        <a:t>SlideShow</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-31.98%</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a:solidFill>
                            <a:srgbClr val="000000"/>
                          </a:solidFill>
                          <a:effectLst/>
                          <a:latin typeface="Arial" panose="020B0604020202020204" pitchFamily="34" charset="0"/>
                          <a:ea typeface="宋体" panose="02010600030101010101" pitchFamily="2" charset="-122"/>
                        </a:rPr>
                        <a:t>-32.71%</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400" b="0" i="0" u="none" strike="noStrike" dirty="0">
                          <a:solidFill>
                            <a:srgbClr val="000000"/>
                          </a:solidFill>
                          <a:effectLst/>
                          <a:latin typeface="Arial" panose="020B0604020202020204" pitchFamily="34" charset="0"/>
                          <a:ea typeface="宋体" panose="02010600030101010101" pitchFamily="2" charset="-122"/>
                        </a:rPr>
                        <a:t>-32.60%</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105701399"/>
                  </a:ext>
                </a:extLst>
              </a:tr>
              <a:tr h="396000">
                <a:tc>
                  <a:txBody>
                    <a:bodyPr/>
                    <a:lstStyle/>
                    <a:p>
                      <a:pPr algn="l" fontAlgn="b"/>
                      <a:r>
                        <a:rPr lang="zh-CN" altLang="en-US" sz="1400" b="0" i="0" u="none" strike="noStrike">
                          <a:solidFill>
                            <a:srgbClr val="000000"/>
                          </a:solidFill>
                          <a:effectLst/>
                          <a:latin typeface="Arial" panose="020B0604020202020204" pitchFamily="34" charset="0"/>
                          <a:ea typeface="宋体" panose="02010600030101010101" pitchFamily="2" charset="-122"/>
                        </a:rPr>
                        <a:t>　</a:t>
                      </a:r>
                    </a:p>
                  </a:txBody>
                  <a:tcPr marL="8998" marR="8998" marT="89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dirty="0">
                          <a:solidFill>
                            <a:srgbClr val="000000"/>
                          </a:solidFill>
                          <a:effectLst/>
                          <a:latin typeface="Arial" panose="020B0604020202020204" pitchFamily="34" charset="0"/>
                          <a:ea typeface="宋体" panose="02010600030101010101" pitchFamily="2" charset="-122"/>
                        </a:rPr>
                        <a:t>All ABCDF</a:t>
                      </a:r>
                    </a:p>
                  </a:txBody>
                  <a:tcPr marL="8998" marR="8998" marT="89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800" b="1" i="0" u="none" strike="noStrike" dirty="0">
                          <a:solidFill>
                            <a:srgbClr val="000000"/>
                          </a:solidFill>
                          <a:effectLst/>
                          <a:latin typeface="Arial" panose="020B0604020202020204" pitchFamily="34" charset="0"/>
                          <a:ea typeface="宋体" panose="02010600030101010101" pitchFamily="2" charset="-122"/>
                        </a:rPr>
                        <a:t>-</a:t>
                      </a:r>
                      <a:r>
                        <a:rPr lang="en-US" altLang="zh-CN" sz="1800" b="1" i="0" u="none" strike="noStrike" dirty="0" smtClean="0">
                          <a:solidFill>
                            <a:srgbClr val="000000"/>
                          </a:solidFill>
                          <a:effectLst/>
                          <a:latin typeface="Arial" panose="020B0604020202020204" pitchFamily="34" charset="0"/>
                          <a:ea typeface="宋体" panose="02010600030101010101" pitchFamily="2" charset="-122"/>
                        </a:rPr>
                        <a:t>11.21%</a:t>
                      </a:r>
                      <a:endParaRPr lang="en-US" altLang="zh-CN" sz="1800" b="1" i="0" u="none" strike="noStrike" dirty="0">
                        <a:solidFill>
                          <a:srgbClr val="000000"/>
                        </a:solidFill>
                        <a:effectLst/>
                        <a:latin typeface="Arial" panose="020B0604020202020204" pitchFamily="34" charset="0"/>
                        <a:ea typeface="宋体" panose="02010600030101010101" pitchFamily="2" charset="-122"/>
                      </a:endParaRPr>
                    </a:p>
                  </a:txBody>
                  <a:tcPr marL="8998" marR="8998" marT="89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800" b="1" i="0" u="none" strike="noStrike" dirty="0">
                          <a:solidFill>
                            <a:srgbClr val="000000"/>
                          </a:solidFill>
                          <a:effectLst/>
                          <a:latin typeface="Arial" panose="020B0604020202020204" pitchFamily="34" charset="0"/>
                          <a:ea typeface="宋体" panose="02010600030101010101" pitchFamily="2" charset="-122"/>
                        </a:rPr>
                        <a:t>-12.59%</a:t>
                      </a:r>
                    </a:p>
                  </a:txBody>
                  <a:tcPr marL="8998" marR="8998" marT="89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zh-CN" sz="1800" b="1" i="0" u="none" strike="noStrike" dirty="0">
                          <a:solidFill>
                            <a:srgbClr val="000000"/>
                          </a:solidFill>
                          <a:effectLst/>
                          <a:latin typeface="Arial" panose="020B0604020202020204" pitchFamily="34" charset="0"/>
                          <a:ea typeface="宋体" panose="02010600030101010101" pitchFamily="2" charset="-122"/>
                        </a:rPr>
                        <a:t>-</a:t>
                      </a:r>
                      <a:r>
                        <a:rPr lang="en-US" altLang="zh-CN" sz="1800" b="1" i="0" u="none" strike="noStrike" dirty="0" smtClean="0">
                          <a:solidFill>
                            <a:srgbClr val="000000"/>
                          </a:solidFill>
                          <a:effectLst/>
                          <a:latin typeface="Arial" panose="020B0604020202020204" pitchFamily="34" charset="0"/>
                          <a:ea typeface="宋体" panose="02010600030101010101" pitchFamily="2" charset="-122"/>
                        </a:rPr>
                        <a:t>12.40%</a:t>
                      </a:r>
                      <a:endParaRPr lang="en-US" altLang="zh-CN" sz="1800" b="1" i="0" u="none" strike="noStrike" dirty="0">
                        <a:solidFill>
                          <a:srgbClr val="000000"/>
                        </a:solidFill>
                        <a:effectLst/>
                        <a:latin typeface="Arial" panose="020B0604020202020204" pitchFamily="34" charset="0"/>
                        <a:ea typeface="宋体" panose="02010600030101010101" pitchFamily="2" charset="-122"/>
                      </a:endParaRPr>
                    </a:p>
                  </a:txBody>
                  <a:tcPr marL="8998" marR="8998" marT="89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134325697"/>
                  </a:ext>
                </a:extLst>
              </a:tr>
            </a:tbl>
          </a:graphicData>
        </a:graphic>
      </p:graphicFrame>
    </p:spTree>
    <p:extLst>
      <p:ext uri="{BB962C8B-B14F-4D97-AF65-F5344CB8AC3E}">
        <p14:creationId xmlns:p14="http://schemas.microsoft.com/office/powerpoint/2010/main" val="3310002240"/>
      </p:ext>
    </p:extLst>
  </p:cSld>
  <p:clrMapOvr>
    <a:masterClrMapping/>
  </p:clrMapOvr>
  <mc:AlternateContent xmlns:mc="http://schemas.openxmlformats.org/markup-compatibility/2006" xmlns:p14="http://schemas.microsoft.com/office/powerpoint/2010/main">
    <mc:Choice Requires="p14">
      <p:transition spd="slow" p14:dur="2000" advTm="151697"/>
    </mc:Choice>
    <mc:Fallback xmlns="">
      <p:transition spd="slow" advTm="151697"/>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F271A43-6060-4250-9C34-5B88A26D90B8}"/>
              </a:ext>
            </a:extLst>
          </p:cNvPr>
          <p:cNvSpPr>
            <a:spLocks noGrp="1"/>
          </p:cNvSpPr>
          <p:nvPr>
            <p:ph idx="1"/>
          </p:nvPr>
        </p:nvSpPr>
        <p:spPr>
          <a:xfrm>
            <a:off x="628650" y="1165894"/>
            <a:ext cx="7886700" cy="4351338"/>
          </a:xfrm>
        </p:spPr>
        <p:txBody>
          <a:bodyPr>
            <a:normAutofit/>
          </a:bodyPr>
          <a:lstStyle/>
          <a:p>
            <a:r>
              <a:rPr lang="en-US" altLang="zh-CN" dirty="0">
                <a:latin typeface="等线" panose="02010600030101010101" pitchFamily="2" charset="-122"/>
              </a:rPr>
              <a:t>Test configuration: </a:t>
            </a:r>
            <a:r>
              <a:rPr lang="en-US" altLang="zh-CN" b="1" dirty="0">
                <a:latin typeface="等线" panose="02010600030101010101" pitchFamily="2" charset="-122"/>
              </a:rPr>
              <a:t>RA</a:t>
            </a:r>
            <a:r>
              <a:rPr lang="en-US" altLang="zh-CN" dirty="0">
                <a:latin typeface="等线" panose="02010600030101010101" pitchFamily="2" charset="-122"/>
              </a:rPr>
              <a:t> configuration of </a:t>
            </a:r>
            <a:r>
              <a:rPr lang="en-US" altLang="zh-CN" b="1" dirty="0">
                <a:latin typeface="等线" panose="02010600030101010101" pitchFamily="2" charset="-122"/>
              </a:rPr>
              <a:t>HEVC</a:t>
            </a:r>
            <a:r>
              <a:rPr lang="en-US" altLang="zh-CN" dirty="0">
                <a:latin typeface="等线" panose="02010600030101010101" pitchFamily="2" charset="-122"/>
              </a:rPr>
              <a:t> CTC.</a:t>
            </a:r>
          </a:p>
          <a:p>
            <a:r>
              <a:rPr lang="en-US" altLang="zh-CN" b="1" dirty="0">
                <a:latin typeface="等线" panose="02010600030101010101" pitchFamily="2" charset="-122"/>
              </a:rPr>
              <a:t>HM16.15</a:t>
            </a:r>
            <a:r>
              <a:rPr lang="en-US" altLang="zh-CN" dirty="0">
                <a:latin typeface="等线" panose="02010600030101010101" pitchFamily="2" charset="-122"/>
              </a:rPr>
              <a:t> with CRR vs. HM16.15 without CRR</a:t>
            </a:r>
            <a:r>
              <a:rPr lang="en-US" altLang="zh-CN" dirty="0" smtClean="0">
                <a:latin typeface="等线" panose="02010600030101010101" pitchFamily="2" charset="-122"/>
              </a:rPr>
              <a:t>.</a:t>
            </a:r>
          </a:p>
          <a:p>
            <a:r>
              <a:rPr lang="en-US" altLang="zh-CN" b="1" dirty="0" smtClean="0">
                <a:latin typeface="等线" panose="02010600030101010101" pitchFamily="2" charset="-122"/>
              </a:rPr>
              <a:t>All Average Gain: </a:t>
            </a:r>
            <a:r>
              <a:rPr lang="en-US" altLang="zh-CN" b="1" dirty="0" smtClean="0">
                <a:solidFill>
                  <a:srgbClr val="FF0000"/>
                </a:solidFill>
                <a:latin typeface="等线" panose="02010600030101010101" pitchFamily="2" charset="-122"/>
              </a:rPr>
              <a:t>-19.6%</a:t>
            </a:r>
            <a:endParaRPr lang="en-US" altLang="zh-CN" b="1" dirty="0">
              <a:solidFill>
                <a:srgbClr val="FF0000"/>
              </a:solidFill>
              <a:latin typeface="等线" panose="02010600030101010101" pitchFamily="2" charset="-122"/>
            </a:endParaRPr>
          </a:p>
          <a:p>
            <a:endParaRPr lang="zh-CN" altLang="en-US" sz="1800" dirty="0"/>
          </a:p>
        </p:txBody>
      </p:sp>
      <p:sp>
        <p:nvSpPr>
          <p:cNvPr id="4" name="标题 1">
            <a:extLst>
              <a:ext uri="{FF2B5EF4-FFF2-40B4-BE49-F238E27FC236}">
                <a16:creationId xmlns:a16="http://schemas.microsoft.com/office/drawing/2014/main" id="{E3BF7CBB-AE33-404F-8D51-8CCA56EE59F8}"/>
              </a:ext>
            </a:extLst>
          </p:cNvPr>
          <p:cNvSpPr txBox="1">
            <a:spLocks/>
          </p:cNvSpPr>
          <p:nvPr/>
        </p:nvSpPr>
        <p:spPr>
          <a:xfrm>
            <a:off x="628650" y="116632"/>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altLang="zh-CN" dirty="0">
                <a:latin typeface="等线" panose="02010600030101010101" pitchFamily="2" charset="-122"/>
                <a:ea typeface="等线" panose="02010600030101010101" pitchFamily="2" charset="-122"/>
              </a:rPr>
              <a:t>Experiment results</a:t>
            </a:r>
            <a:endParaRPr lang="zh-CN" altLang="en-US" dirty="0">
              <a:latin typeface="等线" panose="02010600030101010101" pitchFamily="2" charset="-122"/>
              <a:ea typeface="等线" panose="02010600030101010101" pitchFamily="2" charset="-122"/>
            </a:endParaRPr>
          </a:p>
        </p:txBody>
      </p:sp>
      <p:graphicFrame>
        <p:nvGraphicFramePr>
          <p:cNvPr id="7" name="表格 6">
            <a:extLst>
              <a:ext uri="{FF2B5EF4-FFF2-40B4-BE49-F238E27FC236}">
                <a16:creationId xmlns:a16="http://schemas.microsoft.com/office/drawing/2014/main" id="{28DA0538-C7AF-4F51-A8B8-DF93379139EE}"/>
              </a:ext>
            </a:extLst>
          </p:cNvPr>
          <p:cNvGraphicFramePr>
            <a:graphicFrameLocks noGrp="1"/>
          </p:cNvGraphicFramePr>
          <p:nvPr>
            <p:extLst>
              <p:ext uri="{D42A27DB-BD31-4B8C-83A1-F6EECF244321}">
                <p14:modId xmlns:p14="http://schemas.microsoft.com/office/powerpoint/2010/main" val="1985476464"/>
              </p:ext>
            </p:extLst>
          </p:nvPr>
        </p:nvGraphicFramePr>
        <p:xfrm>
          <a:off x="2267744" y="2780928"/>
          <a:ext cx="4111752" cy="3367680"/>
        </p:xfrm>
        <a:graphic>
          <a:graphicData uri="http://schemas.openxmlformats.org/drawingml/2006/table">
            <a:tbl>
              <a:tblPr firstRow="1" firstCol="1" bandRow="1"/>
              <a:tblGrid>
                <a:gridCol w="1614297">
                  <a:extLst>
                    <a:ext uri="{9D8B030D-6E8A-4147-A177-3AD203B41FA5}">
                      <a16:colId xmlns:a16="http://schemas.microsoft.com/office/drawing/2014/main" val="407741669"/>
                    </a:ext>
                  </a:extLst>
                </a:gridCol>
                <a:gridCol w="832485">
                  <a:extLst>
                    <a:ext uri="{9D8B030D-6E8A-4147-A177-3AD203B41FA5}">
                      <a16:colId xmlns:a16="http://schemas.microsoft.com/office/drawing/2014/main" val="4220954282"/>
                    </a:ext>
                  </a:extLst>
                </a:gridCol>
                <a:gridCol w="832485">
                  <a:extLst>
                    <a:ext uri="{9D8B030D-6E8A-4147-A177-3AD203B41FA5}">
                      <a16:colId xmlns:a16="http://schemas.microsoft.com/office/drawing/2014/main" val="1759166689"/>
                    </a:ext>
                  </a:extLst>
                </a:gridCol>
                <a:gridCol w="832485">
                  <a:extLst>
                    <a:ext uri="{9D8B030D-6E8A-4147-A177-3AD203B41FA5}">
                      <a16:colId xmlns:a16="http://schemas.microsoft.com/office/drawing/2014/main" val="2082774400"/>
                    </a:ext>
                  </a:extLst>
                </a:gridCol>
              </a:tblGrid>
              <a:tr h="200025">
                <a:tc rowSpan="2">
                  <a:txBody>
                    <a:bodyPr/>
                    <a:lstStyle/>
                    <a:p>
                      <a:endParaRPr lang="zh-CN" sz="180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solidFill>
                            <a:srgbClr val="000000"/>
                          </a:solidFill>
                          <a:effectLst/>
                          <a:latin typeface="Arial" panose="020B0604020202020204" pitchFamily="34" charset="0"/>
                          <a:ea typeface="宋体" panose="02010600030101010101" pitchFamily="2" charset="-122"/>
                        </a:rPr>
                        <a:t>BD-Rate</a:t>
                      </a:r>
                      <a:endParaRPr lang="zh-CN" sz="24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39842032"/>
                  </a:ext>
                </a:extLst>
              </a:tr>
              <a:tr h="200025">
                <a:tc vMerge="1">
                  <a:txBody>
                    <a:bodyPr/>
                    <a:lstStyle/>
                    <a:p>
                      <a:endParaRPr lang="zh-CN" altLang="en-US"/>
                    </a:p>
                  </a:txBody>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Y</a:t>
                      </a:r>
                      <a:endParaRPr lang="zh-CN" sz="24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U</a:t>
                      </a:r>
                      <a:endParaRPr lang="zh-CN" sz="24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V</a:t>
                      </a:r>
                      <a:endParaRPr lang="zh-CN" sz="24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8073649"/>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solidFill>
                            <a:srgbClr val="000000"/>
                          </a:solidFill>
                          <a:effectLst/>
                          <a:latin typeface="Arial" panose="020B0604020202020204" pitchFamily="34" charset="0"/>
                          <a:ea typeface="宋体" panose="02010600030101010101" pitchFamily="2" charset="-122"/>
                        </a:rPr>
                        <a:t> Class A</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solidFill>
                            <a:srgbClr val="000000"/>
                          </a:solidFill>
                          <a:effectLst/>
                          <a:latin typeface="Arial" panose="020B0604020202020204" pitchFamily="34" charset="0"/>
                          <a:ea typeface="宋体" panose="02010600030101010101" pitchFamily="2" charset="-122"/>
                        </a:rPr>
                        <a:t>-8.2%</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solidFill>
                            <a:srgbClr val="000000"/>
                          </a:solidFill>
                          <a:effectLst/>
                          <a:latin typeface="Arial" panose="020B0604020202020204" pitchFamily="34" charset="0"/>
                          <a:ea typeface="宋体" panose="02010600030101010101" pitchFamily="2" charset="-122"/>
                        </a:rPr>
                        <a:t>-15.3%</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-18.7%</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5225797"/>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solidFill>
                            <a:srgbClr val="000000"/>
                          </a:solidFill>
                          <a:effectLst/>
                          <a:latin typeface="Arial" panose="020B0604020202020204" pitchFamily="34" charset="0"/>
                          <a:ea typeface="宋体" panose="02010600030101010101" pitchFamily="2" charset="-122"/>
                        </a:rPr>
                        <a:t>Class B</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-10.5%</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-23.1%</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-25.3%</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6643394"/>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Class C</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-14.8%</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-24.7%</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solidFill>
                            <a:srgbClr val="000000"/>
                          </a:solidFill>
                          <a:effectLst/>
                          <a:latin typeface="Arial" panose="020B0604020202020204" pitchFamily="34" charset="0"/>
                          <a:ea typeface="宋体" panose="02010600030101010101" pitchFamily="2" charset="-122"/>
                        </a:rPr>
                        <a:t>-24.0%</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4471245"/>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Class D</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-6.3%</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solidFill>
                            <a:srgbClr val="000000"/>
                          </a:solidFill>
                          <a:effectLst/>
                          <a:latin typeface="Arial" panose="020B0604020202020204" pitchFamily="34" charset="0"/>
                          <a:ea typeface="宋体" panose="02010600030101010101" pitchFamily="2" charset="-122"/>
                        </a:rPr>
                        <a:t>-22.3%</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-22.7%</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2546996"/>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Class E</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-44.6%</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-69.8%</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-69.3%</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3325147"/>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Class F</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solidFill>
                            <a:srgbClr val="000000"/>
                          </a:solidFill>
                          <a:effectLst/>
                          <a:latin typeface="Arial" panose="020B0604020202020204" pitchFamily="34" charset="0"/>
                          <a:ea typeface="宋体" panose="02010600030101010101" pitchFamily="2" charset="-122"/>
                        </a:rPr>
                        <a:t>-41.7%</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solidFill>
                            <a:srgbClr val="000000"/>
                          </a:solidFill>
                          <a:effectLst/>
                          <a:latin typeface="Arial" panose="020B0604020202020204" pitchFamily="34" charset="0"/>
                          <a:ea typeface="宋体" panose="02010600030101010101" pitchFamily="2" charset="-122"/>
                        </a:rPr>
                        <a:t>-51.6%</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solidFill>
                            <a:srgbClr val="000000"/>
                          </a:solidFill>
                          <a:effectLst/>
                          <a:latin typeface="Arial" panose="020B0604020202020204" pitchFamily="34" charset="0"/>
                          <a:ea typeface="宋体" panose="02010600030101010101" pitchFamily="2" charset="-122"/>
                        </a:rPr>
                        <a:t>-49.3%</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4957906"/>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dirty="0">
                          <a:solidFill>
                            <a:srgbClr val="000000"/>
                          </a:solidFill>
                          <a:effectLst/>
                          <a:latin typeface="Arial" panose="020B0604020202020204" pitchFamily="34" charset="0"/>
                          <a:ea typeface="宋体" panose="02010600030101010101" pitchFamily="2" charset="-122"/>
                        </a:rPr>
                        <a:t>Average ABCD</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a:solidFill>
                            <a:srgbClr val="000000"/>
                          </a:solidFill>
                          <a:effectLst/>
                          <a:latin typeface="Arial" panose="020B0604020202020204" pitchFamily="34" charset="0"/>
                          <a:ea typeface="宋体" panose="02010600030101010101" pitchFamily="2" charset="-122"/>
                        </a:rPr>
                        <a:t>-10.0%</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a:solidFill>
                            <a:srgbClr val="000000"/>
                          </a:solidFill>
                          <a:effectLst/>
                          <a:latin typeface="Arial" panose="020B0604020202020204" pitchFamily="34" charset="0"/>
                          <a:ea typeface="宋体" panose="02010600030101010101" pitchFamily="2" charset="-122"/>
                        </a:rPr>
                        <a:t>-21.4%</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dirty="0">
                          <a:solidFill>
                            <a:srgbClr val="000000"/>
                          </a:solidFill>
                          <a:effectLst/>
                          <a:latin typeface="Arial" panose="020B0604020202020204" pitchFamily="34" charset="0"/>
                          <a:ea typeface="宋体" panose="02010600030101010101" pitchFamily="2" charset="-122"/>
                        </a:rPr>
                        <a:t>-22.8%</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2582098"/>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dirty="0">
                          <a:solidFill>
                            <a:srgbClr val="000000"/>
                          </a:solidFill>
                          <a:effectLst/>
                          <a:latin typeface="Arial" panose="020B0604020202020204" pitchFamily="34" charset="0"/>
                          <a:ea typeface="宋体" panose="02010600030101010101" pitchFamily="2" charset="-122"/>
                        </a:rPr>
                        <a:t>Average All</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a:solidFill>
                            <a:srgbClr val="000000"/>
                          </a:solidFill>
                          <a:effectLst/>
                          <a:latin typeface="Arial" panose="020B0604020202020204" pitchFamily="34" charset="0"/>
                          <a:ea typeface="宋体" panose="02010600030101010101" pitchFamily="2" charset="-122"/>
                        </a:rPr>
                        <a:t>-19.6%</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a:solidFill>
                            <a:srgbClr val="000000"/>
                          </a:solidFill>
                          <a:effectLst/>
                          <a:latin typeface="Arial" panose="020B0604020202020204" pitchFamily="34" charset="0"/>
                          <a:ea typeface="宋体" panose="02010600030101010101" pitchFamily="2" charset="-122"/>
                        </a:rPr>
                        <a:t>-32.5%</a:t>
                      </a:r>
                      <a:endParaRPr lang="zh-CN"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dirty="0">
                          <a:solidFill>
                            <a:srgbClr val="000000"/>
                          </a:solidFill>
                          <a:effectLst/>
                          <a:latin typeface="Arial" panose="020B0604020202020204" pitchFamily="34" charset="0"/>
                          <a:ea typeface="宋体" panose="02010600030101010101" pitchFamily="2" charset="-122"/>
                        </a:rPr>
                        <a:t>-33.0%</a:t>
                      </a:r>
                      <a:endParaRPr lang="zh-CN"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9235069"/>
                  </a:ext>
                </a:extLst>
              </a:tr>
            </a:tbl>
          </a:graphicData>
        </a:graphic>
      </p:graphicFrame>
    </p:spTree>
    <p:extLst>
      <p:ext uri="{BB962C8B-B14F-4D97-AF65-F5344CB8AC3E}">
        <p14:creationId xmlns:p14="http://schemas.microsoft.com/office/powerpoint/2010/main" val="1514791462"/>
      </p:ext>
    </p:extLst>
  </p:cSld>
  <p:clrMapOvr>
    <a:masterClrMapping/>
  </p:clrMapOvr>
  <mc:AlternateContent xmlns:mc="http://schemas.openxmlformats.org/markup-compatibility/2006" xmlns:p14="http://schemas.microsoft.com/office/powerpoint/2010/main">
    <mc:Choice Requires="p14">
      <p:transition spd="slow" p14:dur="2000" advTm="151697"/>
    </mc:Choice>
    <mc:Fallback xmlns="">
      <p:transition spd="slow" advTm="151697"/>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F271A43-6060-4250-9C34-5B88A26D90B8}"/>
              </a:ext>
            </a:extLst>
          </p:cNvPr>
          <p:cNvSpPr>
            <a:spLocks noGrp="1"/>
          </p:cNvSpPr>
          <p:nvPr>
            <p:ph idx="1"/>
          </p:nvPr>
        </p:nvSpPr>
        <p:spPr>
          <a:xfrm>
            <a:off x="628650" y="1052736"/>
            <a:ext cx="7886700" cy="4351338"/>
          </a:xfrm>
        </p:spPr>
        <p:txBody>
          <a:bodyPr>
            <a:normAutofit/>
          </a:bodyPr>
          <a:lstStyle/>
          <a:p>
            <a:r>
              <a:rPr lang="en-CA" altLang="zh-CN" dirty="0">
                <a:latin typeface="等线" panose="02010600030101010101" pitchFamily="2" charset="-122"/>
              </a:rPr>
              <a:t>5 </a:t>
            </a:r>
            <a:r>
              <a:rPr lang="en-US" altLang="zh-CN" b="1" dirty="0">
                <a:latin typeface="等线" panose="02010600030101010101" pitchFamily="2" charset="-122"/>
              </a:rPr>
              <a:t>D</a:t>
            </a:r>
            <a:r>
              <a:rPr lang="en-CA" altLang="zh-CN" b="1" dirty="0" err="1">
                <a:latin typeface="等线" panose="02010600030101010101" pitchFamily="2" charset="-122"/>
              </a:rPr>
              <a:t>rama</a:t>
            </a:r>
            <a:r>
              <a:rPr lang="en-CA" altLang="zh-CN" dirty="0" smtClean="0">
                <a:latin typeface="等线" panose="02010600030101010101" pitchFamily="2" charset="-122"/>
              </a:rPr>
              <a:t> </a:t>
            </a:r>
            <a:r>
              <a:rPr lang="en-CA" altLang="zh-CN" dirty="0">
                <a:latin typeface="等线" panose="02010600030101010101" pitchFamily="2" charset="-122"/>
              </a:rPr>
              <a:t>test sequences with length ranging </a:t>
            </a:r>
            <a:r>
              <a:rPr lang="en-CA" altLang="zh-CN" b="1" dirty="0">
                <a:latin typeface="等线" panose="02010600030101010101" pitchFamily="2" charset="-122"/>
              </a:rPr>
              <a:t>from 136s to 152s </a:t>
            </a:r>
            <a:r>
              <a:rPr lang="en-US" altLang="zh-CN" dirty="0">
                <a:latin typeface="等线" panose="02010600030101010101" pitchFamily="2" charset="-122"/>
              </a:rPr>
              <a:t>with RA configuration of </a:t>
            </a:r>
            <a:r>
              <a:rPr lang="en-US" altLang="zh-CN" b="1" dirty="0">
                <a:latin typeface="等线" panose="02010600030101010101" pitchFamily="2" charset="-122"/>
              </a:rPr>
              <a:t>VVC CTC</a:t>
            </a:r>
            <a:r>
              <a:rPr lang="en-US" altLang="zh-CN" dirty="0">
                <a:latin typeface="等线" panose="02010600030101010101" pitchFamily="2" charset="-122"/>
              </a:rPr>
              <a:t>.</a:t>
            </a:r>
          </a:p>
          <a:p>
            <a:r>
              <a:rPr lang="en-US" altLang="zh-CN" b="1" dirty="0">
                <a:latin typeface="等线" panose="02010600030101010101" pitchFamily="2" charset="-122"/>
              </a:rPr>
              <a:t>VTM3.0</a:t>
            </a:r>
            <a:r>
              <a:rPr lang="en-US" altLang="zh-CN" dirty="0">
                <a:latin typeface="等线" panose="02010600030101010101" pitchFamily="2" charset="-122"/>
              </a:rPr>
              <a:t> with CRR vs. VTM3.0 without CRR.</a:t>
            </a:r>
          </a:p>
          <a:p>
            <a:endParaRPr lang="en-US" altLang="zh-CN" dirty="0">
              <a:latin typeface="等线" panose="02010600030101010101" pitchFamily="2" charset="-122"/>
            </a:endParaRPr>
          </a:p>
          <a:p>
            <a:endParaRPr lang="zh-CN" altLang="en-US" sz="1800" dirty="0"/>
          </a:p>
        </p:txBody>
      </p:sp>
      <p:sp>
        <p:nvSpPr>
          <p:cNvPr id="4" name="标题 1">
            <a:extLst>
              <a:ext uri="{FF2B5EF4-FFF2-40B4-BE49-F238E27FC236}">
                <a16:creationId xmlns:a16="http://schemas.microsoft.com/office/drawing/2014/main" id="{E3BF7CBB-AE33-404F-8D51-8CCA56EE59F8}"/>
              </a:ext>
            </a:extLst>
          </p:cNvPr>
          <p:cNvSpPr txBox="1">
            <a:spLocks/>
          </p:cNvSpPr>
          <p:nvPr/>
        </p:nvSpPr>
        <p:spPr>
          <a:xfrm>
            <a:off x="628650" y="116632"/>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altLang="zh-CN" dirty="0">
                <a:latin typeface="等线" panose="02010600030101010101" pitchFamily="2" charset="-122"/>
                <a:ea typeface="等线" panose="02010600030101010101" pitchFamily="2" charset="-122"/>
              </a:rPr>
              <a:t>Experiment results</a:t>
            </a:r>
            <a:endParaRPr lang="zh-CN" altLang="en-US" dirty="0">
              <a:latin typeface="等线" panose="02010600030101010101" pitchFamily="2" charset="-122"/>
              <a:ea typeface="等线" panose="02010600030101010101" pitchFamily="2" charset="-122"/>
            </a:endParaRPr>
          </a:p>
        </p:txBody>
      </p:sp>
      <p:graphicFrame>
        <p:nvGraphicFramePr>
          <p:cNvPr id="2" name="表格 1">
            <a:extLst>
              <a:ext uri="{FF2B5EF4-FFF2-40B4-BE49-F238E27FC236}">
                <a16:creationId xmlns:a16="http://schemas.microsoft.com/office/drawing/2014/main" id="{8253BA07-BAC4-44A1-A36C-FF55B94EA735}"/>
              </a:ext>
            </a:extLst>
          </p:cNvPr>
          <p:cNvGraphicFramePr>
            <a:graphicFrameLocks noGrp="1"/>
          </p:cNvGraphicFramePr>
          <p:nvPr>
            <p:extLst>
              <p:ext uri="{D42A27DB-BD31-4B8C-83A1-F6EECF244321}">
                <p14:modId xmlns:p14="http://schemas.microsoft.com/office/powerpoint/2010/main" val="2664627607"/>
              </p:ext>
            </p:extLst>
          </p:nvPr>
        </p:nvGraphicFramePr>
        <p:xfrm>
          <a:off x="2425063" y="2084879"/>
          <a:ext cx="4293869" cy="2160000"/>
        </p:xfrm>
        <a:graphic>
          <a:graphicData uri="http://schemas.openxmlformats.org/drawingml/2006/table">
            <a:tbl>
              <a:tblPr firstRow="1" firstCol="1" bandRow="1">
                <a:tableStyleId>{5940675A-B579-460E-94D1-54222C63F5DA}</a:tableStyleId>
              </a:tblPr>
              <a:tblGrid>
                <a:gridCol w="903287">
                  <a:extLst>
                    <a:ext uri="{9D8B030D-6E8A-4147-A177-3AD203B41FA5}">
                      <a16:colId xmlns:a16="http://schemas.microsoft.com/office/drawing/2014/main" val="3846853930"/>
                    </a:ext>
                  </a:extLst>
                </a:gridCol>
                <a:gridCol w="968375">
                  <a:extLst>
                    <a:ext uri="{9D8B030D-6E8A-4147-A177-3AD203B41FA5}">
                      <a16:colId xmlns:a16="http://schemas.microsoft.com/office/drawing/2014/main" val="568171811"/>
                    </a:ext>
                  </a:extLst>
                </a:gridCol>
                <a:gridCol w="756285">
                  <a:extLst>
                    <a:ext uri="{9D8B030D-6E8A-4147-A177-3AD203B41FA5}">
                      <a16:colId xmlns:a16="http://schemas.microsoft.com/office/drawing/2014/main" val="3955804988"/>
                    </a:ext>
                  </a:extLst>
                </a:gridCol>
                <a:gridCol w="756285">
                  <a:extLst>
                    <a:ext uri="{9D8B030D-6E8A-4147-A177-3AD203B41FA5}">
                      <a16:colId xmlns:a16="http://schemas.microsoft.com/office/drawing/2014/main" val="3240129113"/>
                    </a:ext>
                  </a:extLst>
                </a:gridCol>
                <a:gridCol w="909637">
                  <a:extLst>
                    <a:ext uri="{9D8B030D-6E8A-4147-A177-3AD203B41FA5}">
                      <a16:colId xmlns:a16="http://schemas.microsoft.com/office/drawing/2014/main" val="361561857"/>
                    </a:ext>
                  </a:extLst>
                </a:gridCol>
              </a:tblGrid>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Sequence</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Resolution</a:t>
                      </a:r>
                      <a:endParaRPr lang="zh-CN" sz="240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Fps</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Frame</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Length (s)</a:t>
                      </a:r>
                      <a:endParaRPr lang="zh-CN" sz="2400">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a16="http://schemas.microsoft.com/office/drawing/2014/main" val="568714344"/>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err="1">
                          <a:effectLst/>
                        </a:rPr>
                        <a:t>Bigbang</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640x360</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30</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4080</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136</a:t>
                      </a:r>
                      <a:endParaRPr lang="zh-CN" sz="2400">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a16="http://schemas.microsoft.com/office/drawing/2014/main" val="753940724"/>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Cards</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640x360</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30</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4337</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144</a:t>
                      </a:r>
                      <a:endParaRPr lang="zh-CN" sz="2400" dirty="0">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a16="http://schemas.microsoft.com/office/drawing/2014/main" val="1726174481"/>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Earthman</a:t>
                      </a:r>
                      <a:endParaRPr lang="zh-CN" sz="240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640x360</a:t>
                      </a:r>
                      <a:endParaRPr lang="zh-CN" sz="240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30</a:t>
                      </a:r>
                      <a:endParaRPr lang="zh-CN" sz="240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4339</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144</a:t>
                      </a:r>
                      <a:endParaRPr lang="zh-CN" sz="2400" dirty="0">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a16="http://schemas.microsoft.com/office/drawing/2014/main" val="362647383"/>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Girls</a:t>
                      </a:r>
                      <a:endParaRPr lang="zh-CN" sz="240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640x360</a:t>
                      </a:r>
                      <a:endParaRPr lang="zh-CN" sz="2400" dirty="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30</a:t>
                      </a:r>
                      <a:endParaRPr lang="zh-CN" sz="240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4567</a:t>
                      </a:r>
                      <a:endParaRPr lang="zh-CN" sz="240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152</a:t>
                      </a:r>
                      <a:endParaRPr lang="zh-CN" sz="2400" dirty="0">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a16="http://schemas.microsoft.com/office/drawing/2014/main" val="480994098"/>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Sherlock</a:t>
                      </a:r>
                      <a:endParaRPr lang="zh-CN" sz="240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640x360</a:t>
                      </a:r>
                      <a:endParaRPr lang="zh-CN" sz="240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30</a:t>
                      </a:r>
                      <a:endParaRPr lang="zh-CN" sz="240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4553</a:t>
                      </a:r>
                      <a:endParaRPr lang="zh-CN" sz="2400">
                        <a:effectLst/>
                        <a:latin typeface="Times New Roman" panose="02020603050405020304" pitchFamily="18" charset="0"/>
                        <a:ea typeface="宋体" panose="02010600030101010101" pitchFamily="2" charset="-122"/>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151</a:t>
                      </a:r>
                      <a:endParaRPr lang="zh-CN" sz="2400" dirty="0">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a16="http://schemas.microsoft.com/office/drawing/2014/main" val="2700534471"/>
                  </a:ext>
                </a:extLst>
              </a:tr>
            </a:tbl>
          </a:graphicData>
        </a:graphic>
      </p:graphicFrame>
      <p:graphicFrame>
        <p:nvGraphicFramePr>
          <p:cNvPr id="9" name="表格 8">
            <a:extLst>
              <a:ext uri="{FF2B5EF4-FFF2-40B4-BE49-F238E27FC236}">
                <a16:creationId xmlns:a16="http://schemas.microsoft.com/office/drawing/2014/main" id="{4C996630-8488-4382-83FE-04A8181A6008}"/>
              </a:ext>
            </a:extLst>
          </p:cNvPr>
          <p:cNvGraphicFramePr>
            <a:graphicFrameLocks noGrp="1"/>
          </p:cNvGraphicFramePr>
          <p:nvPr>
            <p:extLst>
              <p:ext uri="{D42A27DB-BD31-4B8C-83A1-F6EECF244321}">
                <p14:modId xmlns:p14="http://schemas.microsoft.com/office/powerpoint/2010/main" val="1633213545"/>
              </p:ext>
            </p:extLst>
          </p:nvPr>
        </p:nvGraphicFramePr>
        <p:xfrm>
          <a:off x="1729261" y="4304419"/>
          <a:ext cx="5685472" cy="2268000"/>
        </p:xfrm>
        <a:graphic>
          <a:graphicData uri="http://schemas.openxmlformats.org/drawingml/2006/table">
            <a:tbl>
              <a:tblPr firstRow="1" firstCol="1" bandRow="1">
                <a:tableStyleId>{5940675A-B579-460E-94D1-54222C63F5DA}</a:tableStyleId>
              </a:tblPr>
              <a:tblGrid>
                <a:gridCol w="1019810">
                  <a:extLst>
                    <a:ext uri="{9D8B030D-6E8A-4147-A177-3AD203B41FA5}">
                      <a16:colId xmlns:a16="http://schemas.microsoft.com/office/drawing/2014/main" val="3937544719"/>
                    </a:ext>
                  </a:extLst>
                </a:gridCol>
                <a:gridCol w="891222">
                  <a:extLst>
                    <a:ext uri="{9D8B030D-6E8A-4147-A177-3AD203B41FA5}">
                      <a16:colId xmlns:a16="http://schemas.microsoft.com/office/drawing/2014/main" val="3740717389"/>
                    </a:ext>
                  </a:extLst>
                </a:gridCol>
                <a:gridCol w="891222">
                  <a:extLst>
                    <a:ext uri="{9D8B030D-6E8A-4147-A177-3AD203B41FA5}">
                      <a16:colId xmlns:a16="http://schemas.microsoft.com/office/drawing/2014/main" val="3979172024"/>
                    </a:ext>
                  </a:extLst>
                </a:gridCol>
                <a:gridCol w="891222">
                  <a:extLst>
                    <a:ext uri="{9D8B030D-6E8A-4147-A177-3AD203B41FA5}">
                      <a16:colId xmlns:a16="http://schemas.microsoft.com/office/drawing/2014/main" val="440606938"/>
                    </a:ext>
                  </a:extLst>
                </a:gridCol>
                <a:gridCol w="980123">
                  <a:extLst>
                    <a:ext uri="{9D8B030D-6E8A-4147-A177-3AD203B41FA5}">
                      <a16:colId xmlns:a16="http://schemas.microsoft.com/office/drawing/2014/main" val="3070867169"/>
                    </a:ext>
                  </a:extLst>
                </a:gridCol>
                <a:gridCol w="1011873">
                  <a:extLst>
                    <a:ext uri="{9D8B030D-6E8A-4147-A177-3AD203B41FA5}">
                      <a16:colId xmlns:a16="http://schemas.microsoft.com/office/drawing/2014/main" val="2584044328"/>
                    </a:ext>
                  </a:extLst>
                </a:gridCol>
              </a:tblGrid>
              <a:tr h="324000">
                <a:tc>
                  <a:txBody>
                    <a:bodyPr/>
                    <a:lstStyle/>
                    <a:p>
                      <a:pPr algn="ctr" fontAlgn="auto" hangingPunct="1">
                        <a:spcBef>
                          <a:spcPts val="680"/>
                        </a:spcBef>
                        <a:spcAft>
                          <a:spcPts val="0"/>
                        </a:spcAft>
                        <a:tabLst>
                          <a:tab pos="228600" algn="l"/>
                          <a:tab pos="457200" algn="l"/>
                          <a:tab pos="685800" algn="l"/>
                          <a:tab pos="914400" algn="l"/>
                          <a:tab pos="266700" algn="l"/>
                        </a:tabLst>
                      </a:pPr>
                      <a:r>
                        <a:rPr lang="zh-CN" sz="1600" dirty="0">
                          <a:effectLst/>
                        </a:rPr>
                        <a:t>　</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Y</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U</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V</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altLang="zh-CN" sz="1600" kern="1200" dirty="0">
                          <a:solidFill>
                            <a:schemeClr val="tx1"/>
                          </a:solidFill>
                          <a:effectLst/>
                          <a:latin typeface="+mn-lt"/>
                          <a:ea typeface="+mn-ea"/>
                          <a:cs typeface="+mn-cs"/>
                        </a:rPr>
                        <a:t>Enc Time</a:t>
                      </a:r>
                      <a:endParaRPr lang="zh-CN" altLang="en-US" sz="1600" kern="1200" dirty="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altLang="zh-CN" sz="1600" kern="1200" dirty="0">
                          <a:solidFill>
                            <a:schemeClr val="tx1"/>
                          </a:solidFill>
                          <a:effectLst/>
                          <a:latin typeface="+mn-lt"/>
                          <a:ea typeface="+mn-ea"/>
                          <a:cs typeface="+mn-cs"/>
                        </a:rPr>
                        <a:t>Dec Time</a:t>
                      </a:r>
                      <a:endParaRPr lang="zh-CN" altLang="en-US" sz="1600"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4190862714"/>
                  </a:ext>
                </a:extLst>
              </a:tr>
              <a:tr h="324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Bigbang</a:t>
                      </a:r>
                      <a:endParaRPr lang="zh-CN" sz="2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-20.23%</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-20.63%</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-20.41%</a:t>
                      </a:r>
                      <a:endParaRPr lang="zh-CN" sz="2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kern="1200" dirty="0" smtClean="0">
                          <a:solidFill>
                            <a:schemeClr val="tx1"/>
                          </a:solidFill>
                          <a:effectLst/>
                          <a:latin typeface="+mn-lt"/>
                          <a:ea typeface="+mn-ea"/>
                          <a:cs typeface="+mn-cs"/>
                        </a:rPr>
                        <a:t>115%</a:t>
                      </a:r>
                      <a:endParaRPr lang="zh-CN" sz="1600" kern="1200" dirty="0">
                        <a:solidFill>
                          <a:schemeClr val="tx1"/>
                        </a:solidFill>
                        <a:effectLst/>
                        <a:latin typeface="+mn-lt"/>
                        <a:ea typeface="+mn-ea"/>
                        <a:cs typeface="+mn-cs"/>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kern="1200" dirty="0" smtClean="0">
                          <a:solidFill>
                            <a:schemeClr val="tx1"/>
                          </a:solidFill>
                          <a:effectLst/>
                          <a:latin typeface="+mn-lt"/>
                          <a:ea typeface="+mn-ea"/>
                          <a:cs typeface="+mn-cs"/>
                        </a:rPr>
                        <a:t>104%</a:t>
                      </a:r>
                      <a:endParaRPr lang="zh-CN" sz="1600"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2950619930"/>
                  </a:ext>
                </a:extLst>
              </a:tr>
              <a:tr h="324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smtClean="0">
                          <a:effectLst/>
                        </a:rPr>
                        <a:t>Cards</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-33.45%</a:t>
                      </a:r>
                      <a:endParaRPr lang="zh-CN" sz="2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-32.43%</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-33.57%</a:t>
                      </a:r>
                      <a:endParaRPr lang="zh-CN" sz="2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kern="1200" dirty="0" smtClean="0">
                          <a:solidFill>
                            <a:schemeClr val="tx1"/>
                          </a:solidFill>
                          <a:effectLst/>
                          <a:latin typeface="+mn-lt"/>
                          <a:ea typeface="+mn-ea"/>
                          <a:cs typeface="+mn-cs"/>
                        </a:rPr>
                        <a:t>131%</a:t>
                      </a:r>
                      <a:endParaRPr lang="zh-CN" sz="1600" kern="1200" dirty="0">
                        <a:solidFill>
                          <a:schemeClr val="tx1"/>
                        </a:solidFill>
                        <a:effectLst/>
                        <a:latin typeface="+mn-lt"/>
                        <a:ea typeface="+mn-ea"/>
                        <a:cs typeface="+mn-cs"/>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kern="1200" dirty="0" smtClean="0">
                          <a:solidFill>
                            <a:schemeClr val="tx1"/>
                          </a:solidFill>
                          <a:effectLst/>
                          <a:latin typeface="+mn-lt"/>
                          <a:ea typeface="+mn-ea"/>
                          <a:cs typeface="+mn-cs"/>
                        </a:rPr>
                        <a:t>101%</a:t>
                      </a:r>
                      <a:endParaRPr lang="zh-CN" sz="1600"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3391524676"/>
                  </a:ext>
                </a:extLst>
              </a:tr>
              <a:tr h="324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Earthman</a:t>
                      </a:r>
                      <a:endParaRPr lang="zh-CN" sz="2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-27.23%</a:t>
                      </a:r>
                      <a:endParaRPr lang="zh-CN" sz="2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-23.41%</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-26.26%</a:t>
                      </a:r>
                      <a:endParaRPr lang="zh-CN" sz="2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kern="1200" dirty="0" smtClean="0">
                          <a:solidFill>
                            <a:schemeClr val="tx1"/>
                          </a:solidFill>
                          <a:effectLst/>
                          <a:latin typeface="+mn-lt"/>
                          <a:ea typeface="+mn-ea"/>
                          <a:cs typeface="+mn-cs"/>
                        </a:rPr>
                        <a:t>126%</a:t>
                      </a:r>
                      <a:endParaRPr lang="zh-CN" sz="1600" kern="1200" dirty="0">
                        <a:solidFill>
                          <a:schemeClr val="tx1"/>
                        </a:solidFill>
                        <a:effectLst/>
                        <a:latin typeface="+mn-lt"/>
                        <a:ea typeface="+mn-ea"/>
                        <a:cs typeface="+mn-cs"/>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kern="1200" dirty="0" smtClean="0">
                          <a:solidFill>
                            <a:schemeClr val="tx1"/>
                          </a:solidFill>
                          <a:effectLst/>
                          <a:latin typeface="+mn-lt"/>
                          <a:ea typeface="+mn-ea"/>
                          <a:cs typeface="+mn-cs"/>
                        </a:rPr>
                        <a:t>98%</a:t>
                      </a:r>
                      <a:endParaRPr lang="zh-CN" sz="1600"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1424626754"/>
                  </a:ext>
                </a:extLst>
              </a:tr>
              <a:tr h="324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Girls</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-23.03%</a:t>
                      </a:r>
                      <a:endParaRPr lang="zh-CN" sz="2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-21.41%</a:t>
                      </a:r>
                      <a:endParaRPr lang="zh-CN" sz="2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-21.97%</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kern="1200" dirty="0" smtClean="0">
                          <a:solidFill>
                            <a:schemeClr val="tx1"/>
                          </a:solidFill>
                          <a:effectLst/>
                          <a:latin typeface="+mn-lt"/>
                          <a:ea typeface="+mn-ea"/>
                          <a:cs typeface="+mn-cs"/>
                        </a:rPr>
                        <a:t>119%</a:t>
                      </a:r>
                      <a:endParaRPr lang="zh-CN" sz="1600" kern="1200" dirty="0">
                        <a:solidFill>
                          <a:schemeClr val="tx1"/>
                        </a:solidFill>
                        <a:effectLst/>
                        <a:latin typeface="+mn-lt"/>
                        <a:ea typeface="+mn-ea"/>
                        <a:cs typeface="+mn-cs"/>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kern="1200" dirty="0" smtClean="0">
                          <a:solidFill>
                            <a:schemeClr val="tx1"/>
                          </a:solidFill>
                          <a:effectLst/>
                          <a:latin typeface="+mn-lt"/>
                          <a:ea typeface="+mn-ea"/>
                          <a:cs typeface="+mn-cs"/>
                        </a:rPr>
                        <a:t>103%</a:t>
                      </a:r>
                      <a:endParaRPr lang="zh-CN" sz="1600"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1648722218"/>
                  </a:ext>
                </a:extLst>
              </a:tr>
              <a:tr h="324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Sherlock</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-25.59%</a:t>
                      </a:r>
                      <a:endParaRPr lang="zh-CN" sz="2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a:effectLst/>
                        </a:rPr>
                        <a:t>-24.18%</a:t>
                      </a:r>
                      <a:endParaRPr lang="zh-CN" sz="2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dirty="0">
                          <a:effectLst/>
                        </a:rPr>
                        <a:t>-25.21%</a:t>
                      </a:r>
                      <a:endParaRPr lang="zh-CN" sz="2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kern="1200" dirty="0" smtClean="0">
                          <a:solidFill>
                            <a:schemeClr val="tx1"/>
                          </a:solidFill>
                          <a:effectLst/>
                          <a:latin typeface="+mn-lt"/>
                          <a:ea typeface="+mn-ea"/>
                          <a:cs typeface="+mn-cs"/>
                        </a:rPr>
                        <a:t>123%</a:t>
                      </a:r>
                      <a:endParaRPr lang="zh-CN" sz="1600" kern="1200" dirty="0">
                        <a:solidFill>
                          <a:schemeClr val="tx1"/>
                        </a:solidFill>
                        <a:effectLst/>
                        <a:latin typeface="+mn-lt"/>
                        <a:ea typeface="+mn-ea"/>
                        <a:cs typeface="+mn-cs"/>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kern="1200" dirty="0" smtClean="0">
                          <a:solidFill>
                            <a:schemeClr val="tx1"/>
                          </a:solidFill>
                          <a:effectLst/>
                          <a:latin typeface="+mn-lt"/>
                          <a:ea typeface="+mn-ea"/>
                          <a:cs typeface="+mn-cs"/>
                        </a:rPr>
                        <a:t>100%</a:t>
                      </a:r>
                      <a:endParaRPr lang="zh-CN" sz="1600"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2674430954"/>
                  </a:ext>
                </a:extLst>
              </a:tr>
              <a:tr h="324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dirty="0">
                          <a:effectLst/>
                        </a:rPr>
                        <a:t>All</a:t>
                      </a:r>
                      <a:endParaRPr lang="zh-CN" sz="2400" b="1"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dirty="0">
                          <a:effectLst/>
                        </a:rPr>
                        <a:t>-25.91%</a:t>
                      </a:r>
                      <a:endParaRPr lang="zh-CN" sz="2400" b="1"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dirty="0">
                          <a:effectLst/>
                        </a:rPr>
                        <a:t>-24.41%</a:t>
                      </a:r>
                      <a:endParaRPr lang="zh-CN" sz="2400" b="1"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600" b="1" dirty="0">
                          <a:effectLst/>
                        </a:rPr>
                        <a:t>-25.48%</a:t>
                      </a:r>
                      <a:endParaRPr lang="zh-CN" sz="2400" b="1"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b="1" kern="1200" dirty="0" smtClean="0">
                          <a:solidFill>
                            <a:schemeClr val="tx1"/>
                          </a:solidFill>
                          <a:effectLst/>
                          <a:latin typeface="+mn-lt"/>
                          <a:ea typeface="+mn-ea"/>
                          <a:cs typeface="+mn-cs"/>
                        </a:rPr>
                        <a:t>122%</a:t>
                      </a:r>
                      <a:endParaRPr lang="zh-CN" sz="1600" b="1" kern="1200" dirty="0">
                        <a:solidFill>
                          <a:schemeClr val="tx1"/>
                        </a:solidFill>
                        <a:effectLst/>
                        <a:latin typeface="+mn-lt"/>
                        <a:ea typeface="+mn-ea"/>
                        <a:cs typeface="+mn-cs"/>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altLang="zh-CN" sz="1600" b="1" kern="1200" dirty="0" smtClean="0">
                          <a:solidFill>
                            <a:schemeClr val="tx1"/>
                          </a:solidFill>
                          <a:effectLst/>
                          <a:latin typeface="+mn-lt"/>
                          <a:ea typeface="+mn-ea"/>
                          <a:cs typeface="+mn-cs"/>
                        </a:rPr>
                        <a:t>101%</a:t>
                      </a:r>
                      <a:endParaRPr lang="zh-CN" sz="1600" b="1"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2299210881"/>
                  </a:ext>
                </a:extLst>
              </a:tr>
            </a:tbl>
          </a:graphicData>
        </a:graphic>
      </p:graphicFrame>
    </p:spTree>
    <p:extLst>
      <p:ext uri="{BB962C8B-B14F-4D97-AF65-F5344CB8AC3E}">
        <p14:creationId xmlns:p14="http://schemas.microsoft.com/office/powerpoint/2010/main" val="876533613"/>
      </p:ext>
    </p:extLst>
  </p:cSld>
  <p:clrMapOvr>
    <a:masterClrMapping/>
  </p:clrMapOvr>
  <mc:AlternateContent xmlns:mc="http://schemas.openxmlformats.org/markup-compatibility/2006" xmlns:p14="http://schemas.microsoft.com/office/powerpoint/2010/main">
    <mc:Choice Requires="p14">
      <p:transition spd="slow" p14:dur="2000" advTm="151697"/>
    </mc:Choice>
    <mc:Fallback xmlns="">
      <p:transition spd="slow" advTm="151697"/>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F271A43-6060-4250-9C34-5B88A26D90B8}"/>
              </a:ext>
            </a:extLst>
          </p:cNvPr>
          <p:cNvSpPr>
            <a:spLocks noGrp="1"/>
          </p:cNvSpPr>
          <p:nvPr>
            <p:ph idx="1"/>
          </p:nvPr>
        </p:nvSpPr>
        <p:spPr>
          <a:xfrm>
            <a:off x="628650" y="1237902"/>
            <a:ext cx="7886700" cy="4351338"/>
          </a:xfrm>
        </p:spPr>
        <p:txBody>
          <a:bodyPr>
            <a:normAutofit/>
          </a:bodyPr>
          <a:lstStyle/>
          <a:p>
            <a:r>
              <a:rPr lang="en-CA" altLang="zh-CN" dirty="0">
                <a:latin typeface="等线" panose="02010600030101010101" pitchFamily="2" charset="-122"/>
              </a:rPr>
              <a:t>5 </a:t>
            </a:r>
            <a:r>
              <a:rPr lang="en-US" altLang="zh-CN" b="1" dirty="0" smtClean="0">
                <a:latin typeface="等线" panose="02010600030101010101" pitchFamily="2" charset="-122"/>
              </a:rPr>
              <a:t>D</a:t>
            </a:r>
            <a:r>
              <a:rPr lang="en-CA" altLang="zh-CN" b="1" dirty="0" err="1" smtClean="0">
                <a:latin typeface="等线" panose="02010600030101010101" pitchFamily="2" charset="-122"/>
              </a:rPr>
              <a:t>rama</a:t>
            </a:r>
            <a:r>
              <a:rPr lang="en-CA" altLang="zh-CN" dirty="0" smtClean="0">
                <a:latin typeface="等线" panose="02010600030101010101" pitchFamily="2" charset="-122"/>
              </a:rPr>
              <a:t> </a:t>
            </a:r>
            <a:r>
              <a:rPr lang="en-CA" altLang="zh-CN" dirty="0">
                <a:latin typeface="等线" panose="02010600030101010101" pitchFamily="2" charset="-122"/>
              </a:rPr>
              <a:t>test sequences with length ranging </a:t>
            </a:r>
            <a:r>
              <a:rPr lang="en-CA" altLang="zh-CN" b="1" dirty="0">
                <a:latin typeface="等线" panose="02010600030101010101" pitchFamily="2" charset="-122"/>
              </a:rPr>
              <a:t>from 136s to 152s </a:t>
            </a:r>
            <a:r>
              <a:rPr lang="en-US" altLang="zh-CN" dirty="0">
                <a:latin typeface="等线" panose="02010600030101010101" pitchFamily="2" charset="-122"/>
              </a:rPr>
              <a:t>with RA configuration of </a:t>
            </a:r>
            <a:r>
              <a:rPr lang="en-US" altLang="zh-CN" b="1" dirty="0" smtClean="0">
                <a:latin typeface="等线" panose="02010600030101010101" pitchFamily="2" charset="-122"/>
              </a:rPr>
              <a:t>HEVC </a:t>
            </a:r>
            <a:r>
              <a:rPr lang="en-US" altLang="zh-CN" b="1" dirty="0">
                <a:latin typeface="等线" panose="02010600030101010101" pitchFamily="2" charset="-122"/>
              </a:rPr>
              <a:t>CTC</a:t>
            </a:r>
            <a:r>
              <a:rPr lang="en-US" altLang="zh-CN" dirty="0">
                <a:latin typeface="等线" panose="02010600030101010101" pitchFamily="2" charset="-122"/>
              </a:rPr>
              <a:t>.</a:t>
            </a:r>
          </a:p>
          <a:p>
            <a:r>
              <a:rPr lang="en-US" altLang="zh-CN" b="1" dirty="0">
                <a:latin typeface="等线" panose="02010600030101010101" pitchFamily="2" charset="-122"/>
              </a:rPr>
              <a:t>HM16.15</a:t>
            </a:r>
            <a:r>
              <a:rPr lang="en-US" altLang="zh-CN" dirty="0">
                <a:latin typeface="等线" panose="02010600030101010101" pitchFamily="2" charset="-122"/>
              </a:rPr>
              <a:t> with CRR vs. HM16.15 without CRR.</a:t>
            </a:r>
          </a:p>
          <a:p>
            <a:endParaRPr lang="en-US" altLang="zh-CN" dirty="0">
              <a:latin typeface="等线" panose="02010600030101010101" pitchFamily="2" charset="-122"/>
            </a:endParaRPr>
          </a:p>
          <a:p>
            <a:endParaRPr lang="zh-CN" altLang="en-US" sz="1800" dirty="0"/>
          </a:p>
        </p:txBody>
      </p:sp>
      <p:sp>
        <p:nvSpPr>
          <p:cNvPr id="4" name="标题 1">
            <a:extLst>
              <a:ext uri="{FF2B5EF4-FFF2-40B4-BE49-F238E27FC236}">
                <a16:creationId xmlns:a16="http://schemas.microsoft.com/office/drawing/2014/main" id="{E3BF7CBB-AE33-404F-8D51-8CCA56EE59F8}"/>
              </a:ext>
            </a:extLst>
          </p:cNvPr>
          <p:cNvSpPr txBox="1">
            <a:spLocks/>
          </p:cNvSpPr>
          <p:nvPr/>
        </p:nvSpPr>
        <p:spPr>
          <a:xfrm>
            <a:off x="628650" y="116632"/>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altLang="zh-CN" dirty="0">
                <a:latin typeface="等线" panose="02010600030101010101" pitchFamily="2" charset="-122"/>
                <a:ea typeface="等线" panose="02010600030101010101" pitchFamily="2" charset="-122"/>
              </a:rPr>
              <a:t>Experiment results</a:t>
            </a:r>
            <a:endParaRPr lang="zh-CN" altLang="en-US" dirty="0">
              <a:latin typeface="等线" panose="02010600030101010101" pitchFamily="2" charset="-122"/>
              <a:ea typeface="等线" panose="02010600030101010101" pitchFamily="2" charset="-122"/>
            </a:endParaRPr>
          </a:p>
        </p:txBody>
      </p:sp>
      <p:graphicFrame>
        <p:nvGraphicFramePr>
          <p:cNvPr id="9" name="表格 8">
            <a:extLst>
              <a:ext uri="{FF2B5EF4-FFF2-40B4-BE49-F238E27FC236}">
                <a16:creationId xmlns:a16="http://schemas.microsoft.com/office/drawing/2014/main" id="{4C996630-8488-4382-83FE-04A8181A6008}"/>
              </a:ext>
            </a:extLst>
          </p:cNvPr>
          <p:cNvGraphicFramePr>
            <a:graphicFrameLocks noGrp="1"/>
          </p:cNvGraphicFramePr>
          <p:nvPr>
            <p:extLst>
              <p:ext uri="{D42A27DB-BD31-4B8C-83A1-F6EECF244321}">
                <p14:modId xmlns:p14="http://schemas.microsoft.com/office/powerpoint/2010/main" val="3731810160"/>
              </p:ext>
            </p:extLst>
          </p:nvPr>
        </p:nvGraphicFramePr>
        <p:xfrm>
          <a:off x="2339752" y="3717032"/>
          <a:ext cx="4109401" cy="2520000"/>
        </p:xfrm>
        <a:graphic>
          <a:graphicData uri="http://schemas.openxmlformats.org/drawingml/2006/table">
            <a:tbl>
              <a:tblPr firstRow="1" firstCol="1" bandRow="1">
                <a:tableStyleId>{5940675A-B579-460E-94D1-54222C63F5DA}</a:tableStyleId>
              </a:tblPr>
              <a:tblGrid>
                <a:gridCol w="1130935">
                  <a:extLst>
                    <a:ext uri="{9D8B030D-6E8A-4147-A177-3AD203B41FA5}">
                      <a16:colId xmlns:a16="http://schemas.microsoft.com/office/drawing/2014/main" val="3937544719"/>
                    </a:ext>
                  </a:extLst>
                </a:gridCol>
                <a:gridCol w="992822">
                  <a:extLst>
                    <a:ext uri="{9D8B030D-6E8A-4147-A177-3AD203B41FA5}">
                      <a16:colId xmlns:a16="http://schemas.microsoft.com/office/drawing/2014/main" val="3740717389"/>
                    </a:ext>
                  </a:extLst>
                </a:gridCol>
                <a:gridCol w="992822">
                  <a:extLst>
                    <a:ext uri="{9D8B030D-6E8A-4147-A177-3AD203B41FA5}">
                      <a16:colId xmlns:a16="http://schemas.microsoft.com/office/drawing/2014/main" val="3979172024"/>
                    </a:ext>
                  </a:extLst>
                </a:gridCol>
                <a:gridCol w="992822">
                  <a:extLst>
                    <a:ext uri="{9D8B030D-6E8A-4147-A177-3AD203B41FA5}">
                      <a16:colId xmlns:a16="http://schemas.microsoft.com/office/drawing/2014/main" val="440606938"/>
                    </a:ext>
                  </a:extLst>
                </a:gridCol>
              </a:tblGrid>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zh-CN" sz="1800" dirty="0">
                          <a:effectLst/>
                        </a:rPr>
                        <a:t>　</a:t>
                      </a:r>
                      <a:endParaRPr lang="zh-CN" sz="2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a:effectLst/>
                        </a:rPr>
                        <a:t>Y</a:t>
                      </a:r>
                      <a:endParaRPr lang="zh-CN" sz="28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dirty="0">
                          <a:effectLst/>
                        </a:rPr>
                        <a:t>U</a:t>
                      </a:r>
                      <a:endParaRPr lang="zh-CN" sz="2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a:effectLst/>
                        </a:rPr>
                        <a:t>V</a:t>
                      </a:r>
                      <a:endParaRPr lang="zh-CN" sz="28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4190862714"/>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dirty="0" err="1">
                          <a:effectLst/>
                        </a:rPr>
                        <a:t>Bigbang</a:t>
                      </a:r>
                      <a:endParaRPr lang="zh-CN" sz="2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dirty="0">
                          <a:solidFill>
                            <a:schemeClr val="tx1"/>
                          </a:solidFill>
                          <a:effectLst/>
                          <a:latin typeface="+mn-lt"/>
                          <a:ea typeface="+mn-ea"/>
                          <a:cs typeface="+mn-cs"/>
                        </a:rPr>
                        <a:t>-29.5%</a:t>
                      </a:r>
                      <a:endParaRPr lang="zh-CN" altLang="en-US" sz="1800" kern="1200" dirty="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a:solidFill>
                            <a:schemeClr val="tx1"/>
                          </a:solidFill>
                          <a:effectLst/>
                          <a:latin typeface="+mn-lt"/>
                          <a:ea typeface="+mn-ea"/>
                          <a:cs typeface="+mn-cs"/>
                        </a:rPr>
                        <a:t>-38.4%</a:t>
                      </a:r>
                      <a:endParaRPr lang="zh-CN" altLang="en-US" sz="1800" kern="120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a:solidFill>
                            <a:schemeClr val="tx1"/>
                          </a:solidFill>
                          <a:effectLst/>
                          <a:latin typeface="+mn-lt"/>
                          <a:ea typeface="+mn-ea"/>
                          <a:cs typeface="+mn-cs"/>
                        </a:rPr>
                        <a:t>-37.5%</a:t>
                      </a:r>
                      <a:endParaRPr lang="zh-CN" altLang="en-US" sz="1800" kern="120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2950619930"/>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dirty="0">
                          <a:effectLst/>
                        </a:rPr>
                        <a:t>Card</a:t>
                      </a:r>
                      <a:endParaRPr lang="zh-CN" sz="2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dirty="0">
                          <a:solidFill>
                            <a:schemeClr val="tx1"/>
                          </a:solidFill>
                          <a:effectLst/>
                          <a:latin typeface="+mn-lt"/>
                          <a:ea typeface="+mn-ea"/>
                          <a:cs typeface="+mn-cs"/>
                        </a:rPr>
                        <a:t>-46.2%</a:t>
                      </a:r>
                      <a:endParaRPr lang="zh-CN" altLang="en-US" sz="1800" kern="1200" dirty="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dirty="0">
                          <a:solidFill>
                            <a:schemeClr val="tx1"/>
                          </a:solidFill>
                          <a:effectLst/>
                          <a:latin typeface="+mn-lt"/>
                          <a:ea typeface="+mn-ea"/>
                          <a:cs typeface="+mn-cs"/>
                        </a:rPr>
                        <a:t>-53.4%</a:t>
                      </a:r>
                      <a:endParaRPr lang="zh-CN" altLang="en-US" sz="1800" kern="1200" dirty="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a:solidFill>
                            <a:schemeClr val="tx1"/>
                          </a:solidFill>
                          <a:effectLst/>
                          <a:latin typeface="+mn-lt"/>
                          <a:ea typeface="+mn-ea"/>
                          <a:cs typeface="+mn-cs"/>
                        </a:rPr>
                        <a:t>-53.1%</a:t>
                      </a:r>
                      <a:endParaRPr lang="zh-CN" altLang="en-US" sz="1800" kern="120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3391524676"/>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a:effectLst/>
                        </a:rPr>
                        <a:t>Earthman</a:t>
                      </a:r>
                      <a:endParaRPr lang="zh-CN" sz="280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a:solidFill>
                            <a:schemeClr val="tx1"/>
                          </a:solidFill>
                          <a:effectLst/>
                          <a:latin typeface="+mn-lt"/>
                          <a:ea typeface="+mn-ea"/>
                          <a:cs typeface="+mn-cs"/>
                        </a:rPr>
                        <a:t>-36.2%</a:t>
                      </a:r>
                      <a:endParaRPr lang="zh-CN" altLang="en-US" sz="1800" kern="120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dirty="0">
                          <a:solidFill>
                            <a:schemeClr val="tx1"/>
                          </a:solidFill>
                          <a:effectLst/>
                          <a:latin typeface="+mn-lt"/>
                          <a:ea typeface="+mn-ea"/>
                          <a:cs typeface="+mn-cs"/>
                        </a:rPr>
                        <a:t>-45.1%</a:t>
                      </a:r>
                      <a:endParaRPr lang="zh-CN" altLang="en-US" sz="1800" kern="1200" dirty="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a:solidFill>
                            <a:schemeClr val="tx1"/>
                          </a:solidFill>
                          <a:effectLst/>
                          <a:latin typeface="+mn-lt"/>
                          <a:ea typeface="+mn-ea"/>
                          <a:cs typeface="+mn-cs"/>
                        </a:rPr>
                        <a:t>-43.9%</a:t>
                      </a:r>
                      <a:endParaRPr lang="zh-CN" altLang="en-US" sz="1800" kern="120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1424626754"/>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a:effectLst/>
                        </a:rPr>
                        <a:t>Girls</a:t>
                      </a:r>
                      <a:endParaRPr lang="zh-CN" sz="280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a:solidFill>
                            <a:schemeClr val="tx1"/>
                          </a:solidFill>
                          <a:effectLst/>
                          <a:latin typeface="+mn-lt"/>
                          <a:ea typeface="+mn-ea"/>
                          <a:cs typeface="+mn-cs"/>
                        </a:rPr>
                        <a:t>-34.9%</a:t>
                      </a:r>
                      <a:endParaRPr lang="zh-CN" altLang="en-US" sz="1800" kern="120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dirty="0">
                          <a:solidFill>
                            <a:schemeClr val="tx1"/>
                          </a:solidFill>
                          <a:effectLst/>
                          <a:latin typeface="+mn-lt"/>
                          <a:ea typeface="+mn-ea"/>
                          <a:cs typeface="+mn-cs"/>
                        </a:rPr>
                        <a:t>-45.7%</a:t>
                      </a:r>
                      <a:endParaRPr lang="zh-CN" altLang="en-US" sz="1800" kern="1200" dirty="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dirty="0">
                          <a:solidFill>
                            <a:schemeClr val="tx1"/>
                          </a:solidFill>
                          <a:effectLst/>
                          <a:latin typeface="+mn-lt"/>
                          <a:ea typeface="+mn-ea"/>
                          <a:cs typeface="+mn-cs"/>
                        </a:rPr>
                        <a:t>-44.1%</a:t>
                      </a:r>
                      <a:endParaRPr lang="zh-CN" altLang="en-US" sz="1800"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1648722218"/>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dirty="0">
                          <a:effectLst/>
                        </a:rPr>
                        <a:t>Sherlock</a:t>
                      </a:r>
                      <a:endParaRPr lang="zh-CN" sz="2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dirty="0">
                          <a:solidFill>
                            <a:schemeClr val="tx1"/>
                          </a:solidFill>
                          <a:effectLst/>
                          <a:latin typeface="+mn-lt"/>
                          <a:ea typeface="+mn-ea"/>
                          <a:cs typeface="+mn-cs"/>
                        </a:rPr>
                        <a:t>-40.1%</a:t>
                      </a:r>
                      <a:endParaRPr lang="zh-CN" altLang="en-US" sz="1800" kern="1200" dirty="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a:solidFill>
                            <a:schemeClr val="tx1"/>
                          </a:solidFill>
                          <a:effectLst/>
                          <a:latin typeface="+mn-lt"/>
                          <a:ea typeface="+mn-ea"/>
                          <a:cs typeface="+mn-cs"/>
                        </a:rPr>
                        <a:t>-49.7%</a:t>
                      </a:r>
                      <a:endParaRPr lang="zh-CN" altLang="en-US" sz="1800" kern="120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kern="1200" dirty="0">
                          <a:solidFill>
                            <a:schemeClr val="tx1"/>
                          </a:solidFill>
                          <a:effectLst/>
                          <a:latin typeface="+mn-lt"/>
                          <a:ea typeface="+mn-ea"/>
                          <a:cs typeface="+mn-cs"/>
                        </a:rPr>
                        <a:t>-49.2%</a:t>
                      </a:r>
                      <a:endParaRPr lang="zh-CN" altLang="en-US" sz="1800"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2674430954"/>
                  </a:ext>
                </a:extLst>
              </a:tr>
              <a:tr h="3600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800" b="1" dirty="0">
                          <a:effectLst/>
                        </a:rPr>
                        <a:t>All</a:t>
                      </a:r>
                      <a:endParaRPr lang="zh-CN" sz="2800" b="1"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b="1" kern="1200" dirty="0">
                          <a:solidFill>
                            <a:schemeClr val="tx1"/>
                          </a:solidFill>
                          <a:effectLst/>
                          <a:latin typeface="+mn-lt"/>
                          <a:ea typeface="+mn-ea"/>
                          <a:cs typeface="+mn-cs"/>
                        </a:rPr>
                        <a:t>-37.38%</a:t>
                      </a:r>
                      <a:endParaRPr lang="zh-CN" altLang="en-US" sz="1800" b="1" kern="1200" dirty="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b="1" kern="1200" dirty="0">
                          <a:solidFill>
                            <a:schemeClr val="tx1"/>
                          </a:solidFill>
                          <a:effectLst/>
                          <a:latin typeface="+mn-lt"/>
                          <a:ea typeface="+mn-ea"/>
                          <a:cs typeface="+mn-cs"/>
                        </a:rPr>
                        <a:t>-46.46%</a:t>
                      </a:r>
                      <a:endParaRPr lang="zh-CN" altLang="en-US" sz="1800" b="1" kern="1200" dirty="0">
                        <a:solidFill>
                          <a:schemeClr val="tx1"/>
                        </a:solidFill>
                        <a:effectLst/>
                        <a:latin typeface="+mn-lt"/>
                        <a:ea typeface="+mn-ea"/>
                        <a:cs typeface="+mn-cs"/>
                      </a:endParaRPr>
                    </a:p>
                  </a:txBody>
                  <a:tcPr marL="68580" marR="68580" marT="0" marB="0" anchor="ctr"/>
                </a:tc>
                <a:tc>
                  <a:txBody>
                    <a:bodyPr/>
                    <a:lstStyle/>
                    <a:p>
                      <a:pPr marL="0" algn="ctr" defTabSz="685800" rtl="0" eaLnBrk="1" fontAlgn="auto" latinLnBrk="0" hangingPunct="1">
                        <a:spcBef>
                          <a:spcPts val="680"/>
                        </a:spcBef>
                        <a:spcAft>
                          <a:spcPts val="0"/>
                        </a:spcAft>
                        <a:tabLst>
                          <a:tab pos="228600" algn="l"/>
                          <a:tab pos="457200" algn="l"/>
                          <a:tab pos="685800" algn="l"/>
                          <a:tab pos="914400" algn="l"/>
                          <a:tab pos="266700" algn="l"/>
                        </a:tabLst>
                      </a:pPr>
                      <a:r>
                        <a:rPr lang="en-US" sz="1800" b="1" kern="1200" dirty="0">
                          <a:solidFill>
                            <a:schemeClr val="tx1"/>
                          </a:solidFill>
                          <a:effectLst/>
                          <a:latin typeface="+mn-lt"/>
                          <a:ea typeface="+mn-ea"/>
                          <a:cs typeface="+mn-cs"/>
                        </a:rPr>
                        <a:t>-45.56%</a:t>
                      </a:r>
                      <a:endParaRPr lang="zh-CN" altLang="en-US" sz="1800" b="1"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2299210881"/>
                  </a:ext>
                </a:extLst>
              </a:tr>
            </a:tbl>
          </a:graphicData>
        </a:graphic>
      </p:graphicFrame>
    </p:spTree>
    <p:extLst>
      <p:ext uri="{BB962C8B-B14F-4D97-AF65-F5344CB8AC3E}">
        <p14:creationId xmlns:p14="http://schemas.microsoft.com/office/powerpoint/2010/main" val="568135202"/>
      </p:ext>
    </p:extLst>
  </p:cSld>
  <p:clrMapOvr>
    <a:masterClrMapping/>
  </p:clrMapOvr>
  <mc:AlternateContent xmlns:mc="http://schemas.openxmlformats.org/markup-compatibility/2006" xmlns:p14="http://schemas.microsoft.com/office/powerpoint/2010/main">
    <mc:Choice Requires="p14">
      <p:transition spd="slow" p14:dur="2000" advTm="151697"/>
    </mc:Choice>
    <mc:Fallback xmlns="">
      <p:transition spd="slow" advTm="151697"/>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b="1" dirty="0">
                <a:latin typeface="等线" panose="02010600030101010101" pitchFamily="2" charset="-122"/>
                <a:ea typeface="等线" panose="02010600030101010101" pitchFamily="2" charset="-122"/>
              </a:rPr>
              <a:t>Conclusion</a:t>
            </a:r>
            <a:endParaRPr kumimoji="1" lang="zh-CN" altLang="en-US" b="1" dirty="0">
              <a:latin typeface="等线" panose="02010600030101010101" pitchFamily="2" charset="-122"/>
              <a:ea typeface="等线" panose="02010600030101010101" pitchFamily="2" charset="-122"/>
            </a:endParaRPr>
          </a:p>
        </p:txBody>
      </p:sp>
      <p:sp>
        <p:nvSpPr>
          <p:cNvPr id="3" name="内容占位符 2"/>
          <p:cNvSpPr>
            <a:spLocks noGrp="1"/>
          </p:cNvSpPr>
          <p:nvPr>
            <p:ph idx="1"/>
          </p:nvPr>
        </p:nvSpPr>
        <p:spPr>
          <a:xfrm>
            <a:off x="628649" y="1825625"/>
            <a:ext cx="8069873" cy="4351338"/>
          </a:xfrm>
        </p:spPr>
        <p:txBody>
          <a:bodyPr/>
          <a:lstStyle/>
          <a:p>
            <a:r>
              <a:rPr lang="en-CA" altLang="zh-CN" dirty="0"/>
              <a:t>Preliminary test results show that CRR in video coding can provide significant coding gain</a:t>
            </a:r>
            <a:r>
              <a:rPr lang="en-CA" altLang="zh-CN" dirty="0" smtClean="0"/>
              <a:t>.</a:t>
            </a:r>
          </a:p>
          <a:p>
            <a:endParaRPr lang="en-CA" altLang="zh-CN" dirty="0"/>
          </a:p>
          <a:p>
            <a:r>
              <a:rPr lang="en-CA" altLang="zh-CN" dirty="0"/>
              <a:t>High level syntax </a:t>
            </a:r>
            <a:r>
              <a:rPr lang="en-CA" altLang="zh-CN" b="1" dirty="0" smtClean="0"/>
              <a:t>need</a:t>
            </a:r>
            <a:r>
              <a:rPr lang="en-US" altLang="zh-CN" b="1" dirty="0" smtClean="0"/>
              <a:t>s</a:t>
            </a:r>
            <a:r>
              <a:rPr lang="en-CA" altLang="zh-CN" dirty="0" smtClean="0"/>
              <a:t> </a:t>
            </a:r>
            <a:r>
              <a:rPr lang="en-CA" altLang="zh-CN" dirty="0"/>
              <a:t>to be extended to support CRR, while current </a:t>
            </a:r>
            <a:r>
              <a:rPr lang="en-CA" altLang="zh-CN" dirty="0" smtClean="0"/>
              <a:t>CTU-level </a:t>
            </a:r>
            <a:r>
              <a:rPr lang="en-CA" altLang="zh-CN" dirty="0"/>
              <a:t>design in VVC </a:t>
            </a:r>
            <a:r>
              <a:rPr lang="en-CA" altLang="zh-CN" b="1" dirty="0" smtClean="0"/>
              <a:t>does </a:t>
            </a:r>
            <a:r>
              <a:rPr lang="en-CA" altLang="zh-CN" b="1" dirty="0"/>
              <a:t>not need </a:t>
            </a:r>
            <a:r>
              <a:rPr lang="en-CA" altLang="zh-CN" dirty="0"/>
              <a:t>any change. </a:t>
            </a:r>
            <a:endParaRPr lang="en-CA" altLang="zh-CN" dirty="0" smtClean="0"/>
          </a:p>
          <a:p>
            <a:endParaRPr lang="en-CA" altLang="zh-CN" dirty="0"/>
          </a:p>
          <a:p>
            <a:r>
              <a:rPr lang="en-CA" altLang="zh-CN" dirty="0" smtClean="0"/>
              <a:t>We </a:t>
            </a:r>
            <a:r>
              <a:rPr lang="en-CA" altLang="zh-CN" dirty="0"/>
              <a:t>recommend to establish a CE to further study the technology.</a:t>
            </a:r>
            <a:endParaRPr kumimoji="1" lang="en-US" altLang="zh-CN" b="1" dirty="0">
              <a:latin typeface="等线" panose="02010600030101010101" pitchFamily="2" charset="-122"/>
              <a:ea typeface="等线" panose="02010600030101010101" pitchFamily="2" charset="-122"/>
            </a:endParaRPr>
          </a:p>
          <a:p>
            <a:endParaRPr kumimoji="1" lang="en-US" altLang="zh-CN" dirty="0">
              <a:latin typeface="等线" panose="02010600030101010101" pitchFamily="2" charset="-122"/>
            </a:endParaRPr>
          </a:p>
          <a:p>
            <a:pPr marL="0" indent="0">
              <a:buNone/>
            </a:pPr>
            <a:endParaRPr kumimoji="1" lang="en-US" altLang="zh-CN" dirty="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539855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2348880"/>
            <a:ext cx="7886700" cy="2304256"/>
          </a:xfrm>
        </p:spPr>
        <p:txBody>
          <a:bodyPr>
            <a:normAutofit/>
          </a:bodyPr>
          <a:lstStyle/>
          <a:p>
            <a:pPr algn="ctr"/>
            <a:r>
              <a:rPr kumimoji="1" lang="en-US" altLang="zh-CN" b="1" dirty="0" smtClean="0">
                <a:latin typeface="等线" panose="02010600030101010101" pitchFamily="2" charset="-122"/>
                <a:ea typeface="等线" panose="02010600030101010101" pitchFamily="2" charset="-122"/>
              </a:rPr>
              <a:t>Thanks</a:t>
            </a:r>
            <a:r>
              <a:rPr kumimoji="1" lang="en-US" altLang="zh-CN" b="1" dirty="0">
                <a:latin typeface="等线" panose="02010600030101010101" pitchFamily="2" charset="-122"/>
                <a:ea typeface="等线" panose="02010600030101010101" pitchFamily="2" charset="-122"/>
              </a:rPr>
              <a:t/>
            </a:r>
            <a:br>
              <a:rPr kumimoji="1" lang="en-US" altLang="zh-CN" b="1" dirty="0">
                <a:latin typeface="等线" panose="02010600030101010101" pitchFamily="2" charset="-122"/>
                <a:ea typeface="等线" panose="02010600030101010101" pitchFamily="2" charset="-122"/>
              </a:rPr>
            </a:br>
            <a:r>
              <a:rPr kumimoji="1" lang="en-US" altLang="zh-CN" b="1" dirty="0">
                <a:latin typeface="等线" panose="02010600030101010101" pitchFamily="2" charset="-122"/>
                <a:ea typeface="等线" panose="02010600030101010101" pitchFamily="2" charset="-122"/>
              </a:rPr>
              <a:t/>
            </a:r>
            <a:br>
              <a:rPr kumimoji="1" lang="en-US" altLang="zh-CN" b="1" dirty="0">
                <a:latin typeface="等线" panose="02010600030101010101" pitchFamily="2" charset="-122"/>
                <a:ea typeface="等线" panose="02010600030101010101" pitchFamily="2" charset="-122"/>
              </a:rPr>
            </a:br>
            <a:r>
              <a:rPr kumimoji="1" lang="en-US" altLang="zh-CN" b="1" dirty="0" smtClean="0">
                <a:latin typeface="等线" panose="02010600030101010101" pitchFamily="2" charset="-122"/>
                <a:ea typeface="等线" panose="02010600030101010101" pitchFamily="2" charset="-122"/>
              </a:rPr>
              <a:t>Thank </a:t>
            </a:r>
            <a:r>
              <a:rPr kumimoji="1" lang="en-US" altLang="zh-CN" b="1" dirty="0" err="1" smtClean="0">
                <a:latin typeface="等线" panose="02010600030101010101" pitchFamily="2" charset="-122"/>
                <a:ea typeface="等线" panose="02010600030101010101" pitchFamily="2" charset="-122"/>
              </a:rPr>
              <a:t>Bytedance</a:t>
            </a:r>
            <a:r>
              <a:rPr kumimoji="1" lang="en-US" altLang="zh-CN" b="1" dirty="0" smtClean="0">
                <a:latin typeface="等线" panose="02010600030101010101" pitchFamily="2" charset="-122"/>
                <a:ea typeface="等线" panose="02010600030101010101" pitchFamily="2" charset="-122"/>
              </a:rPr>
              <a:t> </a:t>
            </a:r>
            <a:r>
              <a:rPr kumimoji="1" lang="en-US" altLang="zh-CN" b="1" dirty="0">
                <a:latin typeface="等线" panose="02010600030101010101" pitchFamily="2" charset="-122"/>
                <a:ea typeface="等线" panose="02010600030101010101" pitchFamily="2" charset="-122"/>
              </a:rPr>
              <a:t>for cross </a:t>
            </a:r>
            <a:r>
              <a:rPr kumimoji="1" lang="en-US" altLang="zh-CN" b="1" dirty="0" smtClean="0">
                <a:latin typeface="等线" panose="02010600030101010101" pitchFamily="2" charset="-122"/>
                <a:ea typeface="等线" panose="02010600030101010101" pitchFamily="2" charset="-122"/>
              </a:rPr>
              <a:t>checking (M0855)</a:t>
            </a:r>
            <a:endParaRPr kumimoji="1" lang="en-US" altLang="zh-CN" b="1" dirty="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684491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tretch>
            <a:fillRect/>
          </a:stretch>
        </p:blipFill>
        <p:spPr>
          <a:xfrm>
            <a:off x="1095562" y="2848689"/>
            <a:ext cx="6912768" cy="3087281"/>
          </a:xfrm>
          <a:prstGeom prst="rect">
            <a:avLst/>
          </a:prstGeom>
        </p:spPr>
      </p:pic>
      <p:sp>
        <p:nvSpPr>
          <p:cNvPr id="2" name="标题 1">
            <a:extLst>
              <a:ext uri="{FF2B5EF4-FFF2-40B4-BE49-F238E27FC236}">
                <a16:creationId xmlns:a16="http://schemas.microsoft.com/office/drawing/2014/main" id="{A416500D-B9F7-455F-9E95-A6AF8069E6E6}"/>
              </a:ext>
            </a:extLst>
          </p:cNvPr>
          <p:cNvSpPr>
            <a:spLocks noGrp="1"/>
          </p:cNvSpPr>
          <p:nvPr>
            <p:ph type="title"/>
          </p:nvPr>
        </p:nvSpPr>
        <p:spPr/>
        <p:txBody>
          <a:bodyPr/>
          <a:lstStyle/>
          <a:p>
            <a:r>
              <a:rPr lang="en-US" altLang="zh-CN" b="1" dirty="0">
                <a:latin typeface="等线" panose="02010600030101010101" pitchFamily="2" charset="-122"/>
                <a:ea typeface="等线" panose="02010600030101010101" pitchFamily="2" charset="-122"/>
              </a:rPr>
              <a:t>Conventional Video Coding</a:t>
            </a:r>
            <a:endParaRPr lang="zh-CN" altLang="en-US" b="1" dirty="0">
              <a:latin typeface="等线" panose="02010600030101010101" pitchFamily="2" charset="-122"/>
              <a:ea typeface="等线" panose="02010600030101010101" pitchFamily="2" charset="-122"/>
            </a:endParaRPr>
          </a:p>
        </p:txBody>
      </p:sp>
      <p:sp>
        <p:nvSpPr>
          <p:cNvPr id="3" name="内容占位符 2">
            <a:extLst>
              <a:ext uri="{FF2B5EF4-FFF2-40B4-BE49-F238E27FC236}">
                <a16:creationId xmlns:a16="http://schemas.microsoft.com/office/drawing/2014/main" id="{A5A92F30-BCC0-43F7-8543-32C56AD7451C}"/>
              </a:ext>
            </a:extLst>
          </p:cNvPr>
          <p:cNvSpPr>
            <a:spLocks noGrp="1"/>
          </p:cNvSpPr>
          <p:nvPr>
            <p:ph idx="1"/>
          </p:nvPr>
        </p:nvSpPr>
        <p:spPr>
          <a:xfrm>
            <a:off x="395537" y="1484784"/>
            <a:ext cx="8119814" cy="2867301"/>
          </a:xfrm>
        </p:spPr>
        <p:txBody>
          <a:bodyPr>
            <a:normAutofit/>
          </a:bodyPr>
          <a:lstStyle/>
          <a:p>
            <a:pPr lvl="1">
              <a:lnSpc>
                <a:spcPct val="150000"/>
              </a:lnSpc>
            </a:pPr>
            <a:r>
              <a:rPr lang="en-US" altLang="zh-CN" sz="1600" dirty="0" smtClean="0">
                <a:latin typeface="等线" panose="02010600030101010101" pitchFamily="2" charset="-122"/>
                <a:ea typeface="等线" panose="02010600030101010101" pitchFamily="2" charset="-122"/>
              </a:rPr>
              <a:t>Videos are divided into </a:t>
            </a:r>
            <a:r>
              <a:rPr lang="en-US" altLang="zh-CN" sz="1600" b="1" dirty="0" smtClean="0">
                <a:latin typeface="等线" panose="02010600030101010101" pitchFamily="2" charset="-122"/>
                <a:ea typeface="等线" panose="02010600030101010101" pitchFamily="2" charset="-122"/>
              </a:rPr>
              <a:t>Random Access Segments (RASs) </a:t>
            </a:r>
            <a:r>
              <a:rPr lang="en-US" altLang="zh-CN" sz="1600" dirty="0" smtClean="0">
                <a:latin typeface="等线" panose="02010600030101010101" pitchFamily="2" charset="-122"/>
                <a:ea typeface="等线" panose="02010600030101010101" pitchFamily="2" charset="-122"/>
              </a:rPr>
              <a:t>by random access points.</a:t>
            </a:r>
            <a:endParaRPr lang="en-US" altLang="zh-CN" sz="1600" b="1" dirty="0" smtClean="0">
              <a:latin typeface="等线" panose="02010600030101010101" pitchFamily="2" charset="-122"/>
              <a:ea typeface="等线" panose="02010600030101010101" pitchFamily="2" charset="-122"/>
            </a:endParaRPr>
          </a:p>
          <a:p>
            <a:pPr lvl="1">
              <a:lnSpc>
                <a:spcPct val="150000"/>
              </a:lnSpc>
            </a:pPr>
            <a:r>
              <a:rPr lang="en-US" altLang="zh-CN" sz="1600" dirty="0" smtClean="0">
                <a:latin typeface="等线" panose="02010600030101010101" pitchFamily="2" charset="-122"/>
              </a:rPr>
              <a:t>Picture decoding </a:t>
            </a:r>
            <a:r>
              <a:rPr lang="en-US" altLang="zh-CN" sz="1600" dirty="0" smtClean="0">
                <a:latin typeface="等线" panose="02010600030101010101" pitchFamily="2" charset="-122"/>
                <a:ea typeface="等线" panose="02010600030101010101" pitchFamily="2" charset="-122"/>
              </a:rPr>
              <a:t>can </a:t>
            </a:r>
            <a:r>
              <a:rPr lang="en-US" altLang="zh-CN" sz="1600" b="1" dirty="0" smtClean="0">
                <a:latin typeface="等线" panose="02010600030101010101" pitchFamily="2" charset="-122"/>
                <a:ea typeface="等线" panose="02010600030101010101" pitchFamily="2" charset="-122"/>
              </a:rPr>
              <a:t>only</a:t>
            </a:r>
            <a:r>
              <a:rPr lang="en-US" altLang="zh-CN" sz="1600" dirty="0" smtClean="0">
                <a:latin typeface="等线" panose="02010600030101010101" pitchFamily="2" charset="-122"/>
                <a:ea typeface="等线" panose="02010600030101010101" pitchFamily="2" charset="-122"/>
              </a:rPr>
              <a:t> reference to pictures in the same RAS but not pictures in other RASs.</a:t>
            </a:r>
          </a:p>
        </p:txBody>
      </p:sp>
      <p:sp>
        <p:nvSpPr>
          <p:cNvPr id="39" name="文本框 38">
            <a:extLst>
              <a:ext uri="{FF2B5EF4-FFF2-40B4-BE49-F238E27FC236}">
                <a16:creationId xmlns:a16="http://schemas.microsoft.com/office/drawing/2014/main" id="{ED9E42B6-6DC4-4CA1-83ED-8DB5ADFC714B}"/>
              </a:ext>
            </a:extLst>
          </p:cNvPr>
          <p:cNvSpPr txBox="1"/>
          <p:nvPr/>
        </p:nvSpPr>
        <p:spPr>
          <a:xfrm>
            <a:off x="534339" y="4044308"/>
            <a:ext cx="699542" cy="307777"/>
          </a:xfrm>
          <a:prstGeom prst="rect">
            <a:avLst/>
          </a:prstGeom>
          <a:noFill/>
        </p:spPr>
        <p:txBody>
          <a:bodyPr wrap="square" rtlCol="0">
            <a:spAutoFit/>
          </a:bodyPr>
          <a:lstStyle/>
          <a:p>
            <a:r>
              <a:rPr lang="en-US" altLang="zh-CN" sz="1400" dirty="0"/>
              <a:t>Video</a:t>
            </a:r>
            <a:endParaRPr lang="zh-CN" altLang="en-US" sz="1400" dirty="0"/>
          </a:p>
        </p:txBody>
      </p:sp>
      <p:sp>
        <p:nvSpPr>
          <p:cNvPr id="96" name="文本框 95">
            <a:extLst>
              <a:ext uri="{FF2B5EF4-FFF2-40B4-BE49-F238E27FC236}">
                <a16:creationId xmlns:a16="http://schemas.microsoft.com/office/drawing/2014/main" id="{D4EDF15E-AF95-4E3D-92A7-29F106EF3E0D}"/>
              </a:ext>
            </a:extLst>
          </p:cNvPr>
          <p:cNvSpPr txBox="1"/>
          <p:nvPr/>
        </p:nvSpPr>
        <p:spPr>
          <a:xfrm>
            <a:off x="720600" y="5773913"/>
            <a:ext cx="1112005" cy="307777"/>
          </a:xfrm>
          <a:prstGeom prst="rect">
            <a:avLst/>
          </a:prstGeom>
          <a:noFill/>
        </p:spPr>
        <p:txBody>
          <a:bodyPr wrap="square" rtlCol="0">
            <a:spAutoFit/>
          </a:bodyPr>
          <a:lstStyle/>
          <a:p>
            <a:r>
              <a:rPr lang="en-US" altLang="zh-CN" sz="1400" dirty="0"/>
              <a:t>Referenced</a:t>
            </a:r>
            <a:endParaRPr lang="zh-CN" altLang="en-US" sz="1400" dirty="0"/>
          </a:p>
        </p:txBody>
      </p:sp>
      <p:sp>
        <p:nvSpPr>
          <p:cNvPr id="97" name="文本框 96">
            <a:extLst>
              <a:ext uri="{FF2B5EF4-FFF2-40B4-BE49-F238E27FC236}">
                <a16:creationId xmlns:a16="http://schemas.microsoft.com/office/drawing/2014/main" id="{4A26E7CF-8E7F-4F71-991D-B1527EE8F603}"/>
              </a:ext>
            </a:extLst>
          </p:cNvPr>
          <p:cNvSpPr txBox="1"/>
          <p:nvPr/>
        </p:nvSpPr>
        <p:spPr>
          <a:xfrm>
            <a:off x="1868614" y="5782082"/>
            <a:ext cx="1112005" cy="307777"/>
          </a:xfrm>
          <a:prstGeom prst="rect">
            <a:avLst/>
          </a:prstGeom>
          <a:noFill/>
        </p:spPr>
        <p:txBody>
          <a:bodyPr wrap="square" rtlCol="0">
            <a:spAutoFit/>
          </a:bodyPr>
          <a:lstStyle/>
          <a:p>
            <a:r>
              <a:rPr lang="en-US" altLang="zh-CN" sz="1400" dirty="0"/>
              <a:t>Dependent</a:t>
            </a:r>
            <a:endParaRPr lang="zh-CN" altLang="en-US" sz="1400" dirty="0"/>
          </a:p>
        </p:txBody>
      </p:sp>
      <p:sp>
        <p:nvSpPr>
          <p:cNvPr id="98" name="文本框 97">
            <a:extLst>
              <a:ext uri="{FF2B5EF4-FFF2-40B4-BE49-F238E27FC236}">
                <a16:creationId xmlns:a16="http://schemas.microsoft.com/office/drawing/2014/main" id="{7962479F-FE69-4DBD-A31F-D883FB3B746C}"/>
              </a:ext>
            </a:extLst>
          </p:cNvPr>
          <p:cNvSpPr txBox="1"/>
          <p:nvPr/>
        </p:nvSpPr>
        <p:spPr>
          <a:xfrm>
            <a:off x="6656952" y="6042811"/>
            <a:ext cx="2214686" cy="307777"/>
          </a:xfrm>
          <a:prstGeom prst="rect">
            <a:avLst/>
          </a:prstGeom>
          <a:noFill/>
        </p:spPr>
        <p:txBody>
          <a:bodyPr wrap="square" rtlCol="0">
            <a:spAutoFit/>
          </a:bodyPr>
          <a:lstStyle/>
          <a:p>
            <a:r>
              <a:rPr lang="en-US" altLang="zh-CN" sz="1400" dirty="0"/>
              <a:t>Random Access Segment</a:t>
            </a:r>
            <a:endParaRPr lang="zh-CN" altLang="en-US" sz="1400" dirty="0"/>
          </a:p>
        </p:txBody>
      </p:sp>
      <p:pic>
        <p:nvPicPr>
          <p:cNvPr id="5" name="图片 4"/>
          <p:cNvPicPr>
            <a:picLocks noChangeAspect="1"/>
          </p:cNvPicPr>
          <p:nvPr/>
        </p:nvPicPr>
        <p:blipFill>
          <a:blip r:embed="rId5"/>
          <a:stretch>
            <a:fillRect/>
          </a:stretch>
        </p:blipFill>
        <p:spPr>
          <a:xfrm>
            <a:off x="1276601" y="6062683"/>
            <a:ext cx="844035" cy="275733"/>
          </a:xfrm>
          <a:prstGeom prst="rect">
            <a:avLst/>
          </a:prstGeom>
        </p:spPr>
      </p:pic>
      <p:pic>
        <p:nvPicPr>
          <p:cNvPr id="11" name="图片 10"/>
          <p:cNvPicPr>
            <a:picLocks noChangeAspect="1"/>
          </p:cNvPicPr>
          <p:nvPr/>
        </p:nvPicPr>
        <p:blipFill>
          <a:blip r:embed="rId6"/>
          <a:stretch>
            <a:fillRect/>
          </a:stretch>
        </p:blipFill>
        <p:spPr>
          <a:xfrm>
            <a:off x="5725388" y="5771093"/>
            <a:ext cx="931564" cy="851214"/>
          </a:xfrm>
          <a:prstGeom prst="rect">
            <a:avLst/>
          </a:prstGeom>
        </p:spPr>
      </p:pic>
      <p:pic>
        <p:nvPicPr>
          <p:cNvPr id="12" name="图片 11"/>
          <p:cNvPicPr>
            <a:picLocks noChangeAspect="1"/>
          </p:cNvPicPr>
          <p:nvPr/>
        </p:nvPicPr>
        <p:blipFill>
          <a:blip r:embed="rId7"/>
          <a:stretch>
            <a:fillRect/>
          </a:stretch>
        </p:blipFill>
        <p:spPr>
          <a:xfrm>
            <a:off x="3604176" y="5742236"/>
            <a:ext cx="342039" cy="823014"/>
          </a:xfrm>
          <a:prstGeom prst="rect">
            <a:avLst/>
          </a:prstGeom>
        </p:spPr>
      </p:pic>
      <p:sp>
        <p:nvSpPr>
          <p:cNvPr id="65" name="文本框 64">
            <a:extLst>
              <a:ext uri="{FF2B5EF4-FFF2-40B4-BE49-F238E27FC236}">
                <a16:creationId xmlns:a16="http://schemas.microsoft.com/office/drawing/2014/main" id="{7962479F-FE69-4DBD-A31F-D883FB3B746C}"/>
              </a:ext>
            </a:extLst>
          </p:cNvPr>
          <p:cNvSpPr txBox="1"/>
          <p:nvPr/>
        </p:nvSpPr>
        <p:spPr>
          <a:xfrm>
            <a:off x="4045315" y="5998013"/>
            <a:ext cx="1224136" cy="311460"/>
          </a:xfrm>
          <a:prstGeom prst="rect">
            <a:avLst/>
          </a:prstGeom>
          <a:noFill/>
        </p:spPr>
        <p:txBody>
          <a:bodyPr wrap="square" rtlCol="0">
            <a:spAutoFit/>
          </a:bodyPr>
          <a:lstStyle/>
          <a:p>
            <a:r>
              <a:rPr lang="en-US" altLang="zh-CN" sz="1400" dirty="0" smtClean="0"/>
              <a:t>RAP picture</a:t>
            </a:r>
            <a:endParaRPr lang="zh-CN" altLang="en-US" sz="1400" dirty="0"/>
          </a:p>
        </p:txBody>
      </p:sp>
      <p:sp>
        <p:nvSpPr>
          <p:cNvPr id="66" name="乘号 65">
            <a:extLst>
              <a:ext uri="{FF2B5EF4-FFF2-40B4-BE49-F238E27FC236}">
                <a16:creationId xmlns:a16="http://schemas.microsoft.com/office/drawing/2014/main" id="{404567D8-31F0-4828-9ED7-90632B7C4E80}"/>
              </a:ext>
            </a:extLst>
          </p:cNvPr>
          <p:cNvSpPr/>
          <p:nvPr/>
        </p:nvSpPr>
        <p:spPr>
          <a:xfrm>
            <a:off x="4594685" y="4621569"/>
            <a:ext cx="343056" cy="385861"/>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乘号 66">
            <a:extLst>
              <a:ext uri="{FF2B5EF4-FFF2-40B4-BE49-F238E27FC236}">
                <a16:creationId xmlns:a16="http://schemas.microsoft.com/office/drawing/2014/main" id="{404567D8-31F0-4828-9ED7-90632B7C4E80}"/>
              </a:ext>
            </a:extLst>
          </p:cNvPr>
          <p:cNvSpPr/>
          <p:nvPr/>
        </p:nvSpPr>
        <p:spPr>
          <a:xfrm>
            <a:off x="6591346" y="4613302"/>
            <a:ext cx="343056" cy="385861"/>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L 形 67">
            <a:extLst>
              <a:ext uri="{FF2B5EF4-FFF2-40B4-BE49-F238E27FC236}">
                <a16:creationId xmlns:a16="http://schemas.microsoft.com/office/drawing/2014/main" id="{B6633ADA-00B6-470E-897B-A5D320F30F3F}"/>
              </a:ext>
            </a:extLst>
          </p:cNvPr>
          <p:cNvSpPr/>
          <p:nvPr/>
        </p:nvSpPr>
        <p:spPr>
          <a:xfrm rot="18788690">
            <a:off x="1728126" y="4757670"/>
            <a:ext cx="326374" cy="164286"/>
          </a:xfrm>
          <a:prstGeom prst="corne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72" name="L 形 71">
            <a:extLst>
              <a:ext uri="{FF2B5EF4-FFF2-40B4-BE49-F238E27FC236}">
                <a16:creationId xmlns:a16="http://schemas.microsoft.com/office/drawing/2014/main" id="{B6633ADA-00B6-470E-897B-A5D320F30F3F}"/>
              </a:ext>
            </a:extLst>
          </p:cNvPr>
          <p:cNvSpPr/>
          <p:nvPr/>
        </p:nvSpPr>
        <p:spPr>
          <a:xfrm rot="18788690">
            <a:off x="2606364" y="4757670"/>
            <a:ext cx="326374" cy="164286"/>
          </a:xfrm>
          <a:prstGeom prst="corne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8" name="L 形 17">
            <a:extLst>
              <a:ext uri="{FF2B5EF4-FFF2-40B4-BE49-F238E27FC236}">
                <a16:creationId xmlns:a16="http://schemas.microsoft.com/office/drawing/2014/main" id="{B6633ADA-00B6-470E-897B-A5D320F30F3F}"/>
              </a:ext>
            </a:extLst>
          </p:cNvPr>
          <p:cNvSpPr/>
          <p:nvPr/>
        </p:nvSpPr>
        <p:spPr>
          <a:xfrm rot="18788690">
            <a:off x="5433909" y="5034264"/>
            <a:ext cx="326374" cy="164286"/>
          </a:xfrm>
          <a:prstGeom prst="corne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9" name="乘号 18">
            <a:extLst>
              <a:ext uri="{FF2B5EF4-FFF2-40B4-BE49-F238E27FC236}">
                <a16:creationId xmlns:a16="http://schemas.microsoft.com/office/drawing/2014/main" id="{404567D8-31F0-4828-9ED7-90632B7C4E80}"/>
              </a:ext>
            </a:extLst>
          </p:cNvPr>
          <p:cNvSpPr/>
          <p:nvPr/>
        </p:nvSpPr>
        <p:spPr>
          <a:xfrm>
            <a:off x="5597096" y="4959205"/>
            <a:ext cx="343056" cy="385861"/>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692039714"/>
      </p:ext>
    </p:extLst>
  </p:cSld>
  <p:clrMapOvr>
    <a:masterClrMapping/>
  </p:clrMapOvr>
  <mc:AlternateContent xmlns:mc="http://schemas.openxmlformats.org/markup-compatibility/2006" xmlns:p14="http://schemas.microsoft.com/office/powerpoint/2010/main">
    <mc:Choice Requires="p14">
      <p:transition spd="slow" p14:dur="2000" advTm="65939"/>
    </mc:Choice>
    <mc:Fallback xmlns="">
      <p:transition spd="slow" advTm="65939"/>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04664"/>
            <a:ext cx="8229600" cy="915965"/>
          </a:xfrm>
        </p:spPr>
        <p:txBody>
          <a:bodyPr>
            <a:normAutofit/>
          </a:bodyPr>
          <a:lstStyle/>
          <a:p>
            <a:pPr>
              <a:spcBef>
                <a:spcPct val="20000"/>
              </a:spcBef>
              <a:buSzPct val="70000"/>
            </a:pPr>
            <a:r>
              <a:rPr lang="en-US" altLang="zh-CN" b="1" dirty="0" smtClean="0">
                <a:latin typeface="等线" panose="02010600030101010101" pitchFamily="2" charset="-122"/>
                <a:ea typeface="等线" panose="02010600030101010101" pitchFamily="2" charset="-122"/>
              </a:rPr>
              <a:t>Temporal Correlation</a:t>
            </a:r>
            <a:r>
              <a:rPr lang="zh-CN" altLang="en-US" b="1" dirty="0" smtClean="0">
                <a:latin typeface="等线" panose="02010600030101010101" pitchFamily="2" charset="-122"/>
                <a:ea typeface="等线" panose="02010600030101010101" pitchFamily="2" charset="-122"/>
              </a:rPr>
              <a:t> </a:t>
            </a:r>
            <a:r>
              <a:rPr lang="en-US" altLang="zh-CN" b="1" dirty="0" smtClean="0">
                <a:latin typeface="等线" panose="02010600030101010101" pitchFamily="2" charset="-122"/>
                <a:ea typeface="等线" panose="02010600030101010101" pitchFamily="2" charset="-122"/>
              </a:rPr>
              <a:t>in</a:t>
            </a:r>
            <a:r>
              <a:rPr lang="zh-CN" altLang="en-US" b="1" dirty="0" smtClean="0">
                <a:latin typeface="等线" panose="02010600030101010101" pitchFamily="2" charset="-122"/>
                <a:ea typeface="等线" panose="02010600030101010101" pitchFamily="2" charset="-122"/>
              </a:rPr>
              <a:t> </a:t>
            </a:r>
            <a:r>
              <a:rPr lang="en-US" altLang="zh-CN" b="1" dirty="0">
                <a:latin typeface="等线" panose="02010600030101010101" pitchFamily="2" charset="-122"/>
                <a:ea typeface="等线" panose="02010600030101010101" pitchFamily="2" charset="-122"/>
              </a:rPr>
              <a:t>Video</a:t>
            </a:r>
            <a:endParaRPr lang="zh-CN" altLang="en-US" b="1" dirty="0">
              <a:solidFill>
                <a:srgbClr val="002060"/>
              </a:solidFill>
              <a:latin typeface="等线" panose="02010600030101010101" pitchFamily="2" charset="-122"/>
              <a:ea typeface="等线" panose="02010600030101010101" pitchFamily="2" charset="-122"/>
              <a:cs typeface="+mn-cs"/>
            </a:endParaRPr>
          </a:p>
        </p:txBody>
      </p:sp>
      <p:sp>
        <p:nvSpPr>
          <p:cNvPr id="5" name="内容占位符 2"/>
          <p:cNvSpPr>
            <a:spLocks noGrp="1"/>
          </p:cNvSpPr>
          <p:nvPr>
            <p:ph idx="1"/>
          </p:nvPr>
        </p:nvSpPr>
        <p:spPr>
          <a:xfrm>
            <a:off x="269259" y="1406685"/>
            <a:ext cx="8797074" cy="4360654"/>
          </a:xfrm>
        </p:spPr>
        <p:txBody>
          <a:bodyPr/>
          <a:lstStyle/>
          <a:p>
            <a:pPr>
              <a:buSzPct val="70000"/>
              <a:buFont typeface="Wingdings" charset="2"/>
              <a:buChar char="l"/>
              <a:defRPr/>
            </a:pPr>
            <a:r>
              <a:rPr lang="en-US" altLang="zh-CN" sz="1800" b="1" dirty="0">
                <a:latin typeface="等线" panose="02010600030101010101" pitchFamily="2" charset="-122"/>
                <a:ea typeface="等线" panose="02010600030101010101" pitchFamily="2" charset="-122"/>
              </a:rPr>
              <a:t>Temporal</a:t>
            </a:r>
            <a:r>
              <a:rPr lang="zh-CN" altLang="en-US" sz="1800" b="1" dirty="0">
                <a:latin typeface="等线" panose="02010600030101010101" pitchFamily="2" charset="-122"/>
                <a:ea typeface="等线" panose="02010600030101010101" pitchFamily="2" charset="-122"/>
              </a:rPr>
              <a:t> </a:t>
            </a:r>
            <a:r>
              <a:rPr lang="en-US" altLang="zh-CN" sz="1800" b="1" dirty="0">
                <a:latin typeface="等线" panose="02010600030101010101" pitchFamily="2" charset="-122"/>
                <a:ea typeface="等线" panose="02010600030101010101" pitchFamily="2" charset="-122"/>
              </a:rPr>
              <a:t>correlation between </a:t>
            </a:r>
            <a:r>
              <a:rPr lang="en-US" altLang="zh-CN" sz="1800" b="1" dirty="0" smtClean="0">
                <a:latin typeface="等线" panose="02010600030101010101" pitchFamily="2" charset="-122"/>
                <a:ea typeface="等线" panose="02010600030101010101" pitchFamily="2" charset="-122"/>
              </a:rPr>
              <a:t>different RASs widely </a:t>
            </a:r>
            <a:r>
              <a:rPr lang="en-US" altLang="zh-CN" sz="1800" dirty="0" smtClean="0">
                <a:latin typeface="等线" panose="02010600030101010101" pitchFamily="2" charset="-122"/>
                <a:ea typeface="等线" panose="02010600030101010101" pitchFamily="2" charset="-122"/>
              </a:rPr>
              <a:t>exists</a:t>
            </a:r>
            <a:r>
              <a:rPr lang="zh-CN" altLang="en-US" sz="1800" dirty="0" smtClean="0">
                <a:latin typeface="等线" panose="02010600030101010101" pitchFamily="2" charset="-122"/>
                <a:ea typeface="等线" panose="02010600030101010101" pitchFamily="2" charset="-122"/>
              </a:rPr>
              <a:t> </a:t>
            </a:r>
            <a:r>
              <a:rPr lang="en-US" altLang="zh-CN" sz="1800" dirty="0" smtClean="0">
                <a:latin typeface="等线" panose="02010600030101010101" pitchFamily="2" charset="-122"/>
                <a:ea typeface="等线" panose="02010600030101010101" pitchFamily="2" charset="-122"/>
              </a:rPr>
              <a:t>in</a:t>
            </a:r>
            <a:endParaRPr lang="en-US" altLang="zh-CN" sz="1800" dirty="0">
              <a:latin typeface="等线" panose="02010600030101010101" pitchFamily="2" charset="-122"/>
              <a:ea typeface="等线" panose="02010600030101010101" pitchFamily="2" charset="-122"/>
            </a:endParaRPr>
          </a:p>
          <a:p>
            <a:pPr marL="269875" indent="269875">
              <a:buSzPct val="70000"/>
              <a:buFont typeface="Wingdings" panose="05000000000000000000" pitchFamily="2" charset="2"/>
              <a:buChar char="l"/>
              <a:defRPr/>
            </a:pPr>
            <a:r>
              <a:rPr lang="en-US" altLang="zh-CN" sz="1600" dirty="0">
                <a:latin typeface="等线" panose="02010600030101010101" pitchFamily="2" charset="-122"/>
                <a:ea typeface="等线" panose="02010600030101010101" pitchFamily="2" charset="-122"/>
              </a:rPr>
              <a:t>Movie,</a:t>
            </a:r>
            <a:r>
              <a:rPr lang="zh-CN" altLang="en-US" sz="1600" dirty="0">
                <a:latin typeface="等线" panose="02010600030101010101" pitchFamily="2" charset="-122"/>
                <a:ea typeface="等线" panose="02010600030101010101" pitchFamily="2" charset="-122"/>
              </a:rPr>
              <a:t> </a:t>
            </a:r>
            <a:r>
              <a:rPr lang="en-US" altLang="zh-CN" sz="1600" dirty="0">
                <a:latin typeface="等线" panose="02010600030101010101" pitchFamily="2" charset="-122"/>
                <a:ea typeface="等线" panose="02010600030101010101" pitchFamily="2" charset="-122"/>
              </a:rPr>
              <a:t>drama,</a:t>
            </a:r>
            <a:r>
              <a:rPr lang="zh-CN" altLang="en-US" sz="1600" dirty="0">
                <a:latin typeface="等线" panose="02010600030101010101" pitchFamily="2" charset="-122"/>
                <a:ea typeface="等线" panose="02010600030101010101" pitchFamily="2" charset="-122"/>
              </a:rPr>
              <a:t> </a:t>
            </a:r>
            <a:r>
              <a:rPr lang="en-US" altLang="zh-CN" sz="1600" dirty="0" smtClean="0">
                <a:latin typeface="等线" panose="02010600030101010101" pitchFamily="2" charset="-122"/>
                <a:ea typeface="等线" panose="02010600030101010101" pitchFamily="2" charset="-122"/>
              </a:rPr>
              <a:t>conferencing</a:t>
            </a:r>
            <a:r>
              <a:rPr lang="en-US" altLang="zh-CN" sz="1600" dirty="0">
                <a:latin typeface="等线" panose="02010600030101010101" pitchFamily="2" charset="-122"/>
                <a:ea typeface="等线" panose="02010600030101010101" pitchFamily="2" charset="-122"/>
              </a:rPr>
              <a:t>,</a:t>
            </a:r>
            <a:r>
              <a:rPr lang="zh-CN" altLang="en-US" sz="1600" dirty="0">
                <a:latin typeface="等线" panose="02010600030101010101" pitchFamily="2" charset="-122"/>
                <a:ea typeface="等线" panose="02010600030101010101" pitchFamily="2" charset="-122"/>
              </a:rPr>
              <a:t> </a:t>
            </a:r>
            <a:r>
              <a:rPr lang="en-US" altLang="zh-CN" sz="1600" dirty="0" smtClean="0">
                <a:latin typeface="等线" panose="02010600030101010101" pitchFamily="2" charset="-122"/>
                <a:ea typeface="等线" panose="02010600030101010101" pitchFamily="2" charset="-122"/>
              </a:rPr>
              <a:t>surveillance,</a:t>
            </a:r>
            <a:r>
              <a:rPr lang="zh-CN" altLang="en-US" sz="1600" dirty="0" smtClean="0">
                <a:latin typeface="等线" panose="02010600030101010101" pitchFamily="2" charset="-122"/>
                <a:ea typeface="等线" panose="02010600030101010101" pitchFamily="2" charset="-122"/>
              </a:rPr>
              <a:t> </a:t>
            </a:r>
            <a:r>
              <a:rPr lang="en-US" altLang="zh-CN" sz="1600" dirty="0">
                <a:latin typeface="等线" panose="02010600030101010101" pitchFamily="2" charset="-122"/>
                <a:ea typeface="等线" panose="02010600030101010101" pitchFamily="2" charset="-122"/>
              </a:rPr>
              <a:t>etc.</a:t>
            </a:r>
          </a:p>
          <a:p>
            <a:pPr marL="269875" indent="269875">
              <a:buSzPct val="70000"/>
              <a:buFont typeface="Wingdings" panose="05000000000000000000" pitchFamily="2" charset="2"/>
              <a:buChar char="l"/>
              <a:defRPr/>
            </a:pPr>
            <a:r>
              <a:rPr lang="en-US" altLang="zh-CN" sz="1600" dirty="0">
                <a:latin typeface="等线" panose="02010600030101010101" pitchFamily="2" charset="-122"/>
                <a:ea typeface="等线" panose="02010600030101010101" pitchFamily="2" charset="-122"/>
              </a:rPr>
              <a:t>Similar scenes or subjects appear repeatedly </a:t>
            </a:r>
            <a:r>
              <a:rPr lang="en-US" altLang="zh-CN" sz="1600" dirty="0" smtClean="0">
                <a:latin typeface="等线" panose="02010600030101010101" pitchFamily="2" charset="-122"/>
                <a:ea typeface="等线" panose="02010600030101010101" pitchFamily="2" charset="-122"/>
              </a:rPr>
              <a:t>or </a:t>
            </a:r>
            <a:r>
              <a:rPr lang="en-US" altLang="zh-CN" sz="1600" dirty="0">
                <a:latin typeface="等线" panose="02010600030101010101" pitchFamily="2" charset="-122"/>
                <a:ea typeface="等线" panose="02010600030101010101" pitchFamily="2" charset="-122"/>
              </a:rPr>
              <a:t>alternatively</a:t>
            </a:r>
            <a:r>
              <a:rPr lang="en-US" altLang="zh-CN" sz="1600" dirty="0" smtClean="0">
                <a:latin typeface="等线" panose="02010600030101010101" pitchFamily="2" charset="-122"/>
                <a:ea typeface="等线" panose="02010600030101010101" pitchFamily="2" charset="-122"/>
              </a:rPr>
              <a:t>.</a:t>
            </a:r>
            <a:endParaRPr lang="en-US" altLang="zh-CN" sz="1600" dirty="0">
              <a:latin typeface="等线" panose="02010600030101010101" pitchFamily="2" charset="-122"/>
              <a:ea typeface="等线" panose="02010600030101010101" pitchFamily="2" charset="-122"/>
            </a:endParaRPr>
          </a:p>
          <a:p>
            <a:pPr>
              <a:buSzPct val="70000"/>
              <a:buFont typeface="Wingdings" charset="2"/>
              <a:buChar char="l"/>
              <a:defRPr/>
            </a:pPr>
            <a:r>
              <a:rPr lang="en-US" altLang="zh-CN" sz="1800" dirty="0">
                <a:latin typeface="等线" panose="02010600030101010101" pitchFamily="2" charset="-122"/>
                <a:ea typeface="等线" panose="02010600030101010101" pitchFamily="2" charset="-122"/>
              </a:rPr>
              <a:t>But </a:t>
            </a:r>
            <a:r>
              <a:rPr lang="en-US" altLang="zh-CN" sz="1800" dirty="0" smtClean="0">
                <a:latin typeface="等线" panose="02010600030101010101" pitchFamily="2" charset="-122"/>
                <a:ea typeface="等线" panose="02010600030101010101" pitchFamily="2" charset="-122"/>
              </a:rPr>
              <a:t>temporal correlation</a:t>
            </a:r>
            <a:r>
              <a:rPr lang="en-US" altLang="zh-CN" sz="1800" b="1" dirty="0">
                <a:latin typeface="等线" panose="02010600030101010101" pitchFamily="2" charset="-122"/>
              </a:rPr>
              <a:t> </a:t>
            </a:r>
            <a:r>
              <a:rPr lang="en-US" altLang="zh-CN" sz="1800" dirty="0">
                <a:latin typeface="等线" panose="02010600030101010101" pitchFamily="2" charset="-122"/>
              </a:rPr>
              <a:t>between different RASs</a:t>
            </a:r>
            <a:r>
              <a:rPr lang="en-US" altLang="zh-CN" sz="1800" dirty="0" smtClean="0">
                <a:latin typeface="等线" panose="02010600030101010101" pitchFamily="2" charset="-122"/>
                <a:ea typeface="等线" panose="02010600030101010101" pitchFamily="2" charset="-122"/>
              </a:rPr>
              <a:t> have not been used since video sequence is isolated into segments to </a:t>
            </a:r>
            <a:r>
              <a:rPr lang="en-US" altLang="zh-CN" sz="1800" dirty="0">
                <a:latin typeface="等线" panose="02010600030101010101" pitchFamily="2" charset="-122"/>
                <a:ea typeface="等线" panose="02010600030101010101" pitchFamily="2" charset="-122"/>
              </a:rPr>
              <a:t>provide the functionality of random access</a:t>
            </a:r>
            <a:r>
              <a:rPr lang="en-US" altLang="zh-CN" sz="1800" b="1" dirty="0">
                <a:latin typeface="等线" panose="02010600030101010101" pitchFamily="2" charset="-122"/>
                <a:ea typeface="等线" panose="02010600030101010101" pitchFamily="2" charset="-122"/>
              </a:rPr>
              <a:t>.</a:t>
            </a:r>
            <a:endParaRPr lang="en-US" altLang="zh-CN" b="1" dirty="0">
              <a:latin typeface="等线" panose="02010600030101010101" pitchFamily="2" charset="-122"/>
              <a:ea typeface="等线" panose="02010600030101010101" pitchFamily="2" charset="-122"/>
            </a:endParaRPr>
          </a:p>
        </p:txBody>
      </p:sp>
      <p:sp>
        <p:nvSpPr>
          <p:cNvPr id="65" name="文本框 64">
            <a:extLst>
              <a:ext uri="{FF2B5EF4-FFF2-40B4-BE49-F238E27FC236}">
                <a16:creationId xmlns:a16="http://schemas.microsoft.com/office/drawing/2014/main" id="{69034E05-08B1-43DE-B535-28EE191391FE}"/>
              </a:ext>
            </a:extLst>
          </p:cNvPr>
          <p:cNvSpPr txBox="1"/>
          <p:nvPr/>
        </p:nvSpPr>
        <p:spPr>
          <a:xfrm>
            <a:off x="56937" y="6553201"/>
            <a:ext cx="5904656" cy="276999"/>
          </a:xfrm>
          <a:prstGeom prst="rect">
            <a:avLst/>
          </a:prstGeom>
          <a:noFill/>
        </p:spPr>
        <p:txBody>
          <a:bodyPr wrap="square" rtlCol="0">
            <a:spAutoFit/>
          </a:bodyPr>
          <a:lstStyle>
            <a:defPPr>
              <a:defRPr lang="zh-CN"/>
            </a:defPPr>
            <a:lvl1pPr>
              <a:defRPr sz="1200"/>
            </a:lvl1pPr>
          </a:lstStyle>
          <a:p>
            <a:r>
              <a:rPr lang="en-US" altLang="zh-CN" dirty="0"/>
              <a:t>[1] Pictures from movie “The Man from Earth”</a:t>
            </a:r>
            <a:endParaRPr lang="zh-CN" altLang="en-US" dirty="0"/>
          </a:p>
        </p:txBody>
      </p:sp>
      <p:grpSp>
        <p:nvGrpSpPr>
          <p:cNvPr id="184" name="组合 183">
            <a:extLst>
              <a:ext uri="{FF2B5EF4-FFF2-40B4-BE49-F238E27FC236}">
                <a16:creationId xmlns:a16="http://schemas.microsoft.com/office/drawing/2014/main" id="{61696067-A63A-41A3-B657-31114DAC5E78}"/>
              </a:ext>
            </a:extLst>
          </p:cNvPr>
          <p:cNvGrpSpPr/>
          <p:nvPr/>
        </p:nvGrpSpPr>
        <p:grpSpPr>
          <a:xfrm>
            <a:off x="7020272" y="4295360"/>
            <a:ext cx="2169601" cy="915411"/>
            <a:chOff x="5500478" y="2348880"/>
            <a:chExt cx="2169601" cy="915411"/>
          </a:xfrm>
        </p:grpSpPr>
        <p:pic>
          <p:nvPicPr>
            <p:cNvPr id="185" name="图片 184">
              <a:extLst>
                <a:ext uri="{FF2B5EF4-FFF2-40B4-BE49-F238E27FC236}">
                  <a16:creationId xmlns:a16="http://schemas.microsoft.com/office/drawing/2014/main" id="{1E341282-A4DB-412B-A5A7-8FA91F94C3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42682" y="2348880"/>
              <a:ext cx="1627397" cy="915411"/>
            </a:xfrm>
            <a:prstGeom prst="rect">
              <a:avLst/>
            </a:prstGeom>
            <a:scene3d>
              <a:camera prst="isometricOffAxis1Left"/>
              <a:lightRig rig="threePt" dir="t"/>
            </a:scene3d>
          </p:spPr>
        </p:pic>
        <p:pic>
          <p:nvPicPr>
            <p:cNvPr id="186" name="图片 185">
              <a:extLst>
                <a:ext uri="{FF2B5EF4-FFF2-40B4-BE49-F238E27FC236}">
                  <a16:creationId xmlns:a16="http://schemas.microsoft.com/office/drawing/2014/main" id="{40CFACAB-2A8C-47A3-BAD2-1EDB6020DD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44396" y="2348880"/>
              <a:ext cx="1627397" cy="915411"/>
            </a:xfrm>
            <a:prstGeom prst="rect">
              <a:avLst/>
            </a:prstGeom>
            <a:scene3d>
              <a:camera prst="isometricOffAxis1Left"/>
              <a:lightRig rig="threePt" dir="t"/>
            </a:scene3d>
          </p:spPr>
        </p:pic>
        <p:pic>
          <p:nvPicPr>
            <p:cNvPr id="187" name="图片 186">
              <a:extLst>
                <a:ext uri="{FF2B5EF4-FFF2-40B4-BE49-F238E27FC236}">
                  <a16:creationId xmlns:a16="http://schemas.microsoft.com/office/drawing/2014/main" id="{A3239D3F-D155-4C42-B54C-2A50888C8B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9857" y="2348880"/>
              <a:ext cx="1627397" cy="915411"/>
            </a:xfrm>
            <a:prstGeom prst="rect">
              <a:avLst/>
            </a:prstGeom>
            <a:scene3d>
              <a:camera prst="isometricOffAxis1Left"/>
              <a:lightRig rig="threePt" dir="t"/>
            </a:scene3d>
          </p:spPr>
        </p:pic>
        <p:pic>
          <p:nvPicPr>
            <p:cNvPr id="188" name="图片 187">
              <a:extLst>
                <a:ext uri="{FF2B5EF4-FFF2-40B4-BE49-F238E27FC236}">
                  <a16:creationId xmlns:a16="http://schemas.microsoft.com/office/drawing/2014/main" id="{FC64F82B-2131-4A69-B493-A0ED7E8097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0478" y="2348880"/>
              <a:ext cx="1627397" cy="915411"/>
            </a:xfrm>
            <a:prstGeom prst="rect">
              <a:avLst/>
            </a:prstGeom>
            <a:scene3d>
              <a:camera prst="isometricOffAxis1Left"/>
              <a:lightRig rig="threePt" dir="t"/>
            </a:scene3d>
          </p:spPr>
        </p:pic>
      </p:grpSp>
      <p:grpSp>
        <p:nvGrpSpPr>
          <p:cNvPr id="189" name="组合 188">
            <a:extLst>
              <a:ext uri="{FF2B5EF4-FFF2-40B4-BE49-F238E27FC236}">
                <a16:creationId xmlns:a16="http://schemas.microsoft.com/office/drawing/2014/main" id="{431EA3B5-51DD-4663-94F6-58EEBBCF798A}"/>
              </a:ext>
            </a:extLst>
          </p:cNvPr>
          <p:cNvGrpSpPr/>
          <p:nvPr/>
        </p:nvGrpSpPr>
        <p:grpSpPr>
          <a:xfrm>
            <a:off x="5582819" y="4290085"/>
            <a:ext cx="2259089" cy="930366"/>
            <a:chOff x="3682798" y="2354618"/>
            <a:chExt cx="2259089" cy="930366"/>
          </a:xfrm>
        </p:grpSpPr>
        <p:pic>
          <p:nvPicPr>
            <p:cNvPr id="190" name="图片 189">
              <a:extLst>
                <a:ext uri="{FF2B5EF4-FFF2-40B4-BE49-F238E27FC236}">
                  <a16:creationId xmlns:a16="http://schemas.microsoft.com/office/drawing/2014/main" id="{C6725C62-76DD-4D01-87F5-BB64608ABD4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14490" y="2354618"/>
              <a:ext cx="1627397" cy="915411"/>
            </a:xfrm>
            <a:prstGeom prst="rect">
              <a:avLst/>
            </a:prstGeom>
            <a:scene3d>
              <a:camera prst="isometricOffAxis1Left"/>
              <a:lightRig rig="threePt" dir="t"/>
            </a:scene3d>
          </p:spPr>
        </p:pic>
        <p:pic>
          <p:nvPicPr>
            <p:cNvPr id="191" name="图片 190">
              <a:extLst>
                <a:ext uri="{FF2B5EF4-FFF2-40B4-BE49-F238E27FC236}">
                  <a16:creationId xmlns:a16="http://schemas.microsoft.com/office/drawing/2014/main" id="{AFE11809-1BBF-4134-B827-987E8752DE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14439" y="2362488"/>
              <a:ext cx="1627397" cy="915411"/>
            </a:xfrm>
            <a:prstGeom prst="rect">
              <a:avLst/>
            </a:prstGeom>
            <a:scene3d>
              <a:camera prst="isometricOffAxis1Left"/>
              <a:lightRig rig="threePt" dir="t"/>
            </a:scene3d>
          </p:spPr>
        </p:pic>
        <p:pic>
          <p:nvPicPr>
            <p:cNvPr id="192" name="图片 191">
              <a:extLst>
                <a:ext uri="{FF2B5EF4-FFF2-40B4-BE49-F238E27FC236}">
                  <a16:creationId xmlns:a16="http://schemas.microsoft.com/office/drawing/2014/main" id="{1C89F422-0DA3-433E-80DC-B94171D5EA8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02695" y="2354618"/>
              <a:ext cx="1627397" cy="915411"/>
            </a:xfrm>
            <a:prstGeom prst="rect">
              <a:avLst/>
            </a:prstGeom>
            <a:scene3d>
              <a:camera prst="isometricOffAxis1Left"/>
              <a:lightRig rig="threePt" dir="t"/>
            </a:scene3d>
          </p:spPr>
        </p:pic>
        <p:pic>
          <p:nvPicPr>
            <p:cNvPr id="193" name="图片 192">
              <a:extLst>
                <a:ext uri="{FF2B5EF4-FFF2-40B4-BE49-F238E27FC236}">
                  <a16:creationId xmlns:a16="http://schemas.microsoft.com/office/drawing/2014/main" id="{BDEB296F-01C0-4B38-9024-2E8A9019A9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82798" y="2369573"/>
              <a:ext cx="1627397" cy="915411"/>
            </a:xfrm>
            <a:prstGeom prst="rect">
              <a:avLst/>
            </a:prstGeom>
            <a:scene3d>
              <a:camera prst="isometricOffAxis1Left"/>
              <a:lightRig rig="threePt" dir="t"/>
            </a:scene3d>
          </p:spPr>
        </p:pic>
      </p:grpSp>
      <p:grpSp>
        <p:nvGrpSpPr>
          <p:cNvPr id="194" name="组合 193">
            <a:extLst>
              <a:ext uri="{FF2B5EF4-FFF2-40B4-BE49-F238E27FC236}">
                <a16:creationId xmlns:a16="http://schemas.microsoft.com/office/drawing/2014/main" id="{869A0239-D3E5-4F19-8732-3D61F37DC018}"/>
              </a:ext>
            </a:extLst>
          </p:cNvPr>
          <p:cNvGrpSpPr/>
          <p:nvPr/>
        </p:nvGrpSpPr>
        <p:grpSpPr>
          <a:xfrm>
            <a:off x="4156430" y="4295360"/>
            <a:ext cx="2282542" cy="915413"/>
            <a:chOff x="2795249" y="2371327"/>
            <a:chExt cx="2282542" cy="915413"/>
          </a:xfrm>
        </p:grpSpPr>
        <p:pic>
          <p:nvPicPr>
            <p:cNvPr id="195" name="图片 194">
              <a:extLst>
                <a:ext uri="{FF2B5EF4-FFF2-40B4-BE49-F238E27FC236}">
                  <a16:creationId xmlns:a16="http://schemas.microsoft.com/office/drawing/2014/main" id="{FD4B7009-33A5-458B-9142-10F961291C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50394" y="2371329"/>
              <a:ext cx="1627397" cy="915411"/>
            </a:xfrm>
            <a:prstGeom prst="rect">
              <a:avLst/>
            </a:prstGeom>
            <a:scene3d>
              <a:camera prst="isometricOffAxis1Left"/>
              <a:lightRig rig="threePt" dir="t"/>
            </a:scene3d>
          </p:spPr>
        </p:pic>
        <p:pic>
          <p:nvPicPr>
            <p:cNvPr id="196" name="图片 195">
              <a:extLst>
                <a:ext uri="{FF2B5EF4-FFF2-40B4-BE49-F238E27FC236}">
                  <a16:creationId xmlns:a16="http://schemas.microsoft.com/office/drawing/2014/main" id="{7A538068-AC15-4663-9FB4-20F2FFBABE9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36323" y="2371329"/>
              <a:ext cx="1627397" cy="915411"/>
            </a:xfrm>
            <a:prstGeom prst="rect">
              <a:avLst/>
            </a:prstGeom>
            <a:scene3d>
              <a:camera prst="isometricOffAxis1Left"/>
              <a:lightRig rig="threePt" dir="t"/>
            </a:scene3d>
          </p:spPr>
        </p:pic>
        <p:pic>
          <p:nvPicPr>
            <p:cNvPr id="197" name="图片 196">
              <a:extLst>
                <a:ext uri="{FF2B5EF4-FFF2-40B4-BE49-F238E27FC236}">
                  <a16:creationId xmlns:a16="http://schemas.microsoft.com/office/drawing/2014/main" id="{E3CC5BBA-FABC-4066-A9B3-E40BA29D525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16426" y="2371328"/>
              <a:ext cx="1627397" cy="915411"/>
            </a:xfrm>
            <a:prstGeom prst="rect">
              <a:avLst/>
            </a:prstGeom>
            <a:scene3d>
              <a:camera prst="isometricOffAxis1Left"/>
              <a:lightRig rig="threePt" dir="t"/>
            </a:scene3d>
          </p:spPr>
        </p:pic>
        <p:pic>
          <p:nvPicPr>
            <p:cNvPr id="198" name="图片 197">
              <a:extLst>
                <a:ext uri="{FF2B5EF4-FFF2-40B4-BE49-F238E27FC236}">
                  <a16:creationId xmlns:a16="http://schemas.microsoft.com/office/drawing/2014/main" id="{45D11F8C-B7E8-4C28-B0DC-C31C5DB6E5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95249" y="2371327"/>
              <a:ext cx="1627397" cy="915411"/>
            </a:xfrm>
            <a:prstGeom prst="rect">
              <a:avLst/>
            </a:prstGeom>
            <a:scene3d>
              <a:camera prst="isometricOffAxis1Left"/>
              <a:lightRig rig="threePt" dir="t"/>
            </a:scene3d>
          </p:spPr>
        </p:pic>
      </p:grpSp>
      <p:grpSp>
        <p:nvGrpSpPr>
          <p:cNvPr id="199" name="组合 198">
            <a:extLst>
              <a:ext uri="{FF2B5EF4-FFF2-40B4-BE49-F238E27FC236}">
                <a16:creationId xmlns:a16="http://schemas.microsoft.com/office/drawing/2014/main" id="{3D91E059-4DD1-42B1-8BAA-15E1AE2D2BBC}"/>
              </a:ext>
            </a:extLst>
          </p:cNvPr>
          <p:cNvGrpSpPr/>
          <p:nvPr/>
        </p:nvGrpSpPr>
        <p:grpSpPr>
          <a:xfrm>
            <a:off x="2820937" y="4296816"/>
            <a:ext cx="2153531" cy="922458"/>
            <a:chOff x="2077891" y="2359743"/>
            <a:chExt cx="2153531" cy="922458"/>
          </a:xfrm>
        </p:grpSpPr>
        <p:pic>
          <p:nvPicPr>
            <p:cNvPr id="200" name="图片 199">
              <a:extLst>
                <a:ext uri="{FF2B5EF4-FFF2-40B4-BE49-F238E27FC236}">
                  <a16:creationId xmlns:a16="http://schemas.microsoft.com/office/drawing/2014/main" id="{278DCD86-F6F4-45BC-9503-9680043048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04025" y="2359743"/>
              <a:ext cx="1627397" cy="915411"/>
            </a:xfrm>
            <a:prstGeom prst="rect">
              <a:avLst/>
            </a:prstGeom>
            <a:scene3d>
              <a:camera prst="isometricOffAxis1Left"/>
              <a:lightRig rig="threePt" dir="t"/>
            </a:scene3d>
          </p:spPr>
        </p:pic>
        <p:pic>
          <p:nvPicPr>
            <p:cNvPr id="201" name="图片 200">
              <a:extLst>
                <a:ext uri="{FF2B5EF4-FFF2-40B4-BE49-F238E27FC236}">
                  <a16:creationId xmlns:a16="http://schemas.microsoft.com/office/drawing/2014/main" id="{B78A9DFE-1A94-41FE-B2DB-54C4130F87D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38773" y="2365536"/>
              <a:ext cx="1627397" cy="915411"/>
            </a:xfrm>
            <a:prstGeom prst="rect">
              <a:avLst/>
            </a:prstGeom>
            <a:scene3d>
              <a:camera prst="isometricOffAxis1Left"/>
              <a:lightRig rig="threePt" dir="t"/>
            </a:scene3d>
          </p:spPr>
        </p:pic>
        <p:pic>
          <p:nvPicPr>
            <p:cNvPr id="202" name="图片 201">
              <a:extLst>
                <a:ext uri="{FF2B5EF4-FFF2-40B4-BE49-F238E27FC236}">
                  <a16:creationId xmlns:a16="http://schemas.microsoft.com/office/drawing/2014/main" id="{4D654628-8052-4A2C-9EDE-AFF9D8388D3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55949" y="2365447"/>
              <a:ext cx="1627397" cy="915411"/>
            </a:xfrm>
            <a:prstGeom prst="rect">
              <a:avLst/>
            </a:prstGeom>
            <a:scene3d>
              <a:camera prst="isometricOffAxis1Left"/>
              <a:lightRig rig="threePt" dir="t"/>
            </a:scene3d>
          </p:spPr>
        </p:pic>
        <p:pic>
          <p:nvPicPr>
            <p:cNvPr id="203" name="图片 202">
              <a:extLst>
                <a:ext uri="{FF2B5EF4-FFF2-40B4-BE49-F238E27FC236}">
                  <a16:creationId xmlns:a16="http://schemas.microsoft.com/office/drawing/2014/main" id="{3903CE1F-8C37-480B-A3C1-E21B501086F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77891" y="2366790"/>
              <a:ext cx="1627397" cy="915411"/>
            </a:xfrm>
            <a:prstGeom prst="rect">
              <a:avLst/>
            </a:prstGeom>
            <a:scene3d>
              <a:camera prst="isometricOffAxis1Left"/>
              <a:lightRig rig="threePt" dir="t"/>
            </a:scene3d>
          </p:spPr>
        </p:pic>
      </p:grpSp>
      <p:grpSp>
        <p:nvGrpSpPr>
          <p:cNvPr id="204" name="组合 203">
            <a:extLst>
              <a:ext uri="{FF2B5EF4-FFF2-40B4-BE49-F238E27FC236}">
                <a16:creationId xmlns:a16="http://schemas.microsoft.com/office/drawing/2014/main" id="{A4853F69-2B7B-4E73-BF14-41BA3A0A4B12}"/>
              </a:ext>
            </a:extLst>
          </p:cNvPr>
          <p:cNvGrpSpPr/>
          <p:nvPr/>
        </p:nvGrpSpPr>
        <p:grpSpPr>
          <a:xfrm>
            <a:off x="1381633" y="4258449"/>
            <a:ext cx="2254801" cy="920138"/>
            <a:chOff x="1261367" y="2364846"/>
            <a:chExt cx="2254801" cy="920138"/>
          </a:xfrm>
        </p:grpSpPr>
        <p:pic>
          <p:nvPicPr>
            <p:cNvPr id="205" name="图片 204">
              <a:extLst>
                <a:ext uri="{FF2B5EF4-FFF2-40B4-BE49-F238E27FC236}">
                  <a16:creationId xmlns:a16="http://schemas.microsoft.com/office/drawing/2014/main" id="{A44CCD6D-E1B7-4C66-AC76-64111C2B62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88771" y="2364858"/>
              <a:ext cx="1627397" cy="915411"/>
            </a:xfrm>
            <a:prstGeom prst="rect">
              <a:avLst/>
            </a:prstGeom>
            <a:scene3d>
              <a:camera prst="isometricOffAxis1Left"/>
              <a:lightRig rig="threePt" dir="t"/>
            </a:scene3d>
          </p:spPr>
        </p:pic>
        <p:pic>
          <p:nvPicPr>
            <p:cNvPr id="206" name="图片 205">
              <a:extLst>
                <a:ext uri="{FF2B5EF4-FFF2-40B4-BE49-F238E27FC236}">
                  <a16:creationId xmlns:a16="http://schemas.microsoft.com/office/drawing/2014/main" id="{43F08CED-3568-44E9-8CA0-A5197A2FE53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82584" y="2367378"/>
              <a:ext cx="1627397" cy="915411"/>
            </a:xfrm>
            <a:prstGeom prst="rect">
              <a:avLst/>
            </a:prstGeom>
            <a:scene3d>
              <a:camera prst="isometricOffAxis1Left"/>
              <a:lightRig rig="threePt" dir="t"/>
            </a:scene3d>
          </p:spPr>
        </p:pic>
        <p:pic>
          <p:nvPicPr>
            <p:cNvPr id="207" name="图片 206">
              <a:extLst>
                <a:ext uri="{FF2B5EF4-FFF2-40B4-BE49-F238E27FC236}">
                  <a16:creationId xmlns:a16="http://schemas.microsoft.com/office/drawing/2014/main" id="{096D290B-39E6-4221-9961-EB5AC829FE0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62687" y="2364846"/>
              <a:ext cx="1627397" cy="915411"/>
            </a:xfrm>
            <a:prstGeom prst="rect">
              <a:avLst/>
            </a:prstGeom>
            <a:scene3d>
              <a:camera prst="isometricOffAxis1Left"/>
              <a:lightRig rig="threePt" dir="t"/>
            </a:scene3d>
          </p:spPr>
        </p:pic>
        <p:pic>
          <p:nvPicPr>
            <p:cNvPr id="208" name="图片 207">
              <a:extLst>
                <a:ext uri="{FF2B5EF4-FFF2-40B4-BE49-F238E27FC236}">
                  <a16:creationId xmlns:a16="http://schemas.microsoft.com/office/drawing/2014/main" id="{66866665-BAF1-4E29-AE8B-07A4B2F39C3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61367" y="2369573"/>
              <a:ext cx="1627397" cy="915411"/>
            </a:xfrm>
            <a:prstGeom prst="rect">
              <a:avLst/>
            </a:prstGeom>
            <a:scene3d>
              <a:camera prst="isometricOffAxis1Left"/>
              <a:lightRig rig="threePt" dir="t"/>
            </a:scene3d>
          </p:spPr>
        </p:pic>
      </p:grpSp>
      <p:grpSp>
        <p:nvGrpSpPr>
          <p:cNvPr id="209" name="组合 208">
            <a:extLst>
              <a:ext uri="{FF2B5EF4-FFF2-40B4-BE49-F238E27FC236}">
                <a16:creationId xmlns:a16="http://schemas.microsoft.com/office/drawing/2014/main" id="{30578B1B-31DF-4E38-9D99-B4BBA5FC86CC}"/>
              </a:ext>
            </a:extLst>
          </p:cNvPr>
          <p:cNvGrpSpPr/>
          <p:nvPr/>
        </p:nvGrpSpPr>
        <p:grpSpPr>
          <a:xfrm>
            <a:off x="-36512" y="4241913"/>
            <a:ext cx="2221199" cy="930770"/>
            <a:chOff x="-36512" y="3002286"/>
            <a:chExt cx="2221199" cy="930770"/>
          </a:xfrm>
        </p:grpSpPr>
        <p:pic>
          <p:nvPicPr>
            <p:cNvPr id="210" name="图片 209">
              <a:extLst>
                <a:ext uri="{FF2B5EF4-FFF2-40B4-BE49-F238E27FC236}">
                  <a16:creationId xmlns:a16="http://schemas.microsoft.com/office/drawing/2014/main" id="{775E5752-A811-425D-91B6-BBA7BC5BF0D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7290" y="3003259"/>
              <a:ext cx="1627397" cy="915411"/>
            </a:xfrm>
            <a:prstGeom prst="rect">
              <a:avLst/>
            </a:prstGeom>
            <a:scene3d>
              <a:camera prst="isometricOffAxis1Left"/>
              <a:lightRig rig="threePt" dir="t"/>
            </a:scene3d>
          </p:spPr>
        </p:pic>
        <p:pic>
          <p:nvPicPr>
            <p:cNvPr id="211" name="图片 210">
              <a:extLst>
                <a:ext uri="{FF2B5EF4-FFF2-40B4-BE49-F238E27FC236}">
                  <a16:creationId xmlns:a16="http://schemas.microsoft.com/office/drawing/2014/main" id="{1CAF2044-5D61-413B-A21A-41D6BA339F0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9356" y="3017645"/>
              <a:ext cx="1627397" cy="915411"/>
            </a:xfrm>
            <a:prstGeom prst="rect">
              <a:avLst/>
            </a:prstGeom>
            <a:scene3d>
              <a:camera prst="isometricOffAxis1Left"/>
              <a:lightRig rig="threePt" dir="t"/>
            </a:scene3d>
          </p:spPr>
        </p:pic>
        <p:pic>
          <p:nvPicPr>
            <p:cNvPr id="212" name="图片 211">
              <a:extLst>
                <a:ext uri="{FF2B5EF4-FFF2-40B4-BE49-F238E27FC236}">
                  <a16:creationId xmlns:a16="http://schemas.microsoft.com/office/drawing/2014/main" id="{722B86CC-8E3C-48C2-9D5F-699A2619CCA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1422" y="3002286"/>
              <a:ext cx="1627397" cy="915411"/>
            </a:xfrm>
            <a:prstGeom prst="rect">
              <a:avLst/>
            </a:prstGeom>
            <a:scene3d>
              <a:camera prst="isometricOffAxis1Left"/>
              <a:lightRig rig="threePt" dir="t"/>
            </a:scene3d>
          </p:spPr>
        </p:pic>
        <p:pic>
          <p:nvPicPr>
            <p:cNvPr id="213" name="图片 212">
              <a:extLst>
                <a:ext uri="{FF2B5EF4-FFF2-40B4-BE49-F238E27FC236}">
                  <a16:creationId xmlns:a16="http://schemas.microsoft.com/office/drawing/2014/main" id="{B839322B-F76B-495B-9B96-9A13B18E6A7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512" y="3011741"/>
              <a:ext cx="1627397" cy="915411"/>
            </a:xfrm>
            <a:prstGeom prst="rect">
              <a:avLst/>
            </a:prstGeom>
            <a:scene3d>
              <a:camera prst="isometricOffAxis1Left"/>
              <a:lightRig rig="threePt" dir="t"/>
            </a:scene3d>
          </p:spPr>
        </p:pic>
      </p:grpSp>
      <p:cxnSp>
        <p:nvCxnSpPr>
          <p:cNvPr id="214" name="直接箭头连接符 213">
            <a:extLst>
              <a:ext uri="{FF2B5EF4-FFF2-40B4-BE49-F238E27FC236}">
                <a16:creationId xmlns:a16="http://schemas.microsoft.com/office/drawing/2014/main" id="{A93B59C4-9EE2-4E87-9B41-0AABDFAFD409}"/>
              </a:ext>
            </a:extLst>
          </p:cNvPr>
          <p:cNvCxnSpPr>
            <a:cxnSpLocks/>
          </p:cNvCxnSpPr>
          <p:nvPr/>
        </p:nvCxnSpPr>
        <p:spPr>
          <a:xfrm>
            <a:off x="269259" y="5421713"/>
            <a:ext cx="8797074"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15" name="文本框 214">
            <a:extLst>
              <a:ext uri="{FF2B5EF4-FFF2-40B4-BE49-F238E27FC236}">
                <a16:creationId xmlns:a16="http://schemas.microsoft.com/office/drawing/2014/main" id="{C5C8710A-7620-4B11-A321-F535FF12DFBD}"/>
              </a:ext>
            </a:extLst>
          </p:cNvPr>
          <p:cNvSpPr txBox="1"/>
          <p:nvPr/>
        </p:nvSpPr>
        <p:spPr>
          <a:xfrm>
            <a:off x="7596336" y="5614760"/>
            <a:ext cx="1661476" cy="307777"/>
          </a:xfrm>
          <a:prstGeom prst="rect">
            <a:avLst/>
          </a:prstGeom>
          <a:noFill/>
        </p:spPr>
        <p:txBody>
          <a:bodyPr wrap="square" rtlCol="0">
            <a:spAutoFit/>
          </a:bodyPr>
          <a:lstStyle/>
          <a:p>
            <a:r>
              <a:rPr lang="en-US" altLang="zh-CN" sz="1400" dirty="0"/>
              <a:t>Presentation Time</a:t>
            </a:r>
            <a:endParaRPr lang="zh-CN" altLang="en-US" sz="1400" dirty="0"/>
          </a:p>
        </p:txBody>
      </p:sp>
      <p:sp>
        <p:nvSpPr>
          <p:cNvPr id="216" name="椭圆 215">
            <a:extLst>
              <a:ext uri="{FF2B5EF4-FFF2-40B4-BE49-F238E27FC236}">
                <a16:creationId xmlns:a16="http://schemas.microsoft.com/office/drawing/2014/main" id="{05AF051B-5EA5-424E-A5E1-4349CC2BC69F}"/>
              </a:ext>
            </a:extLst>
          </p:cNvPr>
          <p:cNvSpPr/>
          <p:nvPr/>
        </p:nvSpPr>
        <p:spPr>
          <a:xfrm>
            <a:off x="6287847" y="5232197"/>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17" name="椭圆 216">
            <a:extLst>
              <a:ext uri="{FF2B5EF4-FFF2-40B4-BE49-F238E27FC236}">
                <a16:creationId xmlns:a16="http://schemas.microsoft.com/office/drawing/2014/main" id="{F24C0DA3-1CB4-4F25-B95A-DA06BB7C5DDD}"/>
              </a:ext>
            </a:extLst>
          </p:cNvPr>
          <p:cNvSpPr/>
          <p:nvPr/>
        </p:nvSpPr>
        <p:spPr>
          <a:xfrm>
            <a:off x="4912164" y="5236967"/>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18" name="椭圆 217">
            <a:extLst>
              <a:ext uri="{FF2B5EF4-FFF2-40B4-BE49-F238E27FC236}">
                <a16:creationId xmlns:a16="http://schemas.microsoft.com/office/drawing/2014/main" id="{BB82F215-5B56-412D-8B24-B23EEE390ACC}"/>
              </a:ext>
            </a:extLst>
          </p:cNvPr>
          <p:cNvSpPr/>
          <p:nvPr/>
        </p:nvSpPr>
        <p:spPr>
          <a:xfrm>
            <a:off x="3524296" y="5228115"/>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19" name="椭圆 218">
            <a:extLst>
              <a:ext uri="{FF2B5EF4-FFF2-40B4-BE49-F238E27FC236}">
                <a16:creationId xmlns:a16="http://schemas.microsoft.com/office/drawing/2014/main" id="{7CD9EB72-D5DC-452B-A0CE-CB5157DA2A89}"/>
              </a:ext>
            </a:extLst>
          </p:cNvPr>
          <p:cNvSpPr/>
          <p:nvPr/>
        </p:nvSpPr>
        <p:spPr>
          <a:xfrm>
            <a:off x="2150741" y="5236967"/>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20" name="椭圆 219">
            <a:extLst>
              <a:ext uri="{FF2B5EF4-FFF2-40B4-BE49-F238E27FC236}">
                <a16:creationId xmlns:a16="http://schemas.microsoft.com/office/drawing/2014/main" id="{7808BC98-3C85-4569-9A57-EEDC9E71010F}"/>
              </a:ext>
            </a:extLst>
          </p:cNvPr>
          <p:cNvSpPr/>
          <p:nvPr/>
        </p:nvSpPr>
        <p:spPr>
          <a:xfrm>
            <a:off x="705178" y="5225616"/>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21" name="椭圆 220">
            <a:extLst>
              <a:ext uri="{FF2B5EF4-FFF2-40B4-BE49-F238E27FC236}">
                <a16:creationId xmlns:a16="http://schemas.microsoft.com/office/drawing/2014/main" id="{9C50CB20-A37A-4E47-98A3-45DDE0B2898B}"/>
              </a:ext>
            </a:extLst>
          </p:cNvPr>
          <p:cNvSpPr/>
          <p:nvPr/>
        </p:nvSpPr>
        <p:spPr>
          <a:xfrm>
            <a:off x="827584" y="6234224"/>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dirty="0"/>
          </a:p>
        </p:txBody>
      </p:sp>
      <p:sp>
        <p:nvSpPr>
          <p:cNvPr id="222" name="文本框 221">
            <a:extLst>
              <a:ext uri="{FF2B5EF4-FFF2-40B4-BE49-F238E27FC236}">
                <a16:creationId xmlns:a16="http://schemas.microsoft.com/office/drawing/2014/main" id="{30E9329C-B754-4CBC-B619-A7DA56FC38C8}"/>
              </a:ext>
            </a:extLst>
          </p:cNvPr>
          <p:cNvSpPr txBox="1"/>
          <p:nvPr/>
        </p:nvSpPr>
        <p:spPr>
          <a:xfrm>
            <a:off x="1007605" y="6111275"/>
            <a:ext cx="1866478" cy="307777"/>
          </a:xfrm>
          <a:prstGeom prst="rect">
            <a:avLst/>
          </a:prstGeom>
          <a:noFill/>
        </p:spPr>
        <p:txBody>
          <a:bodyPr wrap="square" rtlCol="0">
            <a:spAutoFit/>
          </a:bodyPr>
          <a:lstStyle/>
          <a:p>
            <a:r>
              <a:rPr lang="en-US" altLang="zh-CN" sz="1400" dirty="0"/>
              <a:t>Random Access Point</a:t>
            </a:r>
            <a:endParaRPr lang="zh-CN" altLang="en-US" sz="1400" dirty="0"/>
          </a:p>
        </p:txBody>
      </p:sp>
      <p:sp>
        <p:nvSpPr>
          <p:cNvPr id="223" name="文本框 222">
            <a:extLst>
              <a:ext uri="{FF2B5EF4-FFF2-40B4-BE49-F238E27FC236}">
                <a16:creationId xmlns:a16="http://schemas.microsoft.com/office/drawing/2014/main" id="{7BCBDA79-0636-4373-B11F-7E7204328B5C}"/>
              </a:ext>
            </a:extLst>
          </p:cNvPr>
          <p:cNvSpPr txBox="1"/>
          <p:nvPr/>
        </p:nvSpPr>
        <p:spPr>
          <a:xfrm>
            <a:off x="3866544" y="6142059"/>
            <a:ext cx="2147916" cy="307777"/>
          </a:xfrm>
          <a:prstGeom prst="rect">
            <a:avLst/>
          </a:prstGeom>
          <a:noFill/>
        </p:spPr>
        <p:txBody>
          <a:bodyPr wrap="square" rtlCol="0">
            <a:spAutoFit/>
          </a:bodyPr>
          <a:lstStyle/>
          <a:p>
            <a:r>
              <a:rPr lang="en-US" altLang="zh-CN" sz="1400" dirty="0"/>
              <a:t>Random Access Segment</a:t>
            </a:r>
            <a:endParaRPr lang="zh-CN" altLang="en-US" sz="1400" dirty="0"/>
          </a:p>
        </p:txBody>
      </p:sp>
      <p:sp>
        <p:nvSpPr>
          <p:cNvPr id="224" name="矩形 223">
            <a:extLst>
              <a:ext uri="{FF2B5EF4-FFF2-40B4-BE49-F238E27FC236}">
                <a16:creationId xmlns:a16="http://schemas.microsoft.com/office/drawing/2014/main" id="{EBF2BE73-F95C-4BDF-A799-CC42F62DF910}"/>
              </a:ext>
            </a:extLst>
          </p:cNvPr>
          <p:cNvSpPr/>
          <p:nvPr/>
        </p:nvSpPr>
        <p:spPr>
          <a:xfrm>
            <a:off x="3503641" y="6021288"/>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矩形 224">
            <a:extLst>
              <a:ext uri="{FF2B5EF4-FFF2-40B4-BE49-F238E27FC236}">
                <a16:creationId xmlns:a16="http://schemas.microsoft.com/office/drawing/2014/main" id="{0BAD04DC-A6AB-4D3F-9C39-CD2C5118341C}"/>
              </a:ext>
            </a:extLst>
          </p:cNvPr>
          <p:cNvSpPr/>
          <p:nvPr/>
        </p:nvSpPr>
        <p:spPr>
          <a:xfrm>
            <a:off x="3359625" y="6015202"/>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矩形 225">
            <a:extLst>
              <a:ext uri="{FF2B5EF4-FFF2-40B4-BE49-F238E27FC236}">
                <a16:creationId xmlns:a16="http://schemas.microsoft.com/office/drawing/2014/main" id="{C5C7BAF0-3C83-4D82-B802-20325F774944}"/>
              </a:ext>
            </a:extLst>
          </p:cNvPr>
          <p:cNvSpPr/>
          <p:nvPr/>
        </p:nvSpPr>
        <p:spPr>
          <a:xfrm>
            <a:off x="3215609" y="6015202"/>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矩形 226">
            <a:extLst>
              <a:ext uri="{FF2B5EF4-FFF2-40B4-BE49-F238E27FC236}">
                <a16:creationId xmlns:a16="http://schemas.microsoft.com/office/drawing/2014/main" id="{3ADBCFE6-E7B4-470E-B22E-DD66E17C0038}"/>
              </a:ext>
            </a:extLst>
          </p:cNvPr>
          <p:cNvSpPr/>
          <p:nvPr/>
        </p:nvSpPr>
        <p:spPr>
          <a:xfrm>
            <a:off x="3071593" y="6009116"/>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a:extLst>
              <a:ext uri="{FF2B5EF4-FFF2-40B4-BE49-F238E27FC236}">
                <a16:creationId xmlns:a16="http://schemas.microsoft.com/office/drawing/2014/main" id="{5FB11CB4-E588-4F1C-B089-C2034AC40BCA}"/>
              </a:ext>
            </a:extLst>
          </p:cNvPr>
          <p:cNvSpPr/>
          <p:nvPr/>
        </p:nvSpPr>
        <p:spPr>
          <a:xfrm>
            <a:off x="7778624" y="5238996"/>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grpSp>
        <p:nvGrpSpPr>
          <p:cNvPr id="229" name="组合 228">
            <a:extLst>
              <a:ext uri="{FF2B5EF4-FFF2-40B4-BE49-F238E27FC236}">
                <a16:creationId xmlns:a16="http://schemas.microsoft.com/office/drawing/2014/main" id="{35156BF9-C1C7-41C7-B87C-4726E93CCB13}"/>
              </a:ext>
            </a:extLst>
          </p:cNvPr>
          <p:cNvGrpSpPr/>
          <p:nvPr/>
        </p:nvGrpSpPr>
        <p:grpSpPr>
          <a:xfrm>
            <a:off x="3668312" y="3665849"/>
            <a:ext cx="2777908" cy="432048"/>
            <a:chOff x="3668312" y="2852936"/>
            <a:chExt cx="2777908" cy="432048"/>
          </a:xfrm>
        </p:grpSpPr>
        <p:cxnSp>
          <p:nvCxnSpPr>
            <p:cNvPr id="230" name="直接箭头连接符 229">
              <a:extLst>
                <a:ext uri="{FF2B5EF4-FFF2-40B4-BE49-F238E27FC236}">
                  <a16:creationId xmlns:a16="http://schemas.microsoft.com/office/drawing/2014/main" id="{C14C84AD-D635-49BD-BAF9-1C52E97E77CB}"/>
                </a:ext>
              </a:extLst>
            </p:cNvPr>
            <p:cNvCxnSpPr>
              <a:cxnSpLocks/>
            </p:cNvCxnSpPr>
            <p:nvPr/>
          </p:nvCxnSpPr>
          <p:spPr>
            <a:xfrm>
              <a:off x="3668312"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1" name="直接箭头连接符 230">
              <a:extLst>
                <a:ext uri="{FF2B5EF4-FFF2-40B4-BE49-F238E27FC236}">
                  <a16:creationId xmlns:a16="http://schemas.microsoft.com/office/drawing/2014/main" id="{422B9101-9E3E-425D-B7C5-ECC4555DA38B}"/>
                </a:ext>
              </a:extLst>
            </p:cNvPr>
            <p:cNvCxnSpPr>
              <a:cxnSpLocks/>
            </p:cNvCxnSpPr>
            <p:nvPr/>
          </p:nvCxnSpPr>
          <p:spPr>
            <a:xfrm>
              <a:off x="6446220"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33357634-7206-433C-8BB3-254F7117E013}"/>
                </a:ext>
              </a:extLst>
            </p:cNvPr>
            <p:cNvCxnSpPr>
              <a:cxnSpLocks/>
            </p:cNvCxnSpPr>
            <p:nvPr/>
          </p:nvCxnSpPr>
          <p:spPr>
            <a:xfrm>
              <a:off x="3668312" y="2852936"/>
              <a:ext cx="2777908"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33" name="组合 232">
            <a:extLst>
              <a:ext uri="{FF2B5EF4-FFF2-40B4-BE49-F238E27FC236}">
                <a16:creationId xmlns:a16="http://schemas.microsoft.com/office/drawing/2014/main" id="{E5D3AA16-2E01-40EE-9707-6416AD39FA1B}"/>
              </a:ext>
            </a:extLst>
          </p:cNvPr>
          <p:cNvGrpSpPr/>
          <p:nvPr/>
        </p:nvGrpSpPr>
        <p:grpSpPr>
          <a:xfrm>
            <a:off x="2279357" y="3472587"/>
            <a:ext cx="2777908" cy="622717"/>
            <a:chOff x="3668312" y="2852936"/>
            <a:chExt cx="2777908" cy="432048"/>
          </a:xfrm>
        </p:grpSpPr>
        <p:cxnSp>
          <p:nvCxnSpPr>
            <p:cNvPr id="234" name="直接箭头连接符 233">
              <a:extLst>
                <a:ext uri="{FF2B5EF4-FFF2-40B4-BE49-F238E27FC236}">
                  <a16:creationId xmlns:a16="http://schemas.microsoft.com/office/drawing/2014/main" id="{5968EA86-7F4D-4331-A6EA-2E7C3A03BB6F}"/>
                </a:ext>
              </a:extLst>
            </p:cNvPr>
            <p:cNvCxnSpPr>
              <a:cxnSpLocks/>
            </p:cNvCxnSpPr>
            <p:nvPr/>
          </p:nvCxnSpPr>
          <p:spPr>
            <a:xfrm>
              <a:off x="3668312"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5" name="直接箭头连接符 234">
              <a:extLst>
                <a:ext uri="{FF2B5EF4-FFF2-40B4-BE49-F238E27FC236}">
                  <a16:creationId xmlns:a16="http://schemas.microsoft.com/office/drawing/2014/main" id="{5E1298E3-C3BE-4596-897C-E98B850FC28C}"/>
                </a:ext>
              </a:extLst>
            </p:cNvPr>
            <p:cNvCxnSpPr>
              <a:cxnSpLocks/>
            </p:cNvCxnSpPr>
            <p:nvPr/>
          </p:nvCxnSpPr>
          <p:spPr>
            <a:xfrm>
              <a:off x="6446220"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8092F62C-3380-4146-9F74-3D2071FF1AF9}"/>
                </a:ext>
              </a:extLst>
            </p:cNvPr>
            <p:cNvCxnSpPr>
              <a:cxnSpLocks/>
            </p:cNvCxnSpPr>
            <p:nvPr/>
          </p:nvCxnSpPr>
          <p:spPr>
            <a:xfrm>
              <a:off x="3668312" y="2852936"/>
              <a:ext cx="2776823"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37" name="组合 236">
            <a:extLst>
              <a:ext uri="{FF2B5EF4-FFF2-40B4-BE49-F238E27FC236}">
                <a16:creationId xmlns:a16="http://schemas.microsoft.com/office/drawing/2014/main" id="{93041085-B7F3-438E-8795-824E8BC18372}"/>
              </a:ext>
            </a:extLst>
          </p:cNvPr>
          <p:cNvGrpSpPr/>
          <p:nvPr/>
        </p:nvGrpSpPr>
        <p:grpSpPr>
          <a:xfrm>
            <a:off x="818395" y="3263101"/>
            <a:ext cx="7104241" cy="777877"/>
            <a:chOff x="3668312" y="2852936"/>
            <a:chExt cx="2777908" cy="432048"/>
          </a:xfrm>
        </p:grpSpPr>
        <p:cxnSp>
          <p:nvCxnSpPr>
            <p:cNvPr id="238" name="直接箭头连接符 237">
              <a:extLst>
                <a:ext uri="{FF2B5EF4-FFF2-40B4-BE49-F238E27FC236}">
                  <a16:creationId xmlns:a16="http://schemas.microsoft.com/office/drawing/2014/main" id="{FDD60E13-3B2A-4196-81C5-EA6289FD7E2A}"/>
                </a:ext>
              </a:extLst>
            </p:cNvPr>
            <p:cNvCxnSpPr>
              <a:cxnSpLocks/>
            </p:cNvCxnSpPr>
            <p:nvPr/>
          </p:nvCxnSpPr>
          <p:spPr>
            <a:xfrm>
              <a:off x="3668312"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9" name="直接箭头连接符 238">
              <a:extLst>
                <a:ext uri="{FF2B5EF4-FFF2-40B4-BE49-F238E27FC236}">
                  <a16:creationId xmlns:a16="http://schemas.microsoft.com/office/drawing/2014/main" id="{C63571D2-9965-49AF-BE48-430CC0DC2C82}"/>
                </a:ext>
              </a:extLst>
            </p:cNvPr>
            <p:cNvCxnSpPr>
              <a:cxnSpLocks/>
            </p:cNvCxnSpPr>
            <p:nvPr/>
          </p:nvCxnSpPr>
          <p:spPr>
            <a:xfrm>
              <a:off x="6446220"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8373E48C-7DAC-4E62-997C-0CEE92FAC7D7}"/>
                </a:ext>
              </a:extLst>
            </p:cNvPr>
            <p:cNvCxnSpPr>
              <a:cxnSpLocks/>
            </p:cNvCxnSpPr>
            <p:nvPr/>
          </p:nvCxnSpPr>
          <p:spPr>
            <a:xfrm>
              <a:off x="3668312" y="2852936"/>
              <a:ext cx="2777908"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41" name="组合 240">
            <a:extLst>
              <a:ext uri="{FF2B5EF4-FFF2-40B4-BE49-F238E27FC236}">
                <a16:creationId xmlns:a16="http://schemas.microsoft.com/office/drawing/2014/main" id="{28DF83F2-F7AA-4D45-89DD-D01D0C6590ED}"/>
              </a:ext>
            </a:extLst>
          </p:cNvPr>
          <p:cNvGrpSpPr/>
          <p:nvPr/>
        </p:nvGrpSpPr>
        <p:grpSpPr>
          <a:xfrm>
            <a:off x="6108465" y="6057292"/>
            <a:ext cx="836081" cy="432048"/>
            <a:chOff x="3668312" y="2852936"/>
            <a:chExt cx="2777908" cy="432048"/>
          </a:xfrm>
        </p:grpSpPr>
        <p:cxnSp>
          <p:nvCxnSpPr>
            <p:cNvPr id="242" name="直接箭头连接符 241">
              <a:extLst>
                <a:ext uri="{FF2B5EF4-FFF2-40B4-BE49-F238E27FC236}">
                  <a16:creationId xmlns:a16="http://schemas.microsoft.com/office/drawing/2014/main" id="{28CFB660-E5E9-4179-B1BB-1B572601B0BD}"/>
                </a:ext>
              </a:extLst>
            </p:cNvPr>
            <p:cNvCxnSpPr>
              <a:cxnSpLocks/>
            </p:cNvCxnSpPr>
            <p:nvPr/>
          </p:nvCxnSpPr>
          <p:spPr>
            <a:xfrm>
              <a:off x="3668312"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43" name="直接箭头连接符 242">
              <a:extLst>
                <a:ext uri="{FF2B5EF4-FFF2-40B4-BE49-F238E27FC236}">
                  <a16:creationId xmlns:a16="http://schemas.microsoft.com/office/drawing/2014/main" id="{1DD6E036-3B94-450B-B13E-50D7C923124A}"/>
                </a:ext>
              </a:extLst>
            </p:cNvPr>
            <p:cNvCxnSpPr>
              <a:cxnSpLocks/>
            </p:cNvCxnSpPr>
            <p:nvPr/>
          </p:nvCxnSpPr>
          <p:spPr>
            <a:xfrm>
              <a:off x="6446220"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4BAEAC00-E147-48F2-BBD9-665023D583C8}"/>
                </a:ext>
              </a:extLst>
            </p:cNvPr>
            <p:cNvCxnSpPr/>
            <p:nvPr/>
          </p:nvCxnSpPr>
          <p:spPr>
            <a:xfrm>
              <a:off x="3668312" y="2852936"/>
              <a:ext cx="277066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45" name="文本框 244">
            <a:extLst>
              <a:ext uri="{FF2B5EF4-FFF2-40B4-BE49-F238E27FC236}">
                <a16:creationId xmlns:a16="http://schemas.microsoft.com/office/drawing/2014/main" id="{6F823726-7311-4088-A8A0-1E6F8CED89B8}"/>
              </a:ext>
            </a:extLst>
          </p:cNvPr>
          <p:cNvSpPr txBox="1"/>
          <p:nvPr/>
        </p:nvSpPr>
        <p:spPr>
          <a:xfrm>
            <a:off x="7000706" y="6097506"/>
            <a:ext cx="1836342" cy="307777"/>
          </a:xfrm>
          <a:prstGeom prst="rect">
            <a:avLst/>
          </a:prstGeom>
          <a:noFill/>
        </p:spPr>
        <p:txBody>
          <a:bodyPr wrap="square" rtlCol="0">
            <a:spAutoFit/>
          </a:bodyPr>
          <a:lstStyle/>
          <a:p>
            <a:r>
              <a:rPr lang="en-US" altLang="zh-CN" sz="1400" dirty="0"/>
              <a:t>Temporal Correlated</a:t>
            </a:r>
            <a:endParaRPr lang="zh-CN" altLang="en-US" sz="1400" dirty="0"/>
          </a:p>
        </p:txBody>
      </p:sp>
    </p:spTree>
    <p:custDataLst>
      <p:tags r:id="rId1"/>
    </p:custDataLst>
    <p:extLst>
      <p:ext uri="{BB962C8B-B14F-4D97-AF65-F5344CB8AC3E}">
        <p14:creationId xmlns:p14="http://schemas.microsoft.com/office/powerpoint/2010/main" val="780310494"/>
      </p:ext>
    </p:extLst>
  </p:cSld>
  <p:clrMapOvr>
    <a:masterClrMapping/>
  </p:clrMapOvr>
  <mc:AlternateContent xmlns:mc="http://schemas.openxmlformats.org/markup-compatibility/2006" xmlns:p14="http://schemas.microsoft.com/office/powerpoint/2010/main">
    <mc:Choice Requires="p14">
      <p:transition spd="slow" p14:dur="2000" advTm="87431"/>
    </mc:Choice>
    <mc:Fallback xmlns="">
      <p:transition spd="slow" advTm="8743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Effect transition="in" filter="wipe(left)">
                                      <p:cBhvr>
                                        <p:cTn id="7" dur="500"/>
                                        <p:tgtEl>
                                          <p:spTgt spid="2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33"/>
                                        </p:tgtEl>
                                        <p:attrNameLst>
                                          <p:attrName>style.visibility</p:attrName>
                                        </p:attrNameLst>
                                      </p:cBhvr>
                                      <p:to>
                                        <p:strVal val="visible"/>
                                      </p:to>
                                    </p:set>
                                    <p:animEffect transition="in" filter="wipe(left)">
                                      <p:cBhvr>
                                        <p:cTn id="12" dur="500"/>
                                        <p:tgtEl>
                                          <p:spTgt spid="2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29"/>
                                        </p:tgtEl>
                                        <p:attrNameLst>
                                          <p:attrName>style.visibility</p:attrName>
                                        </p:attrNameLst>
                                      </p:cBhvr>
                                      <p:to>
                                        <p:strVal val="visible"/>
                                      </p:to>
                                    </p:set>
                                    <p:animEffect transition="in" filter="wipe(left)">
                                      <p:cBhvr>
                                        <p:cTn id="17" dur="500"/>
                                        <p:tgtEl>
                                          <p:spTgt spid="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等线" panose="02010600030101010101" pitchFamily="2" charset="-122"/>
                <a:ea typeface="等线" panose="02010600030101010101" pitchFamily="2" charset="-122"/>
              </a:rPr>
              <a:t>Cross RAP Referencing (CRR) </a:t>
            </a:r>
            <a:r>
              <a:rPr lang="en-US" altLang="zh-CN" b="1" dirty="0" smtClean="0">
                <a:latin typeface="等线" panose="02010600030101010101" pitchFamily="2" charset="-122"/>
                <a:ea typeface="等线" panose="02010600030101010101" pitchFamily="2" charset="-122"/>
              </a:rPr>
              <a:t>Coding</a:t>
            </a:r>
            <a:endParaRPr lang="zh-CN" altLang="en-US" dirty="0"/>
          </a:p>
        </p:txBody>
      </p:sp>
      <p:sp>
        <p:nvSpPr>
          <p:cNvPr id="3" name="内容占位符 2"/>
          <p:cNvSpPr>
            <a:spLocks noGrp="1"/>
          </p:cNvSpPr>
          <p:nvPr>
            <p:ph idx="1"/>
          </p:nvPr>
        </p:nvSpPr>
        <p:spPr/>
        <p:txBody>
          <a:bodyPr/>
          <a:lstStyle/>
          <a:p>
            <a:r>
              <a:rPr lang="en-US" altLang="zh-CN" dirty="0" smtClean="0"/>
              <a:t>fully use temporal correlation between RASs </a:t>
            </a:r>
            <a:endParaRPr lang="en-US" altLang="zh-CN" dirty="0"/>
          </a:p>
          <a:p>
            <a:endParaRPr lang="en-US" altLang="zh-CN" dirty="0" smtClean="0"/>
          </a:p>
          <a:p>
            <a:r>
              <a:rPr lang="en-US" altLang="zh-CN" dirty="0" smtClean="0"/>
              <a:t>keep the functionality of random access</a:t>
            </a:r>
            <a:endParaRPr lang="zh-CN" altLang="en-US" dirty="0"/>
          </a:p>
        </p:txBody>
      </p:sp>
    </p:spTree>
    <p:extLst>
      <p:ext uri="{BB962C8B-B14F-4D97-AF65-F5344CB8AC3E}">
        <p14:creationId xmlns:p14="http://schemas.microsoft.com/office/powerpoint/2010/main" val="34025573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04664"/>
            <a:ext cx="8229600" cy="915965"/>
          </a:xfrm>
        </p:spPr>
        <p:txBody>
          <a:bodyPr>
            <a:normAutofit/>
          </a:bodyPr>
          <a:lstStyle/>
          <a:p>
            <a:pPr>
              <a:spcBef>
                <a:spcPct val="20000"/>
              </a:spcBef>
              <a:buSzPct val="70000"/>
            </a:pPr>
            <a:r>
              <a:rPr lang="en-US" altLang="zh-CN" b="1" dirty="0">
                <a:latin typeface="等线" panose="02010600030101010101" pitchFamily="2" charset="-122"/>
                <a:ea typeface="等线" panose="02010600030101010101" pitchFamily="2" charset="-122"/>
              </a:rPr>
              <a:t>Cross RAP Referencing (CRR) Coding</a:t>
            </a:r>
            <a:endParaRPr lang="zh-CN" altLang="en-US" b="1" dirty="0">
              <a:solidFill>
                <a:srgbClr val="002060"/>
              </a:solidFill>
              <a:latin typeface="等线" panose="02010600030101010101" pitchFamily="2" charset="-122"/>
              <a:ea typeface="等线" panose="02010600030101010101" pitchFamily="2" charset="-122"/>
              <a:cs typeface="+mn-cs"/>
            </a:endParaRPr>
          </a:p>
        </p:txBody>
      </p:sp>
      <p:sp>
        <p:nvSpPr>
          <p:cNvPr id="5" name="内容占位符 2"/>
          <p:cNvSpPr>
            <a:spLocks noGrp="1"/>
          </p:cNvSpPr>
          <p:nvPr>
            <p:ph idx="1"/>
          </p:nvPr>
        </p:nvSpPr>
        <p:spPr>
          <a:xfrm>
            <a:off x="269259" y="1406685"/>
            <a:ext cx="8797074" cy="4360654"/>
          </a:xfrm>
        </p:spPr>
        <p:txBody>
          <a:bodyPr/>
          <a:lstStyle/>
          <a:p>
            <a:pPr>
              <a:buSzPct val="70000"/>
              <a:buFont typeface="Wingdings" charset="2"/>
              <a:buChar char="l"/>
              <a:defRPr/>
            </a:pPr>
            <a:r>
              <a:rPr lang="en-US" altLang="zh-CN" dirty="0">
                <a:latin typeface="等线" panose="02010600030101010101" pitchFamily="2" charset="-122"/>
                <a:ea typeface="等线" panose="02010600030101010101" pitchFamily="2" charset="-122"/>
              </a:rPr>
              <a:t>Extract </a:t>
            </a:r>
            <a:r>
              <a:rPr lang="en-US" altLang="zh-CN" dirty="0" smtClean="0">
                <a:latin typeface="等线" panose="02010600030101010101" pitchFamily="2" charset="-122"/>
                <a:ea typeface="等线" panose="02010600030101010101" pitchFamily="2" charset="-122"/>
              </a:rPr>
              <a:t>representative pictures from RASs</a:t>
            </a:r>
            <a:r>
              <a:rPr lang="en-US" altLang="zh-CN" dirty="0">
                <a:latin typeface="等线" panose="02010600030101010101" pitchFamily="2" charset="-122"/>
                <a:ea typeface="等线" panose="02010600030101010101" pitchFamily="2" charset="-122"/>
              </a:rPr>
              <a:t> </a:t>
            </a:r>
            <a:r>
              <a:rPr lang="en-US" altLang="zh-CN" dirty="0" smtClean="0">
                <a:latin typeface="等线" panose="02010600030101010101" pitchFamily="2" charset="-122"/>
                <a:ea typeface="等线" panose="02010600030101010101" pitchFamily="2" charset="-122"/>
              </a:rPr>
              <a:t>with similar scenes and subjects.</a:t>
            </a:r>
            <a:endParaRPr lang="en-US" altLang="zh-CN" dirty="0">
              <a:latin typeface="等线" panose="02010600030101010101" pitchFamily="2" charset="-122"/>
              <a:ea typeface="等线" panose="02010600030101010101" pitchFamily="2" charset="-122"/>
            </a:endParaRPr>
          </a:p>
        </p:txBody>
      </p:sp>
      <p:sp>
        <p:nvSpPr>
          <p:cNvPr id="65" name="文本框 64">
            <a:extLst>
              <a:ext uri="{FF2B5EF4-FFF2-40B4-BE49-F238E27FC236}">
                <a16:creationId xmlns:a16="http://schemas.microsoft.com/office/drawing/2014/main" id="{69034E05-08B1-43DE-B535-28EE191391FE}"/>
              </a:ext>
            </a:extLst>
          </p:cNvPr>
          <p:cNvSpPr txBox="1"/>
          <p:nvPr/>
        </p:nvSpPr>
        <p:spPr>
          <a:xfrm>
            <a:off x="56937" y="6553201"/>
            <a:ext cx="5904656" cy="276999"/>
          </a:xfrm>
          <a:prstGeom prst="rect">
            <a:avLst/>
          </a:prstGeom>
          <a:noFill/>
        </p:spPr>
        <p:txBody>
          <a:bodyPr wrap="square" rtlCol="0">
            <a:spAutoFit/>
          </a:bodyPr>
          <a:lstStyle>
            <a:defPPr>
              <a:defRPr lang="zh-CN"/>
            </a:defPPr>
            <a:lvl1pPr>
              <a:defRPr sz="1200"/>
            </a:lvl1pPr>
          </a:lstStyle>
          <a:p>
            <a:r>
              <a:rPr lang="en-US" altLang="zh-CN" dirty="0"/>
              <a:t>[1] Pictures from movie “The Man from Earth”</a:t>
            </a:r>
            <a:endParaRPr lang="zh-CN" altLang="en-US" dirty="0"/>
          </a:p>
        </p:txBody>
      </p:sp>
      <p:pic>
        <p:nvPicPr>
          <p:cNvPr id="185" name="图片 184">
            <a:extLst>
              <a:ext uri="{FF2B5EF4-FFF2-40B4-BE49-F238E27FC236}">
                <a16:creationId xmlns:a16="http://schemas.microsoft.com/office/drawing/2014/main" id="{1E341282-A4DB-412B-A5A7-8FA91F94C3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62476" y="5258207"/>
            <a:ext cx="1627397" cy="915411"/>
          </a:xfrm>
          <a:prstGeom prst="rect">
            <a:avLst/>
          </a:prstGeom>
          <a:scene3d>
            <a:camera prst="isometricOffAxis1Left"/>
            <a:lightRig rig="threePt" dir="t"/>
          </a:scene3d>
        </p:spPr>
      </p:pic>
      <p:pic>
        <p:nvPicPr>
          <p:cNvPr id="186" name="图片 185">
            <a:extLst>
              <a:ext uri="{FF2B5EF4-FFF2-40B4-BE49-F238E27FC236}">
                <a16:creationId xmlns:a16="http://schemas.microsoft.com/office/drawing/2014/main" id="{40CFACAB-2A8C-47A3-BAD2-1EDB6020DD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4190" y="5258207"/>
            <a:ext cx="1627397" cy="915411"/>
          </a:xfrm>
          <a:prstGeom prst="rect">
            <a:avLst/>
          </a:prstGeom>
          <a:scene3d>
            <a:camera prst="isometricOffAxis1Left"/>
            <a:lightRig rig="threePt" dir="t"/>
          </a:scene3d>
        </p:spPr>
      </p:pic>
      <p:pic>
        <p:nvPicPr>
          <p:cNvPr id="187" name="图片 186">
            <a:extLst>
              <a:ext uri="{FF2B5EF4-FFF2-40B4-BE49-F238E27FC236}">
                <a16:creationId xmlns:a16="http://schemas.microsoft.com/office/drawing/2014/main" id="{A3239D3F-D155-4C42-B54C-2A50888C8B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9651" y="5258207"/>
            <a:ext cx="1627397" cy="915411"/>
          </a:xfrm>
          <a:prstGeom prst="rect">
            <a:avLst/>
          </a:prstGeom>
          <a:scene3d>
            <a:camera prst="isometricOffAxis1Left"/>
            <a:lightRig rig="threePt" dir="t"/>
          </a:scene3d>
        </p:spPr>
      </p:pic>
      <p:pic>
        <p:nvPicPr>
          <p:cNvPr id="188" name="图片 187">
            <a:extLst>
              <a:ext uri="{FF2B5EF4-FFF2-40B4-BE49-F238E27FC236}">
                <a16:creationId xmlns:a16="http://schemas.microsoft.com/office/drawing/2014/main" id="{FC64F82B-2131-4A69-B493-A0ED7E8097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0272" y="5258207"/>
            <a:ext cx="1627397" cy="915411"/>
          </a:xfrm>
          <a:prstGeom prst="rect">
            <a:avLst/>
          </a:prstGeom>
          <a:scene3d>
            <a:camera prst="isometricOffAxis1Left"/>
            <a:lightRig rig="threePt" dir="t"/>
          </a:scene3d>
        </p:spPr>
      </p:pic>
      <p:pic>
        <p:nvPicPr>
          <p:cNvPr id="190" name="图片 189">
            <a:extLst>
              <a:ext uri="{FF2B5EF4-FFF2-40B4-BE49-F238E27FC236}">
                <a16:creationId xmlns:a16="http://schemas.microsoft.com/office/drawing/2014/main" id="{C6725C62-76DD-4D01-87F5-BB64608ABD4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14511" y="5252932"/>
            <a:ext cx="1627397" cy="915411"/>
          </a:xfrm>
          <a:prstGeom prst="rect">
            <a:avLst/>
          </a:prstGeom>
          <a:scene3d>
            <a:camera prst="isometricOffAxis1Left"/>
            <a:lightRig rig="threePt" dir="t"/>
          </a:scene3d>
        </p:spPr>
      </p:pic>
      <p:pic>
        <p:nvPicPr>
          <p:cNvPr id="191" name="图片 190">
            <a:extLst>
              <a:ext uri="{FF2B5EF4-FFF2-40B4-BE49-F238E27FC236}">
                <a16:creationId xmlns:a16="http://schemas.microsoft.com/office/drawing/2014/main" id="{AFE11809-1BBF-4134-B827-987E8752DE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4460" y="5260802"/>
            <a:ext cx="1627397" cy="915411"/>
          </a:xfrm>
          <a:prstGeom prst="rect">
            <a:avLst/>
          </a:prstGeom>
          <a:scene3d>
            <a:camera prst="isometricOffAxis1Left"/>
            <a:lightRig rig="threePt" dir="t"/>
          </a:scene3d>
        </p:spPr>
      </p:pic>
      <p:pic>
        <p:nvPicPr>
          <p:cNvPr id="192" name="图片 191">
            <a:extLst>
              <a:ext uri="{FF2B5EF4-FFF2-40B4-BE49-F238E27FC236}">
                <a16:creationId xmlns:a16="http://schemas.microsoft.com/office/drawing/2014/main" id="{1C89F422-0DA3-433E-80DC-B94171D5EA8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02716" y="5252932"/>
            <a:ext cx="1627397" cy="915411"/>
          </a:xfrm>
          <a:prstGeom prst="rect">
            <a:avLst/>
          </a:prstGeom>
          <a:scene3d>
            <a:camera prst="isometricOffAxis1Left"/>
            <a:lightRig rig="threePt" dir="t"/>
          </a:scene3d>
        </p:spPr>
      </p:pic>
      <p:pic>
        <p:nvPicPr>
          <p:cNvPr id="193" name="图片 192">
            <a:extLst>
              <a:ext uri="{FF2B5EF4-FFF2-40B4-BE49-F238E27FC236}">
                <a16:creationId xmlns:a16="http://schemas.microsoft.com/office/drawing/2014/main" id="{BDEB296F-01C0-4B38-9024-2E8A9019A9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82819" y="5267887"/>
            <a:ext cx="1627397" cy="915411"/>
          </a:xfrm>
          <a:prstGeom prst="rect">
            <a:avLst/>
          </a:prstGeom>
          <a:scene3d>
            <a:camera prst="isometricOffAxis1Left"/>
            <a:lightRig rig="threePt" dir="t"/>
          </a:scene3d>
        </p:spPr>
      </p:pic>
      <p:pic>
        <p:nvPicPr>
          <p:cNvPr id="195" name="图片 194">
            <a:extLst>
              <a:ext uri="{FF2B5EF4-FFF2-40B4-BE49-F238E27FC236}">
                <a16:creationId xmlns:a16="http://schemas.microsoft.com/office/drawing/2014/main" id="{FD4B7009-33A5-458B-9142-10F961291C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11575" y="5258209"/>
            <a:ext cx="1627397" cy="915411"/>
          </a:xfrm>
          <a:prstGeom prst="rect">
            <a:avLst/>
          </a:prstGeom>
          <a:scene3d>
            <a:camera prst="isometricOffAxis1Left"/>
            <a:lightRig rig="threePt" dir="t"/>
          </a:scene3d>
        </p:spPr>
      </p:pic>
      <p:pic>
        <p:nvPicPr>
          <p:cNvPr id="196" name="图片 195">
            <a:extLst>
              <a:ext uri="{FF2B5EF4-FFF2-40B4-BE49-F238E27FC236}">
                <a16:creationId xmlns:a16="http://schemas.microsoft.com/office/drawing/2014/main" id="{7A538068-AC15-4663-9FB4-20F2FFBABE9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7504" y="5258209"/>
            <a:ext cx="1627397" cy="915411"/>
          </a:xfrm>
          <a:prstGeom prst="rect">
            <a:avLst/>
          </a:prstGeom>
          <a:scene3d>
            <a:camera prst="isometricOffAxis1Left"/>
            <a:lightRig rig="threePt" dir="t"/>
          </a:scene3d>
        </p:spPr>
      </p:pic>
      <p:pic>
        <p:nvPicPr>
          <p:cNvPr id="197" name="图片 196">
            <a:extLst>
              <a:ext uri="{FF2B5EF4-FFF2-40B4-BE49-F238E27FC236}">
                <a16:creationId xmlns:a16="http://schemas.microsoft.com/office/drawing/2014/main" id="{E3CC5BBA-FABC-4066-A9B3-E40BA29D525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7607" y="5258208"/>
            <a:ext cx="1627397" cy="915411"/>
          </a:xfrm>
          <a:prstGeom prst="rect">
            <a:avLst/>
          </a:prstGeom>
          <a:scene3d>
            <a:camera prst="isometricOffAxis1Left"/>
            <a:lightRig rig="threePt" dir="t"/>
          </a:scene3d>
        </p:spPr>
      </p:pic>
      <p:pic>
        <p:nvPicPr>
          <p:cNvPr id="198" name="图片 197">
            <a:extLst>
              <a:ext uri="{FF2B5EF4-FFF2-40B4-BE49-F238E27FC236}">
                <a16:creationId xmlns:a16="http://schemas.microsoft.com/office/drawing/2014/main" id="{45D11F8C-B7E8-4C28-B0DC-C31C5DB6E5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56430" y="5258207"/>
            <a:ext cx="1627397" cy="915411"/>
          </a:xfrm>
          <a:prstGeom prst="rect">
            <a:avLst/>
          </a:prstGeom>
          <a:scene3d>
            <a:camera prst="isometricOffAxis1Left"/>
            <a:lightRig rig="threePt" dir="t"/>
          </a:scene3d>
        </p:spPr>
      </p:pic>
      <p:pic>
        <p:nvPicPr>
          <p:cNvPr id="200" name="图片 199">
            <a:extLst>
              <a:ext uri="{FF2B5EF4-FFF2-40B4-BE49-F238E27FC236}">
                <a16:creationId xmlns:a16="http://schemas.microsoft.com/office/drawing/2014/main" id="{278DCD86-F6F4-45BC-9503-9680043048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47071" y="5259663"/>
            <a:ext cx="1627397" cy="915411"/>
          </a:xfrm>
          <a:prstGeom prst="rect">
            <a:avLst/>
          </a:prstGeom>
          <a:scene3d>
            <a:camera prst="isometricOffAxis1Left"/>
            <a:lightRig rig="threePt" dir="t"/>
          </a:scene3d>
        </p:spPr>
      </p:pic>
      <p:pic>
        <p:nvPicPr>
          <p:cNvPr id="201" name="图片 200">
            <a:extLst>
              <a:ext uri="{FF2B5EF4-FFF2-40B4-BE49-F238E27FC236}">
                <a16:creationId xmlns:a16="http://schemas.microsoft.com/office/drawing/2014/main" id="{B78A9DFE-1A94-41FE-B2DB-54C4130F87D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81819" y="5265456"/>
            <a:ext cx="1627397" cy="915411"/>
          </a:xfrm>
          <a:prstGeom prst="rect">
            <a:avLst/>
          </a:prstGeom>
          <a:scene3d>
            <a:camera prst="isometricOffAxis1Left"/>
            <a:lightRig rig="threePt" dir="t"/>
          </a:scene3d>
        </p:spPr>
      </p:pic>
      <p:pic>
        <p:nvPicPr>
          <p:cNvPr id="202" name="图片 201">
            <a:extLst>
              <a:ext uri="{FF2B5EF4-FFF2-40B4-BE49-F238E27FC236}">
                <a16:creationId xmlns:a16="http://schemas.microsoft.com/office/drawing/2014/main" id="{4D654628-8052-4A2C-9EDE-AFF9D8388D3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98995" y="5265367"/>
            <a:ext cx="1627397" cy="915411"/>
          </a:xfrm>
          <a:prstGeom prst="rect">
            <a:avLst/>
          </a:prstGeom>
          <a:scene3d>
            <a:camera prst="isometricOffAxis1Left"/>
            <a:lightRig rig="threePt" dir="t"/>
          </a:scene3d>
        </p:spPr>
      </p:pic>
      <p:pic>
        <p:nvPicPr>
          <p:cNvPr id="203" name="图片 202">
            <a:extLst>
              <a:ext uri="{FF2B5EF4-FFF2-40B4-BE49-F238E27FC236}">
                <a16:creationId xmlns:a16="http://schemas.microsoft.com/office/drawing/2014/main" id="{3903CE1F-8C37-480B-A3C1-E21B501086F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20937" y="5266710"/>
            <a:ext cx="1627397" cy="915411"/>
          </a:xfrm>
          <a:prstGeom prst="rect">
            <a:avLst/>
          </a:prstGeom>
          <a:scene3d>
            <a:camera prst="isometricOffAxis1Left"/>
            <a:lightRig rig="threePt" dir="t"/>
          </a:scene3d>
        </p:spPr>
      </p:pic>
      <p:pic>
        <p:nvPicPr>
          <p:cNvPr id="205" name="图片 204">
            <a:extLst>
              <a:ext uri="{FF2B5EF4-FFF2-40B4-BE49-F238E27FC236}">
                <a16:creationId xmlns:a16="http://schemas.microsoft.com/office/drawing/2014/main" id="{A44CCD6D-E1B7-4C66-AC76-64111C2B62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09037" y="5221308"/>
            <a:ext cx="1627397" cy="915411"/>
          </a:xfrm>
          <a:prstGeom prst="rect">
            <a:avLst/>
          </a:prstGeom>
          <a:scene3d>
            <a:camera prst="isometricOffAxis1Left"/>
            <a:lightRig rig="threePt" dir="t"/>
          </a:scene3d>
        </p:spPr>
      </p:pic>
      <p:pic>
        <p:nvPicPr>
          <p:cNvPr id="206" name="图片 205">
            <a:extLst>
              <a:ext uri="{FF2B5EF4-FFF2-40B4-BE49-F238E27FC236}">
                <a16:creationId xmlns:a16="http://schemas.microsoft.com/office/drawing/2014/main" id="{43F08CED-3568-44E9-8CA0-A5197A2FE53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02850" y="5223828"/>
            <a:ext cx="1627397" cy="915411"/>
          </a:xfrm>
          <a:prstGeom prst="rect">
            <a:avLst/>
          </a:prstGeom>
          <a:scene3d>
            <a:camera prst="isometricOffAxis1Left"/>
            <a:lightRig rig="threePt" dir="t"/>
          </a:scene3d>
        </p:spPr>
      </p:pic>
      <p:pic>
        <p:nvPicPr>
          <p:cNvPr id="207" name="图片 206">
            <a:extLst>
              <a:ext uri="{FF2B5EF4-FFF2-40B4-BE49-F238E27FC236}">
                <a16:creationId xmlns:a16="http://schemas.microsoft.com/office/drawing/2014/main" id="{096D290B-39E6-4221-9961-EB5AC829FE0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82953" y="5221296"/>
            <a:ext cx="1627397" cy="915411"/>
          </a:xfrm>
          <a:prstGeom prst="rect">
            <a:avLst/>
          </a:prstGeom>
          <a:scene3d>
            <a:camera prst="isometricOffAxis1Left"/>
            <a:lightRig rig="threePt" dir="t"/>
          </a:scene3d>
        </p:spPr>
      </p:pic>
      <p:pic>
        <p:nvPicPr>
          <p:cNvPr id="208" name="图片 207">
            <a:extLst>
              <a:ext uri="{FF2B5EF4-FFF2-40B4-BE49-F238E27FC236}">
                <a16:creationId xmlns:a16="http://schemas.microsoft.com/office/drawing/2014/main" id="{66866665-BAF1-4E29-AE8B-07A4B2F39C3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81633" y="5226023"/>
            <a:ext cx="1627397" cy="915411"/>
          </a:xfrm>
          <a:prstGeom prst="rect">
            <a:avLst/>
          </a:prstGeom>
          <a:scene3d>
            <a:camera prst="isometricOffAxis1Left"/>
            <a:lightRig rig="threePt" dir="t"/>
          </a:scene3d>
        </p:spPr>
      </p:pic>
      <p:pic>
        <p:nvPicPr>
          <p:cNvPr id="210" name="图片 209">
            <a:extLst>
              <a:ext uri="{FF2B5EF4-FFF2-40B4-BE49-F238E27FC236}">
                <a16:creationId xmlns:a16="http://schemas.microsoft.com/office/drawing/2014/main" id="{775E5752-A811-425D-91B6-BBA7BC5BF0D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7290" y="5205733"/>
            <a:ext cx="1627397" cy="915411"/>
          </a:xfrm>
          <a:prstGeom prst="rect">
            <a:avLst/>
          </a:prstGeom>
          <a:scene3d>
            <a:camera prst="isometricOffAxis1Left"/>
            <a:lightRig rig="threePt" dir="t"/>
          </a:scene3d>
        </p:spPr>
      </p:pic>
      <p:pic>
        <p:nvPicPr>
          <p:cNvPr id="211" name="图片 210">
            <a:extLst>
              <a:ext uri="{FF2B5EF4-FFF2-40B4-BE49-F238E27FC236}">
                <a16:creationId xmlns:a16="http://schemas.microsoft.com/office/drawing/2014/main" id="{1CAF2044-5D61-413B-A21A-41D6BA339F0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9356" y="5220119"/>
            <a:ext cx="1627397" cy="915411"/>
          </a:xfrm>
          <a:prstGeom prst="rect">
            <a:avLst/>
          </a:prstGeom>
          <a:scene3d>
            <a:camera prst="isometricOffAxis1Left"/>
            <a:lightRig rig="threePt" dir="t"/>
          </a:scene3d>
        </p:spPr>
      </p:pic>
      <p:pic>
        <p:nvPicPr>
          <p:cNvPr id="212" name="图片 211">
            <a:extLst>
              <a:ext uri="{FF2B5EF4-FFF2-40B4-BE49-F238E27FC236}">
                <a16:creationId xmlns:a16="http://schemas.microsoft.com/office/drawing/2014/main" id="{722B86CC-8E3C-48C2-9D5F-699A2619CCA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1422" y="5204760"/>
            <a:ext cx="1627397" cy="915411"/>
          </a:xfrm>
          <a:prstGeom prst="rect">
            <a:avLst/>
          </a:prstGeom>
          <a:scene3d>
            <a:camera prst="isometricOffAxis1Left"/>
            <a:lightRig rig="threePt" dir="t"/>
          </a:scene3d>
        </p:spPr>
      </p:pic>
      <p:pic>
        <p:nvPicPr>
          <p:cNvPr id="213" name="图片 212">
            <a:extLst>
              <a:ext uri="{FF2B5EF4-FFF2-40B4-BE49-F238E27FC236}">
                <a16:creationId xmlns:a16="http://schemas.microsoft.com/office/drawing/2014/main" id="{B839322B-F76B-495B-9B96-9A13B18E6A7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512" y="5214215"/>
            <a:ext cx="1627397" cy="915411"/>
          </a:xfrm>
          <a:prstGeom prst="rect">
            <a:avLst/>
          </a:prstGeom>
          <a:scene3d>
            <a:camera prst="isometricOffAxis1Left"/>
            <a:lightRig rig="threePt" dir="t"/>
          </a:scene3d>
        </p:spPr>
      </p:pic>
      <p:cxnSp>
        <p:nvCxnSpPr>
          <p:cNvPr id="214" name="直接箭头连接符 213">
            <a:extLst>
              <a:ext uri="{FF2B5EF4-FFF2-40B4-BE49-F238E27FC236}">
                <a16:creationId xmlns:a16="http://schemas.microsoft.com/office/drawing/2014/main" id="{A93B59C4-9EE2-4E87-9B41-0AABDFAFD409}"/>
              </a:ext>
            </a:extLst>
          </p:cNvPr>
          <p:cNvCxnSpPr>
            <a:cxnSpLocks/>
          </p:cNvCxnSpPr>
          <p:nvPr/>
        </p:nvCxnSpPr>
        <p:spPr>
          <a:xfrm>
            <a:off x="269259" y="6384560"/>
            <a:ext cx="8797074"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15" name="文本框 214">
            <a:extLst>
              <a:ext uri="{FF2B5EF4-FFF2-40B4-BE49-F238E27FC236}">
                <a16:creationId xmlns:a16="http://schemas.microsoft.com/office/drawing/2014/main" id="{C5C8710A-7620-4B11-A321-F535FF12DFBD}"/>
              </a:ext>
            </a:extLst>
          </p:cNvPr>
          <p:cNvSpPr txBox="1"/>
          <p:nvPr/>
        </p:nvSpPr>
        <p:spPr>
          <a:xfrm>
            <a:off x="7596336" y="6577607"/>
            <a:ext cx="1661476" cy="307777"/>
          </a:xfrm>
          <a:prstGeom prst="rect">
            <a:avLst/>
          </a:prstGeom>
          <a:noFill/>
        </p:spPr>
        <p:txBody>
          <a:bodyPr wrap="square" rtlCol="0">
            <a:spAutoFit/>
          </a:bodyPr>
          <a:lstStyle/>
          <a:p>
            <a:r>
              <a:rPr lang="en-US" altLang="zh-CN" sz="1400" dirty="0"/>
              <a:t>Presentation Time</a:t>
            </a:r>
            <a:endParaRPr lang="zh-CN" altLang="en-US" sz="1400" dirty="0"/>
          </a:p>
        </p:txBody>
      </p:sp>
      <p:sp>
        <p:nvSpPr>
          <p:cNvPr id="216" name="椭圆 215">
            <a:extLst>
              <a:ext uri="{FF2B5EF4-FFF2-40B4-BE49-F238E27FC236}">
                <a16:creationId xmlns:a16="http://schemas.microsoft.com/office/drawing/2014/main" id="{05AF051B-5EA5-424E-A5E1-4349CC2BC69F}"/>
              </a:ext>
            </a:extLst>
          </p:cNvPr>
          <p:cNvSpPr/>
          <p:nvPr/>
        </p:nvSpPr>
        <p:spPr>
          <a:xfrm>
            <a:off x="6287847" y="6195044"/>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17" name="椭圆 216">
            <a:extLst>
              <a:ext uri="{FF2B5EF4-FFF2-40B4-BE49-F238E27FC236}">
                <a16:creationId xmlns:a16="http://schemas.microsoft.com/office/drawing/2014/main" id="{F24C0DA3-1CB4-4F25-B95A-DA06BB7C5DDD}"/>
              </a:ext>
            </a:extLst>
          </p:cNvPr>
          <p:cNvSpPr/>
          <p:nvPr/>
        </p:nvSpPr>
        <p:spPr>
          <a:xfrm>
            <a:off x="4912164" y="6199814"/>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18" name="椭圆 217">
            <a:extLst>
              <a:ext uri="{FF2B5EF4-FFF2-40B4-BE49-F238E27FC236}">
                <a16:creationId xmlns:a16="http://schemas.microsoft.com/office/drawing/2014/main" id="{BB82F215-5B56-412D-8B24-B23EEE390ACC}"/>
              </a:ext>
            </a:extLst>
          </p:cNvPr>
          <p:cNvSpPr/>
          <p:nvPr/>
        </p:nvSpPr>
        <p:spPr>
          <a:xfrm>
            <a:off x="3524296" y="6190962"/>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19" name="椭圆 218">
            <a:extLst>
              <a:ext uri="{FF2B5EF4-FFF2-40B4-BE49-F238E27FC236}">
                <a16:creationId xmlns:a16="http://schemas.microsoft.com/office/drawing/2014/main" id="{7CD9EB72-D5DC-452B-A0CE-CB5157DA2A89}"/>
              </a:ext>
            </a:extLst>
          </p:cNvPr>
          <p:cNvSpPr/>
          <p:nvPr/>
        </p:nvSpPr>
        <p:spPr>
          <a:xfrm>
            <a:off x="2150741" y="6199814"/>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20" name="椭圆 219">
            <a:extLst>
              <a:ext uri="{FF2B5EF4-FFF2-40B4-BE49-F238E27FC236}">
                <a16:creationId xmlns:a16="http://schemas.microsoft.com/office/drawing/2014/main" id="{7808BC98-3C85-4569-9A57-EEDC9E71010F}"/>
              </a:ext>
            </a:extLst>
          </p:cNvPr>
          <p:cNvSpPr/>
          <p:nvPr/>
        </p:nvSpPr>
        <p:spPr>
          <a:xfrm>
            <a:off x="705178" y="6188463"/>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28" name="椭圆 227">
            <a:extLst>
              <a:ext uri="{FF2B5EF4-FFF2-40B4-BE49-F238E27FC236}">
                <a16:creationId xmlns:a16="http://schemas.microsoft.com/office/drawing/2014/main" id="{5FB11CB4-E588-4F1C-B089-C2034AC40BCA}"/>
              </a:ext>
            </a:extLst>
          </p:cNvPr>
          <p:cNvSpPr/>
          <p:nvPr/>
        </p:nvSpPr>
        <p:spPr>
          <a:xfrm>
            <a:off x="7778624" y="6201843"/>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grpSp>
        <p:nvGrpSpPr>
          <p:cNvPr id="229" name="组合 228">
            <a:extLst>
              <a:ext uri="{FF2B5EF4-FFF2-40B4-BE49-F238E27FC236}">
                <a16:creationId xmlns:a16="http://schemas.microsoft.com/office/drawing/2014/main" id="{35156BF9-C1C7-41C7-B87C-4726E93CCB13}"/>
              </a:ext>
            </a:extLst>
          </p:cNvPr>
          <p:cNvGrpSpPr/>
          <p:nvPr/>
        </p:nvGrpSpPr>
        <p:grpSpPr>
          <a:xfrm>
            <a:off x="3668312" y="4831144"/>
            <a:ext cx="2777908" cy="229600"/>
            <a:chOff x="3668312" y="2852936"/>
            <a:chExt cx="2777908" cy="432048"/>
          </a:xfrm>
        </p:grpSpPr>
        <p:cxnSp>
          <p:nvCxnSpPr>
            <p:cNvPr id="230" name="直接箭头连接符 229">
              <a:extLst>
                <a:ext uri="{FF2B5EF4-FFF2-40B4-BE49-F238E27FC236}">
                  <a16:creationId xmlns:a16="http://schemas.microsoft.com/office/drawing/2014/main" id="{C14C84AD-D635-49BD-BAF9-1C52E97E77CB}"/>
                </a:ext>
              </a:extLst>
            </p:cNvPr>
            <p:cNvCxnSpPr>
              <a:cxnSpLocks/>
            </p:cNvCxnSpPr>
            <p:nvPr/>
          </p:nvCxnSpPr>
          <p:spPr>
            <a:xfrm>
              <a:off x="3668312"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1" name="直接箭头连接符 230">
              <a:extLst>
                <a:ext uri="{FF2B5EF4-FFF2-40B4-BE49-F238E27FC236}">
                  <a16:creationId xmlns:a16="http://schemas.microsoft.com/office/drawing/2014/main" id="{422B9101-9E3E-425D-B7C5-ECC4555DA38B}"/>
                </a:ext>
              </a:extLst>
            </p:cNvPr>
            <p:cNvCxnSpPr>
              <a:cxnSpLocks/>
            </p:cNvCxnSpPr>
            <p:nvPr/>
          </p:nvCxnSpPr>
          <p:spPr>
            <a:xfrm>
              <a:off x="6446220"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33357634-7206-433C-8BB3-254F7117E013}"/>
                </a:ext>
              </a:extLst>
            </p:cNvPr>
            <p:cNvCxnSpPr>
              <a:cxnSpLocks/>
            </p:cNvCxnSpPr>
            <p:nvPr/>
          </p:nvCxnSpPr>
          <p:spPr>
            <a:xfrm>
              <a:off x="3668312" y="2852936"/>
              <a:ext cx="2777908"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33" name="组合 232">
            <a:extLst>
              <a:ext uri="{FF2B5EF4-FFF2-40B4-BE49-F238E27FC236}">
                <a16:creationId xmlns:a16="http://schemas.microsoft.com/office/drawing/2014/main" id="{E5D3AA16-2E01-40EE-9707-6416AD39FA1B}"/>
              </a:ext>
            </a:extLst>
          </p:cNvPr>
          <p:cNvGrpSpPr/>
          <p:nvPr/>
        </p:nvGrpSpPr>
        <p:grpSpPr>
          <a:xfrm>
            <a:off x="2279357" y="4698717"/>
            <a:ext cx="2777908" cy="359434"/>
            <a:chOff x="3668312" y="2852936"/>
            <a:chExt cx="2777908" cy="432048"/>
          </a:xfrm>
        </p:grpSpPr>
        <p:cxnSp>
          <p:nvCxnSpPr>
            <p:cNvPr id="234" name="直接箭头连接符 233">
              <a:extLst>
                <a:ext uri="{FF2B5EF4-FFF2-40B4-BE49-F238E27FC236}">
                  <a16:creationId xmlns:a16="http://schemas.microsoft.com/office/drawing/2014/main" id="{5968EA86-7F4D-4331-A6EA-2E7C3A03BB6F}"/>
                </a:ext>
              </a:extLst>
            </p:cNvPr>
            <p:cNvCxnSpPr>
              <a:cxnSpLocks/>
            </p:cNvCxnSpPr>
            <p:nvPr/>
          </p:nvCxnSpPr>
          <p:spPr>
            <a:xfrm>
              <a:off x="3668312"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5" name="直接箭头连接符 234">
              <a:extLst>
                <a:ext uri="{FF2B5EF4-FFF2-40B4-BE49-F238E27FC236}">
                  <a16:creationId xmlns:a16="http://schemas.microsoft.com/office/drawing/2014/main" id="{5E1298E3-C3BE-4596-897C-E98B850FC28C}"/>
                </a:ext>
              </a:extLst>
            </p:cNvPr>
            <p:cNvCxnSpPr>
              <a:cxnSpLocks/>
            </p:cNvCxnSpPr>
            <p:nvPr/>
          </p:nvCxnSpPr>
          <p:spPr>
            <a:xfrm>
              <a:off x="6446220"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8092F62C-3380-4146-9F74-3D2071FF1AF9}"/>
                </a:ext>
              </a:extLst>
            </p:cNvPr>
            <p:cNvCxnSpPr>
              <a:cxnSpLocks/>
            </p:cNvCxnSpPr>
            <p:nvPr/>
          </p:nvCxnSpPr>
          <p:spPr>
            <a:xfrm>
              <a:off x="3668312" y="2852936"/>
              <a:ext cx="2776823"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37" name="组合 236">
            <a:extLst>
              <a:ext uri="{FF2B5EF4-FFF2-40B4-BE49-F238E27FC236}">
                <a16:creationId xmlns:a16="http://schemas.microsoft.com/office/drawing/2014/main" id="{93041085-B7F3-438E-8795-824E8BC18372}"/>
              </a:ext>
            </a:extLst>
          </p:cNvPr>
          <p:cNvGrpSpPr/>
          <p:nvPr/>
        </p:nvGrpSpPr>
        <p:grpSpPr>
          <a:xfrm>
            <a:off x="818395" y="4528337"/>
            <a:ext cx="7104241" cy="475488"/>
            <a:chOff x="3668312" y="2852936"/>
            <a:chExt cx="2777908" cy="432048"/>
          </a:xfrm>
        </p:grpSpPr>
        <p:cxnSp>
          <p:nvCxnSpPr>
            <p:cNvPr id="238" name="直接箭头连接符 237">
              <a:extLst>
                <a:ext uri="{FF2B5EF4-FFF2-40B4-BE49-F238E27FC236}">
                  <a16:creationId xmlns:a16="http://schemas.microsoft.com/office/drawing/2014/main" id="{FDD60E13-3B2A-4196-81C5-EA6289FD7E2A}"/>
                </a:ext>
              </a:extLst>
            </p:cNvPr>
            <p:cNvCxnSpPr>
              <a:cxnSpLocks/>
            </p:cNvCxnSpPr>
            <p:nvPr/>
          </p:nvCxnSpPr>
          <p:spPr>
            <a:xfrm>
              <a:off x="3668312"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9" name="直接箭头连接符 238">
              <a:extLst>
                <a:ext uri="{FF2B5EF4-FFF2-40B4-BE49-F238E27FC236}">
                  <a16:creationId xmlns:a16="http://schemas.microsoft.com/office/drawing/2014/main" id="{C63571D2-9965-49AF-BE48-430CC0DC2C82}"/>
                </a:ext>
              </a:extLst>
            </p:cNvPr>
            <p:cNvCxnSpPr>
              <a:cxnSpLocks/>
            </p:cNvCxnSpPr>
            <p:nvPr/>
          </p:nvCxnSpPr>
          <p:spPr>
            <a:xfrm>
              <a:off x="6446220"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8373E48C-7DAC-4E62-997C-0CEE92FAC7D7}"/>
                </a:ext>
              </a:extLst>
            </p:cNvPr>
            <p:cNvCxnSpPr>
              <a:cxnSpLocks/>
            </p:cNvCxnSpPr>
            <p:nvPr/>
          </p:nvCxnSpPr>
          <p:spPr>
            <a:xfrm>
              <a:off x="3668312" y="2852936"/>
              <a:ext cx="2777908"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4" name="直接箭头连接符 3">
            <a:extLst>
              <a:ext uri="{FF2B5EF4-FFF2-40B4-BE49-F238E27FC236}">
                <a16:creationId xmlns:a16="http://schemas.microsoft.com/office/drawing/2014/main" id="{76175972-7B5B-462B-B637-DCEDEDA15EAF}"/>
              </a:ext>
            </a:extLst>
          </p:cNvPr>
          <p:cNvCxnSpPr>
            <a:cxnSpLocks/>
          </p:cNvCxnSpPr>
          <p:nvPr/>
        </p:nvCxnSpPr>
        <p:spPr>
          <a:xfrm flipV="1">
            <a:off x="1582953" y="4142065"/>
            <a:ext cx="0" cy="33815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a:extLst>
              <a:ext uri="{FF2B5EF4-FFF2-40B4-BE49-F238E27FC236}">
                <a16:creationId xmlns:a16="http://schemas.microsoft.com/office/drawing/2014/main" id="{65684667-A734-4251-8631-91B437BDFEBE}"/>
              </a:ext>
            </a:extLst>
          </p:cNvPr>
          <p:cNvCxnSpPr>
            <a:cxnSpLocks/>
          </p:cNvCxnSpPr>
          <p:nvPr/>
        </p:nvCxnSpPr>
        <p:spPr>
          <a:xfrm flipV="1">
            <a:off x="3631887" y="4232291"/>
            <a:ext cx="0" cy="48583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76">
            <a:extLst>
              <a:ext uri="{FF2B5EF4-FFF2-40B4-BE49-F238E27FC236}">
                <a16:creationId xmlns:a16="http://schemas.microsoft.com/office/drawing/2014/main" id="{35A4F790-C77F-45BF-B067-EBE7EFDA6D5A}"/>
              </a:ext>
            </a:extLst>
          </p:cNvPr>
          <p:cNvCxnSpPr>
            <a:cxnSpLocks/>
          </p:cNvCxnSpPr>
          <p:nvPr/>
        </p:nvCxnSpPr>
        <p:spPr>
          <a:xfrm flipV="1">
            <a:off x="5632690" y="4232291"/>
            <a:ext cx="0" cy="63686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3" name="图片 72">
            <a:extLst>
              <a:ext uri="{FF2B5EF4-FFF2-40B4-BE49-F238E27FC236}">
                <a16:creationId xmlns:a16="http://schemas.microsoft.com/office/drawing/2014/main" id="{B839322B-F76B-495B-9B96-9A13B18E6A7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7842" y="3245492"/>
            <a:ext cx="1627397" cy="915411"/>
          </a:xfrm>
          <a:prstGeom prst="rect">
            <a:avLst/>
          </a:prstGeom>
          <a:scene3d>
            <a:camera prst="isometricOffAxis1Left"/>
            <a:lightRig rig="threePt" dir="t"/>
          </a:scene3d>
        </p:spPr>
      </p:pic>
      <p:pic>
        <p:nvPicPr>
          <p:cNvPr id="75" name="图片 74">
            <a:extLst>
              <a:ext uri="{FF2B5EF4-FFF2-40B4-BE49-F238E27FC236}">
                <a16:creationId xmlns:a16="http://schemas.microsoft.com/office/drawing/2014/main" id="{66866665-BAF1-4E29-AE8B-07A4B2F39C3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54069" y="3309975"/>
            <a:ext cx="1627397" cy="915411"/>
          </a:xfrm>
          <a:prstGeom prst="rect">
            <a:avLst/>
          </a:prstGeom>
          <a:scene3d>
            <a:camera prst="isometricOffAxis1Left"/>
            <a:lightRig rig="threePt" dir="t"/>
          </a:scene3d>
        </p:spPr>
      </p:pic>
      <p:pic>
        <p:nvPicPr>
          <p:cNvPr id="76" name="图片 75">
            <a:extLst>
              <a:ext uri="{FF2B5EF4-FFF2-40B4-BE49-F238E27FC236}">
                <a16:creationId xmlns:a16="http://schemas.microsoft.com/office/drawing/2014/main" id="{3903CE1F-8C37-480B-A3C1-E21B501086F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69120" y="3318332"/>
            <a:ext cx="1627397" cy="915411"/>
          </a:xfrm>
          <a:prstGeom prst="rect">
            <a:avLst/>
          </a:prstGeom>
          <a:scene3d>
            <a:camera prst="isometricOffAxis1Left"/>
            <a:lightRig rig="threePt" dir="t"/>
          </a:scene3d>
        </p:spPr>
      </p:pic>
      <p:pic>
        <p:nvPicPr>
          <p:cNvPr id="67" name="图片 66">
            <a:extLst>
              <a:ext uri="{FF2B5EF4-FFF2-40B4-BE49-F238E27FC236}">
                <a16:creationId xmlns:a16="http://schemas.microsoft.com/office/drawing/2014/main" id="{B839322B-F76B-495B-9B96-9A13B18E6A7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512" y="5204628"/>
            <a:ext cx="1627397" cy="915411"/>
          </a:xfrm>
          <a:prstGeom prst="rect">
            <a:avLst/>
          </a:prstGeom>
          <a:scene3d>
            <a:camera prst="isometricOffAxis1Left"/>
            <a:lightRig rig="threePt" dir="t"/>
          </a:scene3d>
        </p:spPr>
      </p:pic>
      <p:pic>
        <p:nvPicPr>
          <p:cNvPr id="68" name="图片 67">
            <a:extLst>
              <a:ext uri="{FF2B5EF4-FFF2-40B4-BE49-F238E27FC236}">
                <a16:creationId xmlns:a16="http://schemas.microsoft.com/office/drawing/2014/main" id="{66866665-BAF1-4E29-AE8B-07A4B2F39C3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60427" y="5183935"/>
            <a:ext cx="1627397" cy="915411"/>
          </a:xfrm>
          <a:prstGeom prst="rect">
            <a:avLst/>
          </a:prstGeom>
          <a:scene3d>
            <a:camera prst="isometricOffAxis1Left"/>
            <a:lightRig rig="threePt" dir="t"/>
          </a:scene3d>
        </p:spPr>
      </p:pic>
      <p:pic>
        <p:nvPicPr>
          <p:cNvPr id="69" name="图片 68">
            <a:extLst>
              <a:ext uri="{FF2B5EF4-FFF2-40B4-BE49-F238E27FC236}">
                <a16:creationId xmlns:a16="http://schemas.microsoft.com/office/drawing/2014/main" id="{3903CE1F-8C37-480B-A3C1-E21B501086F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43808" y="5255943"/>
            <a:ext cx="1627397" cy="915411"/>
          </a:xfrm>
          <a:prstGeom prst="rect">
            <a:avLst/>
          </a:prstGeom>
          <a:scene3d>
            <a:camera prst="isometricOffAxis1Left"/>
            <a:lightRig rig="threePt" dir="t"/>
          </a:scene3d>
        </p:spPr>
      </p:pic>
      <p:pic>
        <p:nvPicPr>
          <p:cNvPr id="70" name="图片 69">
            <a:extLst>
              <a:ext uri="{FF2B5EF4-FFF2-40B4-BE49-F238E27FC236}">
                <a16:creationId xmlns:a16="http://schemas.microsoft.com/office/drawing/2014/main" id="{45D11F8C-B7E8-4C28-B0DC-C31C5DB6E5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39952" y="5255943"/>
            <a:ext cx="1627397" cy="915411"/>
          </a:xfrm>
          <a:prstGeom prst="rect">
            <a:avLst/>
          </a:prstGeom>
          <a:scene3d>
            <a:camera prst="isometricOffAxis1Left"/>
            <a:lightRig rig="threePt" dir="t"/>
          </a:scene3d>
        </p:spPr>
      </p:pic>
      <p:pic>
        <p:nvPicPr>
          <p:cNvPr id="72" name="图片 71">
            <a:extLst>
              <a:ext uri="{FF2B5EF4-FFF2-40B4-BE49-F238E27FC236}">
                <a16:creationId xmlns:a16="http://schemas.microsoft.com/office/drawing/2014/main" id="{BDEB296F-01C0-4B38-9024-2E8A9019A9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80112" y="5255943"/>
            <a:ext cx="1627397" cy="915411"/>
          </a:xfrm>
          <a:prstGeom prst="rect">
            <a:avLst/>
          </a:prstGeom>
          <a:scene3d>
            <a:camera prst="isometricOffAxis1Left"/>
            <a:lightRig rig="threePt" dir="t"/>
          </a:scene3d>
        </p:spPr>
      </p:pic>
      <p:pic>
        <p:nvPicPr>
          <p:cNvPr id="74" name="图片 73">
            <a:extLst>
              <a:ext uri="{FF2B5EF4-FFF2-40B4-BE49-F238E27FC236}">
                <a16:creationId xmlns:a16="http://schemas.microsoft.com/office/drawing/2014/main" id="{FC64F82B-2131-4A69-B493-A0ED7E8097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0272" y="5255943"/>
            <a:ext cx="1627397" cy="915411"/>
          </a:xfrm>
          <a:prstGeom prst="rect">
            <a:avLst/>
          </a:prstGeom>
          <a:scene3d>
            <a:camera prst="isometricOffAxis1Left"/>
            <a:lightRig rig="threePt" dir="t"/>
          </a:scene3d>
        </p:spPr>
      </p:pic>
      <p:sp>
        <p:nvSpPr>
          <p:cNvPr id="78" name="椭圆 77">
            <a:extLst>
              <a:ext uri="{FF2B5EF4-FFF2-40B4-BE49-F238E27FC236}">
                <a16:creationId xmlns:a16="http://schemas.microsoft.com/office/drawing/2014/main" id="{9C50CB20-A37A-4E47-98A3-45DDE0B2898B}"/>
              </a:ext>
            </a:extLst>
          </p:cNvPr>
          <p:cNvSpPr/>
          <p:nvPr/>
        </p:nvSpPr>
        <p:spPr>
          <a:xfrm>
            <a:off x="6665364" y="2504613"/>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79" name="文本框 221">
            <a:extLst>
              <a:ext uri="{FF2B5EF4-FFF2-40B4-BE49-F238E27FC236}">
                <a16:creationId xmlns:a16="http://schemas.microsoft.com/office/drawing/2014/main" id="{30E9329C-B754-4CBC-B619-A7DA56FC38C8}"/>
              </a:ext>
            </a:extLst>
          </p:cNvPr>
          <p:cNvSpPr txBox="1"/>
          <p:nvPr/>
        </p:nvSpPr>
        <p:spPr>
          <a:xfrm>
            <a:off x="7151943" y="2412404"/>
            <a:ext cx="1866478"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t>Random Access Point</a:t>
            </a:r>
            <a:endParaRPr lang="zh-CN" altLang="en-US" sz="1400" dirty="0"/>
          </a:p>
        </p:txBody>
      </p:sp>
      <p:sp>
        <p:nvSpPr>
          <p:cNvPr id="80" name="文本框 222">
            <a:extLst>
              <a:ext uri="{FF2B5EF4-FFF2-40B4-BE49-F238E27FC236}">
                <a16:creationId xmlns:a16="http://schemas.microsoft.com/office/drawing/2014/main" id="{7BCBDA79-0636-4373-B11F-7E7204328B5C}"/>
              </a:ext>
            </a:extLst>
          </p:cNvPr>
          <p:cNvSpPr txBox="1"/>
          <p:nvPr/>
        </p:nvSpPr>
        <p:spPr>
          <a:xfrm>
            <a:off x="7082798" y="3129846"/>
            <a:ext cx="2147916"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t>Random Access Segment</a:t>
            </a:r>
            <a:endParaRPr lang="zh-CN" altLang="en-US" sz="1400" dirty="0"/>
          </a:p>
        </p:txBody>
      </p:sp>
      <p:sp>
        <p:nvSpPr>
          <p:cNvPr id="81" name="矩形 80">
            <a:extLst>
              <a:ext uri="{FF2B5EF4-FFF2-40B4-BE49-F238E27FC236}">
                <a16:creationId xmlns:a16="http://schemas.microsoft.com/office/drawing/2014/main" id="{EBF2BE73-F95C-4BDF-A799-CC42F62DF910}"/>
              </a:ext>
            </a:extLst>
          </p:cNvPr>
          <p:cNvSpPr/>
          <p:nvPr/>
        </p:nvSpPr>
        <p:spPr>
          <a:xfrm>
            <a:off x="6719895" y="3009075"/>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2" name="矩形 81">
            <a:extLst>
              <a:ext uri="{FF2B5EF4-FFF2-40B4-BE49-F238E27FC236}">
                <a16:creationId xmlns:a16="http://schemas.microsoft.com/office/drawing/2014/main" id="{0BAD04DC-A6AB-4D3F-9C39-CD2C5118341C}"/>
              </a:ext>
            </a:extLst>
          </p:cNvPr>
          <p:cNvSpPr/>
          <p:nvPr/>
        </p:nvSpPr>
        <p:spPr>
          <a:xfrm>
            <a:off x="6575879" y="3002989"/>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矩形 82">
            <a:extLst>
              <a:ext uri="{FF2B5EF4-FFF2-40B4-BE49-F238E27FC236}">
                <a16:creationId xmlns:a16="http://schemas.microsoft.com/office/drawing/2014/main" id="{C5C7BAF0-3C83-4D82-B802-20325F774944}"/>
              </a:ext>
            </a:extLst>
          </p:cNvPr>
          <p:cNvSpPr/>
          <p:nvPr/>
        </p:nvSpPr>
        <p:spPr>
          <a:xfrm>
            <a:off x="6431863" y="3002989"/>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4" name="矩形 83">
            <a:extLst>
              <a:ext uri="{FF2B5EF4-FFF2-40B4-BE49-F238E27FC236}">
                <a16:creationId xmlns:a16="http://schemas.microsoft.com/office/drawing/2014/main" id="{3ADBCFE6-E7B4-470E-B22E-DD66E17C0038}"/>
              </a:ext>
            </a:extLst>
          </p:cNvPr>
          <p:cNvSpPr/>
          <p:nvPr/>
        </p:nvSpPr>
        <p:spPr>
          <a:xfrm>
            <a:off x="6287847" y="2996903"/>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85" name="组合 84">
            <a:extLst>
              <a:ext uri="{FF2B5EF4-FFF2-40B4-BE49-F238E27FC236}">
                <a16:creationId xmlns:a16="http://schemas.microsoft.com/office/drawing/2014/main" id="{28DF83F2-F7AA-4D45-89DD-D01D0C6590ED}"/>
              </a:ext>
            </a:extLst>
          </p:cNvPr>
          <p:cNvGrpSpPr/>
          <p:nvPr/>
        </p:nvGrpSpPr>
        <p:grpSpPr>
          <a:xfrm>
            <a:off x="6431863" y="3714393"/>
            <a:ext cx="676379" cy="255116"/>
            <a:chOff x="3668312" y="2852936"/>
            <a:chExt cx="2777908" cy="432048"/>
          </a:xfrm>
        </p:grpSpPr>
        <p:cxnSp>
          <p:nvCxnSpPr>
            <p:cNvPr id="87" name="直接箭头连接符 86">
              <a:extLst>
                <a:ext uri="{FF2B5EF4-FFF2-40B4-BE49-F238E27FC236}">
                  <a16:creationId xmlns:a16="http://schemas.microsoft.com/office/drawing/2014/main" id="{28CFB660-E5E9-4179-B1BB-1B572601B0BD}"/>
                </a:ext>
              </a:extLst>
            </p:cNvPr>
            <p:cNvCxnSpPr>
              <a:cxnSpLocks/>
            </p:cNvCxnSpPr>
            <p:nvPr/>
          </p:nvCxnSpPr>
          <p:spPr>
            <a:xfrm>
              <a:off x="3668312"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a:extLst>
                <a:ext uri="{FF2B5EF4-FFF2-40B4-BE49-F238E27FC236}">
                  <a16:creationId xmlns:a16="http://schemas.microsoft.com/office/drawing/2014/main" id="{1DD6E036-3B94-450B-B13E-50D7C923124A}"/>
                </a:ext>
              </a:extLst>
            </p:cNvPr>
            <p:cNvCxnSpPr>
              <a:cxnSpLocks/>
            </p:cNvCxnSpPr>
            <p:nvPr/>
          </p:nvCxnSpPr>
          <p:spPr>
            <a:xfrm>
              <a:off x="6446220" y="2852936"/>
              <a:ext cx="0" cy="432048"/>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4BAEAC00-E147-48F2-BBD9-665023D583C8}"/>
                </a:ext>
              </a:extLst>
            </p:cNvPr>
            <p:cNvCxnSpPr/>
            <p:nvPr/>
          </p:nvCxnSpPr>
          <p:spPr>
            <a:xfrm>
              <a:off x="3668312" y="2852936"/>
              <a:ext cx="277066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86" name="文本框 244">
            <a:extLst>
              <a:ext uri="{FF2B5EF4-FFF2-40B4-BE49-F238E27FC236}">
                <a16:creationId xmlns:a16="http://schemas.microsoft.com/office/drawing/2014/main" id="{6F823726-7311-4088-A8A0-1E6F8CED89B8}"/>
              </a:ext>
            </a:extLst>
          </p:cNvPr>
          <p:cNvSpPr txBox="1"/>
          <p:nvPr/>
        </p:nvSpPr>
        <p:spPr>
          <a:xfrm>
            <a:off x="7077154" y="3660600"/>
            <a:ext cx="183634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t>Temporal Correlated</a:t>
            </a:r>
            <a:endParaRPr lang="zh-CN" altLang="en-US" sz="1400" dirty="0"/>
          </a:p>
        </p:txBody>
      </p:sp>
    </p:spTree>
    <p:custDataLst>
      <p:tags r:id="rId1"/>
    </p:custDataLst>
    <p:extLst>
      <p:ext uri="{BB962C8B-B14F-4D97-AF65-F5344CB8AC3E}">
        <p14:creationId xmlns:p14="http://schemas.microsoft.com/office/powerpoint/2010/main" val="1364114798"/>
      </p:ext>
    </p:extLst>
  </p:cSld>
  <p:clrMapOvr>
    <a:masterClrMapping/>
  </p:clrMapOvr>
  <mc:AlternateContent xmlns:mc="http://schemas.openxmlformats.org/markup-compatibility/2006" xmlns:p14="http://schemas.microsoft.com/office/powerpoint/2010/main">
    <mc:Choice Requires="p14">
      <p:transition spd="slow" p14:dur="2000" advTm="87431"/>
    </mc:Choice>
    <mc:Fallback xmlns="">
      <p:transition spd="slow" advTm="8743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16667E-6 -3.33333E-6 L 0.0052 -0.20555 L 0.08645 -0.20833 L 0.08854 -0.32916 " pathEditMode="relative" rAng="0" ptsTypes="AAAA">
                                      <p:cBhvr>
                                        <p:cTn id="6" dur="1000" fill="hold"/>
                                        <p:tgtEl>
                                          <p:spTgt spid="213"/>
                                        </p:tgtEl>
                                        <p:attrNameLst>
                                          <p:attrName>ppt_x</p:attrName>
                                          <p:attrName>ppt_y</p:attrName>
                                        </p:attrNameLst>
                                      </p:cBhvr>
                                      <p:rCtr x="4427" y="-16458"/>
                                    </p:animMotion>
                                  </p:childTnLst>
                                </p:cTn>
                              </p:par>
                              <p:par>
                                <p:cTn id="7" presetID="0" presetClass="path" presetSubtype="0" accel="50000" decel="50000" fill="hold" nodeType="withEffect">
                                  <p:stCondLst>
                                    <p:cond delay="0"/>
                                  </p:stCondLst>
                                  <p:childTnLst>
                                    <p:animMotion origin="layout" path="M 2.77778E-6 -3.33333E-6 L 0.00208 -0.21111 L -0.69063 -0.21111 L -0.6875 -0.32639 " pathEditMode="relative" rAng="0" ptsTypes="AAAA">
                                      <p:cBhvr>
                                        <p:cTn id="8" dur="1000" fill="hold"/>
                                        <p:tgtEl>
                                          <p:spTgt spid="188"/>
                                        </p:tgtEl>
                                        <p:attrNameLst>
                                          <p:attrName>ppt_x</p:attrName>
                                          <p:attrName>ppt_y</p:attrName>
                                        </p:attrNameLst>
                                      </p:cBhvr>
                                      <p:rCtr x="-34427" y="-16319"/>
                                    </p:animMotion>
                                  </p:childTnLst>
                                </p:cTn>
                              </p:par>
                            </p:childTnLst>
                          </p:cTn>
                        </p:par>
                        <p:par>
                          <p:cTn id="9" fill="hold">
                            <p:stCondLst>
                              <p:cond delay="1000"/>
                            </p:stCondLst>
                            <p:childTnLst>
                              <p:par>
                                <p:cTn id="10" presetID="1"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1000"/>
                            </p:stCondLst>
                            <p:childTnLst>
                              <p:par>
                                <p:cTn id="13" presetID="1" presetClass="exit" presetSubtype="0" fill="hold" nodeType="afterEffect">
                                  <p:stCondLst>
                                    <p:cond delay="0"/>
                                  </p:stCondLst>
                                  <p:childTnLst>
                                    <p:set>
                                      <p:cBhvr>
                                        <p:cTn id="14" dur="1" fill="hold">
                                          <p:stCondLst>
                                            <p:cond delay="0"/>
                                          </p:stCondLst>
                                        </p:cTn>
                                        <p:tgtEl>
                                          <p:spTgt spid="213"/>
                                        </p:tgtEl>
                                        <p:attrNameLst>
                                          <p:attrName>style.visibility</p:attrName>
                                        </p:attrNameLst>
                                      </p:cBhvr>
                                      <p:to>
                                        <p:strVal val="hidden"/>
                                      </p:to>
                                    </p:set>
                                  </p:childTnLst>
                                </p:cTn>
                              </p:par>
                            </p:childTnLst>
                          </p:cTn>
                        </p:par>
                        <p:par>
                          <p:cTn id="15" fill="hold">
                            <p:stCondLst>
                              <p:cond delay="1000"/>
                            </p:stCondLst>
                            <p:childTnLst>
                              <p:par>
                                <p:cTn id="16" presetID="1" presetClass="exit" presetSubtype="0" fill="hold" nodeType="afterEffect">
                                  <p:stCondLst>
                                    <p:cond delay="0"/>
                                  </p:stCondLst>
                                  <p:childTnLst>
                                    <p:set>
                                      <p:cBhvr>
                                        <p:cTn id="17" dur="1" fill="hold">
                                          <p:stCondLst>
                                            <p:cond delay="0"/>
                                          </p:stCondLst>
                                        </p:cTn>
                                        <p:tgtEl>
                                          <p:spTgt spid="188"/>
                                        </p:tgtEl>
                                        <p:attrNameLst>
                                          <p:attrName>style.visibility</p:attrName>
                                        </p:attrNameLst>
                                      </p:cBhvr>
                                      <p:to>
                                        <p:strVal val="hidden"/>
                                      </p:to>
                                    </p:set>
                                  </p:childTnLst>
                                </p:cTn>
                              </p:par>
                              <p:par>
                                <p:cTn id="18" presetID="1" presetClass="entr" presetSubtype="0" fill="hold" nodeType="withEffect">
                                  <p:stCondLst>
                                    <p:cond delay="0"/>
                                  </p:stCondLst>
                                  <p:childTnLst>
                                    <p:set>
                                      <p:cBhvr>
                                        <p:cTn id="19" dur="1" fill="hold">
                                          <p:stCondLst>
                                            <p:cond delay="0"/>
                                          </p:stCondLst>
                                        </p:cTn>
                                        <p:tgtEl>
                                          <p:spTgt spid="73"/>
                                        </p:tgtEl>
                                        <p:attrNameLst>
                                          <p:attrName>style.visibility</p:attrName>
                                        </p:attrNameLst>
                                      </p:cBhvr>
                                      <p:to>
                                        <p:strVal val="visible"/>
                                      </p:to>
                                    </p:set>
                                  </p:childTnLst>
                                </p:cTn>
                              </p:par>
                            </p:childTnLst>
                          </p:cTn>
                        </p:par>
                        <p:par>
                          <p:cTn id="20" fill="hold">
                            <p:stCondLst>
                              <p:cond delay="1000"/>
                            </p:stCondLst>
                            <p:childTnLst>
                              <p:par>
                                <p:cTn id="21" presetID="0" presetClass="path" presetSubtype="0" accel="50000" decel="50000" fill="hold" nodeType="afterEffect">
                                  <p:stCondLst>
                                    <p:cond delay="0"/>
                                  </p:stCondLst>
                                  <p:childTnLst>
                                    <p:animMotion origin="layout" path="M -5.55556E-7 -3.7037E-6 L 0.00521 -0.18472 L 0.15208 -0.18194 L 0.15417 -0.32222 " pathEditMode="relative" rAng="0" ptsTypes="AAAA">
                                      <p:cBhvr>
                                        <p:cTn id="22" dur="1000" fill="hold"/>
                                        <p:tgtEl>
                                          <p:spTgt spid="208"/>
                                        </p:tgtEl>
                                        <p:attrNameLst>
                                          <p:attrName>ppt_x</p:attrName>
                                          <p:attrName>ppt_y</p:attrName>
                                        </p:attrNameLst>
                                      </p:cBhvr>
                                      <p:rCtr x="7708" y="-16111"/>
                                    </p:animMotion>
                                  </p:childTnLst>
                                </p:cTn>
                              </p:par>
                              <p:par>
                                <p:cTn id="23" presetID="0" presetClass="path" presetSubtype="0" accel="50000" decel="50000" fill="hold" nodeType="withEffect">
                                  <p:stCondLst>
                                    <p:cond delay="0"/>
                                  </p:stCondLst>
                                  <p:childTnLst>
                                    <p:animMotion origin="layout" path="M -2.77778E-6 -3.33333E-6 L 0.00104 -0.18889 L -0.15416 -0.19027 L -0.15416 -0.32777 " pathEditMode="relative" rAng="0" ptsTypes="AAAA">
                                      <p:cBhvr>
                                        <p:cTn id="24" dur="1000" fill="hold"/>
                                        <p:tgtEl>
                                          <p:spTgt spid="198"/>
                                        </p:tgtEl>
                                        <p:attrNameLst>
                                          <p:attrName>ppt_x</p:attrName>
                                          <p:attrName>ppt_y</p:attrName>
                                        </p:attrNameLst>
                                      </p:cBhvr>
                                      <p:rCtr x="-7656" y="-16389"/>
                                    </p:animMotion>
                                  </p:childTnLst>
                                </p:cTn>
                              </p:par>
                            </p:childTnLst>
                          </p:cTn>
                        </p:par>
                        <p:par>
                          <p:cTn id="25" fill="hold">
                            <p:stCondLst>
                              <p:cond delay="2000"/>
                            </p:stCondLst>
                            <p:childTnLst>
                              <p:par>
                                <p:cTn id="26" presetID="1" presetClass="entr" presetSubtype="0" fill="hold" nodeType="afterEffect">
                                  <p:stCondLst>
                                    <p:cond delay="0"/>
                                  </p:stCondLst>
                                  <p:childTnLst>
                                    <p:set>
                                      <p:cBhvr>
                                        <p:cTn id="27" dur="1" fill="hold">
                                          <p:stCondLst>
                                            <p:cond delay="0"/>
                                          </p:stCondLst>
                                        </p:cTn>
                                        <p:tgtEl>
                                          <p:spTgt spid="71"/>
                                        </p:tgtEl>
                                        <p:attrNameLst>
                                          <p:attrName>style.visibility</p:attrName>
                                        </p:attrNameLst>
                                      </p:cBhvr>
                                      <p:to>
                                        <p:strVal val="visible"/>
                                      </p:to>
                                    </p:set>
                                  </p:childTnLst>
                                </p:cTn>
                              </p:par>
                            </p:childTnLst>
                          </p:cTn>
                        </p:par>
                        <p:par>
                          <p:cTn id="28" fill="hold">
                            <p:stCondLst>
                              <p:cond delay="2000"/>
                            </p:stCondLst>
                            <p:childTnLst>
                              <p:par>
                                <p:cTn id="29" presetID="1" presetClass="exit" presetSubtype="0" fill="hold" nodeType="afterEffect">
                                  <p:stCondLst>
                                    <p:cond delay="0"/>
                                  </p:stCondLst>
                                  <p:childTnLst>
                                    <p:set>
                                      <p:cBhvr>
                                        <p:cTn id="30" dur="1" fill="hold">
                                          <p:stCondLst>
                                            <p:cond delay="0"/>
                                          </p:stCondLst>
                                        </p:cTn>
                                        <p:tgtEl>
                                          <p:spTgt spid="208"/>
                                        </p:tgtEl>
                                        <p:attrNameLst>
                                          <p:attrName>style.visibility</p:attrName>
                                        </p:attrNameLst>
                                      </p:cBhvr>
                                      <p:to>
                                        <p:strVal val="hidden"/>
                                      </p:to>
                                    </p:set>
                                  </p:childTnLst>
                                </p:cTn>
                              </p:par>
                            </p:childTnLst>
                          </p:cTn>
                        </p:par>
                        <p:par>
                          <p:cTn id="31" fill="hold">
                            <p:stCondLst>
                              <p:cond delay="2000"/>
                            </p:stCondLst>
                            <p:childTnLst>
                              <p:par>
                                <p:cTn id="32" presetID="1" presetClass="exit" presetSubtype="0" fill="hold" nodeType="afterEffect">
                                  <p:stCondLst>
                                    <p:cond delay="0"/>
                                  </p:stCondLst>
                                  <p:childTnLst>
                                    <p:set>
                                      <p:cBhvr>
                                        <p:cTn id="33" dur="1" fill="hold">
                                          <p:stCondLst>
                                            <p:cond delay="0"/>
                                          </p:stCondLst>
                                        </p:cTn>
                                        <p:tgtEl>
                                          <p:spTgt spid="198"/>
                                        </p:tgtEl>
                                        <p:attrNameLst>
                                          <p:attrName>style.visibility</p:attrName>
                                        </p:attrNameLst>
                                      </p:cBhvr>
                                      <p:to>
                                        <p:strVal val="hidden"/>
                                      </p:to>
                                    </p:set>
                                  </p:childTnLst>
                                </p:cTn>
                              </p:par>
                              <p:par>
                                <p:cTn id="34" presetID="1" presetClass="entr" presetSubtype="0"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childTnLst>
                                </p:cTn>
                              </p:par>
                            </p:childTnLst>
                          </p:cTn>
                        </p:par>
                        <p:par>
                          <p:cTn id="36" fill="hold">
                            <p:stCondLst>
                              <p:cond delay="2000"/>
                            </p:stCondLst>
                            <p:childTnLst>
                              <p:par>
                                <p:cTn id="37" presetID="0" presetClass="path" presetSubtype="0" accel="50000" decel="50000" fill="hold" nodeType="afterEffect">
                                  <p:stCondLst>
                                    <p:cond delay="0"/>
                                  </p:stCondLst>
                                  <p:childTnLst>
                                    <p:animMotion origin="layout" path="M 4.16667E-6 -2.22222E-6 L 0.00416 -0.16528 L 0.21979 -0.16528 L 0.21666 -0.33194 " pathEditMode="relative" rAng="0" ptsTypes="AAAA">
                                      <p:cBhvr>
                                        <p:cTn id="38" dur="1000" fill="hold"/>
                                        <p:tgtEl>
                                          <p:spTgt spid="203"/>
                                        </p:tgtEl>
                                        <p:attrNameLst>
                                          <p:attrName>ppt_x</p:attrName>
                                          <p:attrName>ppt_y</p:attrName>
                                        </p:attrNameLst>
                                      </p:cBhvr>
                                      <p:rCtr x="10990" y="-16597"/>
                                    </p:animMotion>
                                  </p:childTnLst>
                                </p:cTn>
                              </p:par>
                              <p:par>
                                <p:cTn id="39" presetID="0" presetClass="path" presetSubtype="0" accel="50000" decel="50000" fill="hold" nodeType="withEffect">
                                  <p:stCondLst>
                                    <p:cond delay="0"/>
                                  </p:stCondLst>
                                  <p:childTnLst>
                                    <p:animMotion origin="layout" path="M 8.33333E-7 -2.22222E-6 L 0.00312 -0.16111 L -0.0875 -0.16528 L -0.08854 -0.33055 " pathEditMode="relative" rAng="0" ptsTypes="AAAA">
                                      <p:cBhvr>
                                        <p:cTn id="40" dur="1000" fill="hold"/>
                                        <p:tgtEl>
                                          <p:spTgt spid="193"/>
                                        </p:tgtEl>
                                        <p:attrNameLst>
                                          <p:attrName>ppt_x</p:attrName>
                                          <p:attrName>ppt_y</p:attrName>
                                        </p:attrNameLst>
                                      </p:cBhvr>
                                      <p:rCtr x="-4271" y="-16528"/>
                                    </p:animMotion>
                                  </p:childTnLst>
                                </p:cTn>
                              </p:par>
                            </p:childTnLst>
                          </p:cTn>
                        </p:par>
                        <p:par>
                          <p:cTn id="41" fill="hold">
                            <p:stCondLst>
                              <p:cond delay="3000"/>
                            </p:stCondLst>
                            <p:childTnLst>
                              <p:par>
                                <p:cTn id="42" presetID="1" presetClass="entr" presetSubtype="0" fill="hold" nodeType="afterEffect">
                                  <p:stCondLst>
                                    <p:cond delay="0"/>
                                  </p:stCondLst>
                                  <p:childTnLst>
                                    <p:set>
                                      <p:cBhvr>
                                        <p:cTn id="43" dur="1" fill="hold">
                                          <p:stCondLst>
                                            <p:cond delay="0"/>
                                          </p:stCondLst>
                                        </p:cTn>
                                        <p:tgtEl>
                                          <p:spTgt spid="77"/>
                                        </p:tgtEl>
                                        <p:attrNameLst>
                                          <p:attrName>style.visibility</p:attrName>
                                        </p:attrNameLst>
                                      </p:cBhvr>
                                      <p:to>
                                        <p:strVal val="visible"/>
                                      </p:to>
                                    </p:set>
                                  </p:childTnLst>
                                </p:cTn>
                              </p:par>
                            </p:childTnLst>
                          </p:cTn>
                        </p:par>
                        <p:par>
                          <p:cTn id="44" fill="hold">
                            <p:stCondLst>
                              <p:cond delay="3000"/>
                            </p:stCondLst>
                            <p:childTnLst>
                              <p:par>
                                <p:cTn id="45" presetID="1" presetClass="exit" presetSubtype="0" fill="hold" nodeType="afterEffect">
                                  <p:stCondLst>
                                    <p:cond delay="0"/>
                                  </p:stCondLst>
                                  <p:childTnLst>
                                    <p:set>
                                      <p:cBhvr>
                                        <p:cTn id="46" dur="1" fill="hold">
                                          <p:stCondLst>
                                            <p:cond delay="0"/>
                                          </p:stCondLst>
                                        </p:cTn>
                                        <p:tgtEl>
                                          <p:spTgt spid="203"/>
                                        </p:tgtEl>
                                        <p:attrNameLst>
                                          <p:attrName>style.visibility</p:attrName>
                                        </p:attrNameLst>
                                      </p:cBhvr>
                                      <p:to>
                                        <p:strVal val="hidden"/>
                                      </p:to>
                                    </p:set>
                                  </p:childTnLst>
                                </p:cTn>
                              </p:par>
                            </p:childTnLst>
                          </p:cTn>
                        </p:par>
                        <p:par>
                          <p:cTn id="47" fill="hold">
                            <p:stCondLst>
                              <p:cond delay="3000"/>
                            </p:stCondLst>
                            <p:childTnLst>
                              <p:par>
                                <p:cTn id="48" presetID="1" presetClass="exit" presetSubtype="0" fill="hold" nodeType="afterEffect">
                                  <p:stCondLst>
                                    <p:cond delay="0"/>
                                  </p:stCondLst>
                                  <p:childTnLst>
                                    <p:set>
                                      <p:cBhvr>
                                        <p:cTn id="49" dur="1" fill="hold">
                                          <p:stCondLst>
                                            <p:cond delay="0"/>
                                          </p:stCondLst>
                                        </p:cTn>
                                        <p:tgtEl>
                                          <p:spTgt spid="193"/>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a:extLst>
              <a:ext uri="{FF2B5EF4-FFF2-40B4-BE49-F238E27FC236}">
                <a16:creationId xmlns:a16="http://schemas.microsoft.com/office/drawing/2014/main" id="{3903CE1F-8C37-480B-A3C1-E21B501086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9120" y="3501840"/>
            <a:ext cx="1627397" cy="915411"/>
          </a:xfrm>
          <a:prstGeom prst="rect">
            <a:avLst/>
          </a:prstGeom>
          <a:scene3d>
            <a:camera prst="isometricOffAxis1Left"/>
            <a:lightRig rig="threePt" dir="t"/>
          </a:scene3d>
        </p:spPr>
      </p:pic>
      <p:pic>
        <p:nvPicPr>
          <p:cNvPr id="66" name="图片 65">
            <a:extLst>
              <a:ext uri="{FF2B5EF4-FFF2-40B4-BE49-F238E27FC236}">
                <a16:creationId xmlns:a16="http://schemas.microsoft.com/office/drawing/2014/main" id="{66866665-BAF1-4E29-AE8B-07A4B2F39C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54069" y="3493483"/>
            <a:ext cx="1627397" cy="915411"/>
          </a:xfrm>
          <a:prstGeom prst="rect">
            <a:avLst/>
          </a:prstGeom>
          <a:scene3d>
            <a:camera prst="isometricOffAxis1Left"/>
            <a:lightRig rig="threePt" dir="t"/>
          </a:scene3d>
        </p:spPr>
      </p:pic>
      <p:pic>
        <p:nvPicPr>
          <p:cNvPr id="64" name="图片 63">
            <a:extLst>
              <a:ext uri="{FF2B5EF4-FFF2-40B4-BE49-F238E27FC236}">
                <a16:creationId xmlns:a16="http://schemas.microsoft.com/office/drawing/2014/main" id="{B839322B-F76B-495B-9B96-9A13B18E6A7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7842" y="3429000"/>
            <a:ext cx="1627397" cy="915411"/>
          </a:xfrm>
          <a:prstGeom prst="rect">
            <a:avLst/>
          </a:prstGeom>
          <a:scene3d>
            <a:camera prst="isometricOffAxis1Left"/>
            <a:lightRig rig="threePt" dir="t"/>
          </a:scene3d>
        </p:spPr>
      </p:pic>
      <p:sp>
        <p:nvSpPr>
          <p:cNvPr id="2" name="标题 1"/>
          <p:cNvSpPr>
            <a:spLocks noGrp="1"/>
          </p:cNvSpPr>
          <p:nvPr>
            <p:ph type="title"/>
          </p:nvPr>
        </p:nvSpPr>
        <p:spPr>
          <a:xfrm>
            <a:off x="457200" y="404664"/>
            <a:ext cx="8229600" cy="915965"/>
          </a:xfrm>
        </p:spPr>
        <p:txBody>
          <a:bodyPr>
            <a:normAutofit/>
          </a:bodyPr>
          <a:lstStyle/>
          <a:p>
            <a:pPr>
              <a:spcBef>
                <a:spcPct val="20000"/>
              </a:spcBef>
              <a:buSzPct val="70000"/>
            </a:pPr>
            <a:r>
              <a:rPr lang="en-US" altLang="zh-CN" b="1" dirty="0">
                <a:latin typeface="等线" panose="02010600030101010101" pitchFamily="2" charset="-122"/>
                <a:ea typeface="等线" panose="02010600030101010101" pitchFamily="2" charset="-122"/>
              </a:rPr>
              <a:t>Cross RAP Referencing (CRR) Coding</a:t>
            </a:r>
            <a:endParaRPr lang="zh-CN" altLang="en-US" b="1" dirty="0">
              <a:solidFill>
                <a:srgbClr val="002060"/>
              </a:solidFill>
              <a:latin typeface="等线" panose="02010600030101010101" pitchFamily="2" charset="-122"/>
              <a:ea typeface="等线" panose="02010600030101010101" pitchFamily="2" charset="-122"/>
              <a:cs typeface="+mn-cs"/>
            </a:endParaRPr>
          </a:p>
        </p:txBody>
      </p:sp>
      <p:sp>
        <p:nvSpPr>
          <p:cNvPr id="5" name="内容占位符 2"/>
          <p:cNvSpPr>
            <a:spLocks noGrp="1"/>
          </p:cNvSpPr>
          <p:nvPr>
            <p:ph idx="1"/>
          </p:nvPr>
        </p:nvSpPr>
        <p:spPr>
          <a:xfrm>
            <a:off x="269259" y="1259378"/>
            <a:ext cx="8898397" cy="1914688"/>
          </a:xfrm>
        </p:spPr>
        <p:txBody>
          <a:bodyPr>
            <a:normAutofit fontScale="85000" lnSpcReduction="20000"/>
          </a:bodyPr>
          <a:lstStyle/>
          <a:p>
            <a:pPr>
              <a:lnSpc>
                <a:spcPct val="150000"/>
              </a:lnSpc>
              <a:buSzPct val="70000"/>
              <a:defRPr/>
            </a:pPr>
            <a:r>
              <a:rPr lang="en-US" altLang="zh-CN" sz="2400" dirty="0">
                <a:latin typeface="等线" panose="02010600030101010101" pitchFamily="2" charset="-122"/>
              </a:rPr>
              <a:t>The representative pictures are coded as </a:t>
            </a:r>
            <a:r>
              <a:rPr lang="en-US" altLang="zh-CN" sz="2400" b="1" dirty="0">
                <a:latin typeface="等线" panose="02010600030101010101" pitchFamily="2" charset="-122"/>
              </a:rPr>
              <a:t>Library </a:t>
            </a:r>
            <a:r>
              <a:rPr lang="en-US" altLang="zh-CN" sz="2400" b="1" dirty="0" smtClean="0">
                <a:latin typeface="等线" panose="02010600030101010101" pitchFamily="2" charset="-122"/>
              </a:rPr>
              <a:t>Pictures.</a:t>
            </a:r>
          </a:p>
          <a:p>
            <a:pPr>
              <a:lnSpc>
                <a:spcPct val="150000"/>
              </a:lnSpc>
              <a:buSzPct val="70000"/>
              <a:defRPr/>
            </a:pPr>
            <a:r>
              <a:rPr lang="en-US" altLang="zh-CN" sz="2400" b="1" dirty="0" smtClean="0">
                <a:latin typeface="等线" panose="02010600030101010101" pitchFamily="2" charset="-122"/>
              </a:rPr>
              <a:t>Same library picture </a:t>
            </a:r>
            <a:r>
              <a:rPr lang="en-US" altLang="zh-CN" sz="2400" dirty="0" smtClean="0">
                <a:latin typeface="等线" panose="02010600030101010101" pitchFamily="2" charset="-122"/>
              </a:rPr>
              <a:t>may </a:t>
            </a:r>
            <a:r>
              <a:rPr lang="en-US" altLang="zh-CN" sz="2400" dirty="0">
                <a:latin typeface="等线" panose="02010600030101010101" pitchFamily="2" charset="-122"/>
              </a:rPr>
              <a:t>be </a:t>
            </a:r>
            <a:r>
              <a:rPr lang="en-US" altLang="zh-CN" sz="2400" dirty="0" smtClean="0">
                <a:latin typeface="等线" panose="02010600030101010101" pitchFamily="2" charset="-122"/>
              </a:rPr>
              <a:t>referenced </a:t>
            </a:r>
            <a:r>
              <a:rPr lang="en-US" altLang="zh-CN" sz="2400" dirty="0">
                <a:latin typeface="等线" panose="02010600030101010101" pitchFamily="2" charset="-122"/>
              </a:rPr>
              <a:t>by multiple </a:t>
            </a:r>
            <a:r>
              <a:rPr lang="en-US" altLang="zh-CN" sz="2400" dirty="0" smtClean="0">
                <a:latin typeface="等线" panose="02010600030101010101" pitchFamily="2" charset="-122"/>
              </a:rPr>
              <a:t>RASs</a:t>
            </a:r>
          </a:p>
          <a:p>
            <a:pPr lvl="1">
              <a:lnSpc>
                <a:spcPct val="150000"/>
              </a:lnSpc>
              <a:buSzPct val="70000"/>
              <a:defRPr/>
            </a:pPr>
            <a:r>
              <a:rPr lang="en-US" altLang="zh-CN" sz="2100" dirty="0" smtClean="0">
                <a:latin typeface="等线" panose="02010600030101010101" pitchFamily="2" charset="-122"/>
              </a:rPr>
              <a:t>Exploit long-term correlation</a:t>
            </a:r>
          </a:p>
          <a:p>
            <a:pPr lvl="1">
              <a:lnSpc>
                <a:spcPct val="150000"/>
              </a:lnSpc>
              <a:buSzPct val="70000"/>
              <a:defRPr/>
            </a:pPr>
            <a:r>
              <a:rPr lang="en-US" altLang="zh-CN" sz="2100" dirty="0" smtClean="0">
                <a:latin typeface="等线" panose="02010600030101010101" pitchFamily="2" charset="-122"/>
              </a:rPr>
              <a:t>High coding efficiency</a:t>
            </a:r>
            <a:endParaRPr lang="en-US" altLang="zh-CN" sz="2100" dirty="0">
              <a:latin typeface="等线" panose="02010600030101010101" pitchFamily="2" charset="-122"/>
            </a:endParaRPr>
          </a:p>
        </p:txBody>
      </p:sp>
      <p:sp>
        <p:nvSpPr>
          <p:cNvPr id="65" name="文本框 64">
            <a:extLst>
              <a:ext uri="{FF2B5EF4-FFF2-40B4-BE49-F238E27FC236}">
                <a16:creationId xmlns:a16="http://schemas.microsoft.com/office/drawing/2014/main" id="{69034E05-08B1-43DE-B535-28EE191391FE}"/>
              </a:ext>
            </a:extLst>
          </p:cNvPr>
          <p:cNvSpPr txBox="1"/>
          <p:nvPr/>
        </p:nvSpPr>
        <p:spPr>
          <a:xfrm>
            <a:off x="56937" y="6553201"/>
            <a:ext cx="5904656" cy="276999"/>
          </a:xfrm>
          <a:prstGeom prst="rect">
            <a:avLst/>
          </a:prstGeom>
          <a:noFill/>
        </p:spPr>
        <p:txBody>
          <a:bodyPr wrap="square" rtlCol="0">
            <a:spAutoFit/>
          </a:bodyPr>
          <a:lstStyle>
            <a:defPPr>
              <a:defRPr lang="zh-CN"/>
            </a:defPPr>
            <a:lvl1pPr>
              <a:defRPr sz="1200"/>
            </a:lvl1pPr>
          </a:lstStyle>
          <a:p>
            <a:r>
              <a:rPr lang="en-US" altLang="zh-CN" dirty="0"/>
              <a:t>[1] Pictures from movie “The Man from Earth”</a:t>
            </a:r>
            <a:endParaRPr lang="zh-CN" altLang="en-US" dirty="0"/>
          </a:p>
        </p:txBody>
      </p:sp>
      <p:pic>
        <p:nvPicPr>
          <p:cNvPr id="185" name="图片 184">
            <a:extLst>
              <a:ext uri="{FF2B5EF4-FFF2-40B4-BE49-F238E27FC236}">
                <a16:creationId xmlns:a16="http://schemas.microsoft.com/office/drawing/2014/main" id="{1E341282-A4DB-412B-A5A7-8FA91F94C3B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62476" y="5186199"/>
            <a:ext cx="1627397" cy="915411"/>
          </a:xfrm>
          <a:prstGeom prst="rect">
            <a:avLst/>
          </a:prstGeom>
          <a:scene3d>
            <a:camera prst="isometricOffAxis1Left"/>
            <a:lightRig rig="threePt" dir="t"/>
          </a:scene3d>
        </p:spPr>
      </p:pic>
      <p:pic>
        <p:nvPicPr>
          <p:cNvPr id="186" name="图片 185">
            <a:extLst>
              <a:ext uri="{FF2B5EF4-FFF2-40B4-BE49-F238E27FC236}">
                <a16:creationId xmlns:a16="http://schemas.microsoft.com/office/drawing/2014/main" id="{40CFACAB-2A8C-47A3-BAD2-1EDB6020DD3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64190" y="5186199"/>
            <a:ext cx="1627397" cy="915411"/>
          </a:xfrm>
          <a:prstGeom prst="rect">
            <a:avLst/>
          </a:prstGeom>
          <a:scene3d>
            <a:camera prst="isometricOffAxis1Left"/>
            <a:lightRig rig="threePt" dir="t"/>
          </a:scene3d>
        </p:spPr>
      </p:pic>
      <p:pic>
        <p:nvPicPr>
          <p:cNvPr id="187" name="图片 186">
            <a:extLst>
              <a:ext uri="{FF2B5EF4-FFF2-40B4-BE49-F238E27FC236}">
                <a16:creationId xmlns:a16="http://schemas.microsoft.com/office/drawing/2014/main" id="{A3239D3F-D155-4C42-B54C-2A50888C8BD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09651" y="5186199"/>
            <a:ext cx="1627397" cy="915411"/>
          </a:xfrm>
          <a:prstGeom prst="rect">
            <a:avLst/>
          </a:prstGeom>
          <a:scene3d>
            <a:camera prst="isometricOffAxis1Left"/>
            <a:lightRig rig="threePt" dir="t"/>
          </a:scene3d>
        </p:spPr>
      </p:pic>
      <p:pic>
        <p:nvPicPr>
          <p:cNvPr id="188" name="图片 187">
            <a:extLst>
              <a:ext uri="{FF2B5EF4-FFF2-40B4-BE49-F238E27FC236}">
                <a16:creationId xmlns:a16="http://schemas.microsoft.com/office/drawing/2014/main" id="{FC64F82B-2131-4A69-B493-A0ED7E80973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20272" y="5186199"/>
            <a:ext cx="1627397" cy="915411"/>
          </a:xfrm>
          <a:prstGeom prst="rect">
            <a:avLst/>
          </a:prstGeom>
          <a:scene3d>
            <a:camera prst="isometricOffAxis1Left"/>
            <a:lightRig rig="threePt" dir="t"/>
          </a:scene3d>
        </p:spPr>
      </p:pic>
      <p:pic>
        <p:nvPicPr>
          <p:cNvPr id="190" name="图片 189">
            <a:extLst>
              <a:ext uri="{FF2B5EF4-FFF2-40B4-BE49-F238E27FC236}">
                <a16:creationId xmlns:a16="http://schemas.microsoft.com/office/drawing/2014/main" id="{C6725C62-76DD-4D01-87F5-BB64608ABD4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14511" y="5180924"/>
            <a:ext cx="1627397" cy="915411"/>
          </a:xfrm>
          <a:prstGeom prst="rect">
            <a:avLst/>
          </a:prstGeom>
          <a:scene3d>
            <a:camera prst="isometricOffAxis1Left"/>
            <a:lightRig rig="threePt" dir="t"/>
          </a:scene3d>
        </p:spPr>
      </p:pic>
      <p:pic>
        <p:nvPicPr>
          <p:cNvPr id="191" name="图片 190">
            <a:extLst>
              <a:ext uri="{FF2B5EF4-FFF2-40B4-BE49-F238E27FC236}">
                <a16:creationId xmlns:a16="http://schemas.microsoft.com/office/drawing/2014/main" id="{AFE11809-1BBF-4134-B827-987E8752DE0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14460" y="5188794"/>
            <a:ext cx="1627397" cy="915411"/>
          </a:xfrm>
          <a:prstGeom prst="rect">
            <a:avLst/>
          </a:prstGeom>
          <a:scene3d>
            <a:camera prst="isometricOffAxis1Left"/>
            <a:lightRig rig="threePt" dir="t"/>
          </a:scene3d>
        </p:spPr>
      </p:pic>
      <p:pic>
        <p:nvPicPr>
          <p:cNvPr id="192" name="图片 191">
            <a:extLst>
              <a:ext uri="{FF2B5EF4-FFF2-40B4-BE49-F238E27FC236}">
                <a16:creationId xmlns:a16="http://schemas.microsoft.com/office/drawing/2014/main" id="{1C89F422-0DA3-433E-80DC-B94171D5EA8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02716" y="5180924"/>
            <a:ext cx="1627397" cy="915411"/>
          </a:xfrm>
          <a:prstGeom prst="rect">
            <a:avLst/>
          </a:prstGeom>
          <a:scene3d>
            <a:camera prst="isometricOffAxis1Left"/>
            <a:lightRig rig="threePt" dir="t"/>
          </a:scene3d>
        </p:spPr>
      </p:pic>
      <p:pic>
        <p:nvPicPr>
          <p:cNvPr id="193" name="图片 192">
            <a:extLst>
              <a:ext uri="{FF2B5EF4-FFF2-40B4-BE49-F238E27FC236}">
                <a16:creationId xmlns:a16="http://schemas.microsoft.com/office/drawing/2014/main" id="{BDEB296F-01C0-4B38-9024-2E8A9019A99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82819" y="5195879"/>
            <a:ext cx="1627397" cy="915411"/>
          </a:xfrm>
          <a:prstGeom prst="rect">
            <a:avLst/>
          </a:prstGeom>
          <a:scene3d>
            <a:camera prst="isometricOffAxis1Left"/>
            <a:lightRig rig="threePt" dir="t"/>
          </a:scene3d>
        </p:spPr>
      </p:pic>
      <p:pic>
        <p:nvPicPr>
          <p:cNvPr id="195" name="图片 194">
            <a:extLst>
              <a:ext uri="{FF2B5EF4-FFF2-40B4-BE49-F238E27FC236}">
                <a16:creationId xmlns:a16="http://schemas.microsoft.com/office/drawing/2014/main" id="{FD4B7009-33A5-458B-9142-10F961291C7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11575" y="5186201"/>
            <a:ext cx="1627397" cy="915411"/>
          </a:xfrm>
          <a:prstGeom prst="rect">
            <a:avLst/>
          </a:prstGeom>
          <a:scene3d>
            <a:camera prst="isometricOffAxis1Left"/>
            <a:lightRig rig="threePt" dir="t"/>
          </a:scene3d>
        </p:spPr>
      </p:pic>
      <p:pic>
        <p:nvPicPr>
          <p:cNvPr id="196" name="图片 195">
            <a:extLst>
              <a:ext uri="{FF2B5EF4-FFF2-40B4-BE49-F238E27FC236}">
                <a16:creationId xmlns:a16="http://schemas.microsoft.com/office/drawing/2014/main" id="{7A538068-AC15-4663-9FB4-20F2FFBABE9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97504" y="5186201"/>
            <a:ext cx="1627397" cy="915411"/>
          </a:xfrm>
          <a:prstGeom prst="rect">
            <a:avLst/>
          </a:prstGeom>
          <a:scene3d>
            <a:camera prst="isometricOffAxis1Left"/>
            <a:lightRig rig="threePt" dir="t"/>
          </a:scene3d>
        </p:spPr>
      </p:pic>
      <p:pic>
        <p:nvPicPr>
          <p:cNvPr id="197" name="图片 196">
            <a:extLst>
              <a:ext uri="{FF2B5EF4-FFF2-40B4-BE49-F238E27FC236}">
                <a16:creationId xmlns:a16="http://schemas.microsoft.com/office/drawing/2014/main" id="{E3CC5BBA-FABC-4066-A9B3-E40BA29D525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77607" y="5186200"/>
            <a:ext cx="1627397" cy="915411"/>
          </a:xfrm>
          <a:prstGeom prst="rect">
            <a:avLst/>
          </a:prstGeom>
          <a:scene3d>
            <a:camera prst="isometricOffAxis1Left"/>
            <a:lightRig rig="threePt" dir="t"/>
          </a:scene3d>
        </p:spPr>
      </p:pic>
      <p:pic>
        <p:nvPicPr>
          <p:cNvPr id="198" name="图片 197">
            <a:extLst>
              <a:ext uri="{FF2B5EF4-FFF2-40B4-BE49-F238E27FC236}">
                <a16:creationId xmlns:a16="http://schemas.microsoft.com/office/drawing/2014/main" id="{45D11F8C-B7E8-4C28-B0DC-C31C5DB6E5B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56430" y="5186199"/>
            <a:ext cx="1627397" cy="915411"/>
          </a:xfrm>
          <a:prstGeom prst="rect">
            <a:avLst/>
          </a:prstGeom>
          <a:scene3d>
            <a:camera prst="isometricOffAxis1Left"/>
            <a:lightRig rig="threePt" dir="t"/>
          </a:scene3d>
        </p:spPr>
      </p:pic>
      <p:pic>
        <p:nvPicPr>
          <p:cNvPr id="200" name="图片 199">
            <a:extLst>
              <a:ext uri="{FF2B5EF4-FFF2-40B4-BE49-F238E27FC236}">
                <a16:creationId xmlns:a16="http://schemas.microsoft.com/office/drawing/2014/main" id="{278DCD86-F6F4-45BC-9503-9680043048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7071" y="5187655"/>
            <a:ext cx="1627397" cy="915411"/>
          </a:xfrm>
          <a:prstGeom prst="rect">
            <a:avLst/>
          </a:prstGeom>
          <a:scene3d>
            <a:camera prst="isometricOffAxis1Left"/>
            <a:lightRig rig="threePt" dir="t"/>
          </a:scene3d>
        </p:spPr>
      </p:pic>
      <p:pic>
        <p:nvPicPr>
          <p:cNvPr id="201" name="图片 200">
            <a:extLst>
              <a:ext uri="{FF2B5EF4-FFF2-40B4-BE49-F238E27FC236}">
                <a16:creationId xmlns:a16="http://schemas.microsoft.com/office/drawing/2014/main" id="{B78A9DFE-1A94-41FE-B2DB-54C4130F87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81819" y="5193448"/>
            <a:ext cx="1627397" cy="915411"/>
          </a:xfrm>
          <a:prstGeom prst="rect">
            <a:avLst/>
          </a:prstGeom>
          <a:scene3d>
            <a:camera prst="isometricOffAxis1Left"/>
            <a:lightRig rig="threePt" dir="t"/>
          </a:scene3d>
        </p:spPr>
      </p:pic>
      <p:pic>
        <p:nvPicPr>
          <p:cNvPr id="202" name="图片 201">
            <a:extLst>
              <a:ext uri="{FF2B5EF4-FFF2-40B4-BE49-F238E27FC236}">
                <a16:creationId xmlns:a16="http://schemas.microsoft.com/office/drawing/2014/main" id="{4D654628-8052-4A2C-9EDE-AFF9D8388D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98995" y="5193359"/>
            <a:ext cx="1627397" cy="915411"/>
          </a:xfrm>
          <a:prstGeom prst="rect">
            <a:avLst/>
          </a:prstGeom>
          <a:scene3d>
            <a:camera prst="isometricOffAxis1Left"/>
            <a:lightRig rig="threePt" dir="t"/>
          </a:scene3d>
        </p:spPr>
      </p:pic>
      <p:pic>
        <p:nvPicPr>
          <p:cNvPr id="203" name="图片 202">
            <a:extLst>
              <a:ext uri="{FF2B5EF4-FFF2-40B4-BE49-F238E27FC236}">
                <a16:creationId xmlns:a16="http://schemas.microsoft.com/office/drawing/2014/main" id="{3903CE1F-8C37-480B-A3C1-E21B501086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20937" y="5194702"/>
            <a:ext cx="1627397" cy="915411"/>
          </a:xfrm>
          <a:prstGeom prst="rect">
            <a:avLst/>
          </a:prstGeom>
          <a:scene3d>
            <a:camera prst="isometricOffAxis1Left"/>
            <a:lightRig rig="threePt" dir="t"/>
          </a:scene3d>
        </p:spPr>
      </p:pic>
      <p:pic>
        <p:nvPicPr>
          <p:cNvPr id="205" name="图片 204">
            <a:extLst>
              <a:ext uri="{FF2B5EF4-FFF2-40B4-BE49-F238E27FC236}">
                <a16:creationId xmlns:a16="http://schemas.microsoft.com/office/drawing/2014/main" id="{A44CCD6D-E1B7-4C66-AC76-64111C2B62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09037" y="5149300"/>
            <a:ext cx="1627397" cy="915411"/>
          </a:xfrm>
          <a:prstGeom prst="rect">
            <a:avLst/>
          </a:prstGeom>
          <a:scene3d>
            <a:camera prst="isometricOffAxis1Left"/>
            <a:lightRig rig="threePt" dir="t"/>
          </a:scene3d>
        </p:spPr>
      </p:pic>
      <p:pic>
        <p:nvPicPr>
          <p:cNvPr id="206" name="图片 205">
            <a:extLst>
              <a:ext uri="{FF2B5EF4-FFF2-40B4-BE49-F238E27FC236}">
                <a16:creationId xmlns:a16="http://schemas.microsoft.com/office/drawing/2014/main" id="{43F08CED-3568-44E9-8CA0-A5197A2FE53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2850" y="5151820"/>
            <a:ext cx="1627397" cy="915411"/>
          </a:xfrm>
          <a:prstGeom prst="rect">
            <a:avLst/>
          </a:prstGeom>
          <a:scene3d>
            <a:camera prst="isometricOffAxis1Left"/>
            <a:lightRig rig="threePt" dir="t"/>
          </a:scene3d>
        </p:spPr>
      </p:pic>
      <p:pic>
        <p:nvPicPr>
          <p:cNvPr id="207" name="图片 206">
            <a:extLst>
              <a:ext uri="{FF2B5EF4-FFF2-40B4-BE49-F238E27FC236}">
                <a16:creationId xmlns:a16="http://schemas.microsoft.com/office/drawing/2014/main" id="{096D290B-39E6-4221-9961-EB5AC829FE0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2953" y="5149288"/>
            <a:ext cx="1627397" cy="915411"/>
          </a:xfrm>
          <a:prstGeom prst="rect">
            <a:avLst/>
          </a:prstGeom>
          <a:scene3d>
            <a:camera prst="isometricOffAxis1Left"/>
            <a:lightRig rig="threePt" dir="t"/>
          </a:scene3d>
        </p:spPr>
      </p:pic>
      <p:pic>
        <p:nvPicPr>
          <p:cNvPr id="208" name="图片 207">
            <a:extLst>
              <a:ext uri="{FF2B5EF4-FFF2-40B4-BE49-F238E27FC236}">
                <a16:creationId xmlns:a16="http://schemas.microsoft.com/office/drawing/2014/main" id="{66866665-BAF1-4E29-AE8B-07A4B2F39C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1633" y="5154015"/>
            <a:ext cx="1627397" cy="915411"/>
          </a:xfrm>
          <a:prstGeom prst="rect">
            <a:avLst/>
          </a:prstGeom>
          <a:scene3d>
            <a:camera prst="isometricOffAxis1Left"/>
            <a:lightRig rig="threePt" dir="t"/>
          </a:scene3d>
        </p:spPr>
      </p:pic>
      <p:pic>
        <p:nvPicPr>
          <p:cNvPr id="210" name="图片 209">
            <a:extLst>
              <a:ext uri="{FF2B5EF4-FFF2-40B4-BE49-F238E27FC236}">
                <a16:creationId xmlns:a16="http://schemas.microsoft.com/office/drawing/2014/main" id="{775E5752-A811-425D-91B6-BBA7BC5BF0D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7290" y="5133725"/>
            <a:ext cx="1627397" cy="915411"/>
          </a:xfrm>
          <a:prstGeom prst="rect">
            <a:avLst/>
          </a:prstGeom>
          <a:scene3d>
            <a:camera prst="isometricOffAxis1Left"/>
            <a:lightRig rig="threePt" dir="t"/>
          </a:scene3d>
        </p:spPr>
      </p:pic>
      <p:pic>
        <p:nvPicPr>
          <p:cNvPr id="211" name="图片 210">
            <a:extLst>
              <a:ext uri="{FF2B5EF4-FFF2-40B4-BE49-F238E27FC236}">
                <a16:creationId xmlns:a16="http://schemas.microsoft.com/office/drawing/2014/main" id="{1CAF2044-5D61-413B-A21A-41D6BA339F0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9356" y="5148111"/>
            <a:ext cx="1627397" cy="915411"/>
          </a:xfrm>
          <a:prstGeom prst="rect">
            <a:avLst/>
          </a:prstGeom>
          <a:scene3d>
            <a:camera prst="isometricOffAxis1Left"/>
            <a:lightRig rig="threePt" dir="t"/>
          </a:scene3d>
        </p:spPr>
      </p:pic>
      <p:pic>
        <p:nvPicPr>
          <p:cNvPr id="212" name="图片 211">
            <a:extLst>
              <a:ext uri="{FF2B5EF4-FFF2-40B4-BE49-F238E27FC236}">
                <a16:creationId xmlns:a16="http://schemas.microsoft.com/office/drawing/2014/main" id="{722B86CC-8E3C-48C2-9D5F-699A2619CCA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1422" y="5132752"/>
            <a:ext cx="1627397" cy="915411"/>
          </a:xfrm>
          <a:prstGeom prst="rect">
            <a:avLst/>
          </a:prstGeom>
          <a:scene3d>
            <a:camera prst="isometricOffAxis1Left"/>
            <a:lightRig rig="threePt" dir="t"/>
          </a:scene3d>
        </p:spPr>
      </p:pic>
      <p:pic>
        <p:nvPicPr>
          <p:cNvPr id="213" name="图片 212">
            <a:extLst>
              <a:ext uri="{FF2B5EF4-FFF2-40B4-BE49-F238E27FC236}">
                <a16:creationId xmlns:a16="http://schemas.microsoft.com/office/drawing/2014/main" id="{B839322B-F76B-495B-9B96-9A13B18E6A7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512" y="5142207"/>
            <a:ext cx="1627397" cy="915411"/>
          </a:xfrm>
          <a:prstGeom prst="rect">
            <a:avLst/>
          </a:prstGeom>
          <a:scene3d>
            <a:camera prst="isometricOffAxis1Left"/>
            <a:lightRig rig="threePt" dir="t"/>
          </a:scene3d>
        </p:spPr>
      </p:pic>
      <p:cxnSp>
        <p:nvCxnSpPr>
          <p:cNvPr id="214" name="直接箭头连接符 213">
            <a:extLst>
              <a:ext uri="{FF2B5EF4-FFF2-40B4-BE49-F238E27FC236}">
                <a16:creationId xmlns:a16="http://schemas.microsoft.com/office/drawing/2014/main" id="{A93B59C4-9EE2-4E87-9B41-0AABDFAFD409}"/>
              </a:ext>
            </a:extLst>
          </p:cNvPr>
          <p:cNvCxnSpPr>
            <a:cxnSpLocks/>
          </p:cNvCxnSpPr>
          <p:nvPr/>
        </p:nvCxnSpPr>
        <p:spPr>
          <a:xfrm>
            <a:off x="269259" y="6312552"/>
            <a:ext cx="8797074"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15" name="文本框 214">
            <a:extLst>
              <a:ext uri="{FF2B5EF4-FFF2-40B4-BE49-F238E27FC236}">
                <a16:creationId xmlns:a16="http://schemas.microsoft.com/office/drawing/2014/main" id="{C5C8710A-7620-4B11-A321-F535FF12DFBD}"/>
              </a:ext>
            </a:extLst>
          </p:cNvPr>
          <p:cNvSpPr txBox="1"/>
          <p:nvPr/>
        </p:nvSpPr>
        <p:spPr>
          <a:xfrm>
            <a:off x="7596336" y="6505599"/>
            <a:ext cx="1661476" cy="307777"/>
          </a:xfrm>
          <a:prstGeom prst="rect">
            <a:avLst/>
          </a:prstGeom>
          <a:noFill/>
        </p:spPr>
        <p:txBody>
          <a:bodyPr wrap="square" rtlCol="0">
            <a:spAutoFit/>
          </a:bodyPr>
          <a:lstStyle/>
          <a:p>
            <a:r>
              <a:rPr lang="en-US" altLang="zh-CN" sz="1400" dirty="0"/>
              <a:t>Presentation Time</a:t>
            </a:r>
            <a:endParaRPr lang="zh-CN" altLang="en-US" sz="1400" dirty="0"/>
          </a:p>
        </p:txBody>
      </p:sp>
      <p:sp>
        <p:nvSpPr>
          <p:cNvPr id="216" name="椭圆 215">
            <a:extLst>
              <a:ext uri="{FF2B5EF4-FFF2-40B4-BE49-F238E27FC236}">
                <a16:creationId xmlns:a16="http://schemas.microsoft.com/office/drawing/2014/main" id="{05AF051B-5EA5-424E-A5E1-4349CC2BC69F}"/>
              </a:ext>
            </a:extLst>
          </p:cNvPr>
          <p:cNvSpPr/>
          <p:nvPr/>
        </p:nvSpPr>
        <p:spPr>
          <a:xfrm>
            <a:off x="6287847" y="6123036"/>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17" name="椭圆 216">
            <a:extLst>
              <a:ext uri="{FF2B5EF4-FFF2-40B4-BE49-F238E27FC236}">
                <a16:creationId xmlns:a16="http://schemas.microsoft.com/office/drawing/2014/main" id="{F24C0DA3-1CB4-4F25-B95A-DA06BB7C5DDD}"/>
              </a:ext>
            </a:extLst>
          </p:cNvPr>
          <p:cNvSpPr/>
          <p:nvPr/>
        </p:nvSpPr>
        <p:spPr>
          <a:xfrm>
            <a:off x="4912164" y="6127806"/>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18" name="椭圆 217">
            <a:extLst>
              <a:ext uri="{FF2B5EF4-FFF2-40B4-BE49-F238E27FC236}">
                <a16:creationId xmlns:a16="http://schemas.microsoft.com/office/drawing/2014/main" id="{BB82F215-5B56-412D-8B24-B23EEE390ACC}"/>
              </a:ext>
            </a:extLst>
          </p:cNvPr>
          <p:cNvSpPr/>
          <p:nvPr/>
        </p:nvSpPr>
        <p:spPr>
          <a:xfrm>
            <a:off x="3524296" y="6118954"/>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19" name="椭圆 218">
            <a:extLst>
              <a:ext uri="{FF2B5EF4-FFF2-40B4-BE49-F238E27FC236}">
                <a16:creationId xmlns:a16="http://schemas.microsoft.com/office/drawing/2014/main" id="{7CD9EB72-D5DC-452B-A0CE-CB5157DA2A89}"/>
              </a:ext>
            </a:extLst>
          </p:cNvPr>
          <p:cNvSpPr/>
          <p:nvPr/>
        </p:nvSpPr>
        <p:spPr>
          <a:xfrm>
            <a:off x="2150741" y="6127806"/>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20" name="椭圆 219">
            <a:extLst>
              <a:ext uri="{FF2B5EF4-FFF2-40B4-BE49-F238E27FC236}">
                <a16:creationId xmlns:a16="http://schemas.microsoft.com/office/drawing/2014/main" id="{7808BC98-3C85-4569-9A57-EEDC9E71010F}"/>
              </a:ext>
            </a:extLst>
          </p:cNvPr>
          <p:cNvSpPr/>
          <p:nvPr/>
        </p:nvSpPr>
        <p:spPr>
          <a:xfrm>
            <a:off x="705178" y="6116455"/>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28" name="椭圆 227">
            <a:extLst>
              <a:ext uri="{FF2B5EF4-FFF2-40B4-BE49-F238E27FC236}">
                <a16:creationId xmlns:a16="http://schemas.microsoft.com/office/drawing/2014/main" id="{5FB11CB4-E588-4F1C-B089-C2034AC40BCA}"/>
              </a:ext>
            </a:extLst>
          </p:cNvPr>
          <p:cNvSpPr/>
          <p:nvPr/>
        </p:nvSpPr>
        <p:spPr>
          <a:xfrm>
            <a:off x="7778624" y="6129835"/>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cxnSp>
        <p:nvCxnSpPr>
          <p:cNvPr id="4" name="直接箭头连接符 3">
            <a:extLst>
              <a:ext uri="{FF2B5EF4-FFF2-40B4-BE49-F238E27FC236}">
                <a16:creationId xmlns:a16="http://schemas.microsoft.com/office/drawing/2014/main" id="{76175972-7B5B-462B-B637-DCEDEDA15EAF}"/>
              </a:ext>
            </a:extLst>
          </p:cNvPr>
          <p:cNvCxnSpPr>
            <a:cxnSpLocks/>
            <a:stCxn id="211" idx="0"/>
            <a:endCxn id="64" idx="2"/>
          </p:cNvCxnSpPr>
          <p:nvPr/>
        </p:nvCxnSpPr>
        <p:spPr>
          <a:xfrm flipV="1">
            <a:off x="1173055" y="4344411"/>
            <a:ext cx="408486" cy="8037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a:extLst>
              <a:ext uri="{FF2B5EF4-FFF2-40B4-BE49-F238E27FC236}">
                <a16:creationId xmlns:a16="http://schemas.microsoft.com/office/drawing/2014/main" id="{76175972-7B5B-462B-B637-DCEDEDA15EAF}"/>
              </a:ext>
            </a:extLst>
          </p:cNvPr>
          <p:cNvCxnSpPr>
            <a:cxnSpLocks/>
            <a:stCxn id="187" idx="0"/>
            <a:endCxn id="64" idx="2"/>
          </p:cNvCxnSpPr>
          <p:nvPr/>
        </p:nvCxnSpPr>
        <p:spPr>
          <a:xfrm flipH="1" flipV="1">
            <a:off x="1581541" y="4344411"/>
            <a:ext cx="6441809" cy="84178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a16="http://schemas.microsoft.com/office/drawing/2014/main" id="{9C50CB20-A37A-4E47-98A3-45DDE0B2898B}"/>
              </a:ext>
            </a:extLst>
          </p:cNvPr>
          <p:cNvSpPr/>
          <p:nvPr/>
        </p:nvSpPr>
        <p:spPr>
          <a:xfrm>
            <a:off x="6528597" y="2890265"/>
            <a:ext cx="144016" cy="1365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7" name="文本框 221">
            <a:extLst>
              <a:ext uri="{FF2B5EF4-FFF2-40B4-BE49-F238E27FC236}">
                <a16:creationId xmlns:a16="http://schemas.microsoft.com/office/drawing/2014/main" id="{30E9329C-B754-4CBC-B619-A7DA56FC38C8}"/>
              </a:ext>
            </a:extLst>
          </p:cNvPr>
          <p:cNvSpPr txBox="1"/>
          <p:nvPr/>
        </p:nvSpPr>
        <p:spPr>
          <a:xfrm>
            <a:off x="7020272" y="2777625"/>
            <a:ext cx="1866478"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t>Random Access Point</a:t>
            </a:r>
            <a:endParaRPr lang="zh-CN" altLang="en-US" sz="1400" dirty="0"/>
          </a:p>
        </p:txBody>
      </p:sp>
      <p:sp>
        <p:nvSpPr>
          <p:cNvPr id="58" name="文本框 222">
            <a:extLst>
              <a:ext uri="{FF2B5EF4-FFF2-40B4-BE49-F238E27FC236}">
                <a16:creationId xmlns:a16="http://schemas.microsoft.com/office/drawing/2014/main" id="{7BCBDA79-0636-4373-B11F-7E7204328B5C}"/>
              </a:ext>
            </a:extLst>
          </p:cNvPr>
          <p:cNvSpPr txBox="1"/>
          <p:nvPr/>
        </p:nvSpPr>
        <p:spPr>
          <a:xfrm>
            <a:off x="6958766" y="3489391"/>
            <a:ext cx="2147916"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t>Random Access Segment</a:t>
            </a:r>
            <a:endParaRPr lang="zh-CN" altLang="en-US" sz="1400" dirty="0"/>
          </a:p>
        </p:txBody>
      </p:sp>
      <p:sp>
        <p:nvSpPr>
          <p:cNvPr id="59" name="矩形 58">
            <a:extLst>
              <a:ext uri="{FF2B5EF4-FFF2-40B4-BE49-F238E27FC236}">
                <a16:creationId xmlns:a16="http://schemas.microsoft.com/office/drawing/2014/main" id="{EBF2BE73-F95C-4BDF-A799-CC42F62DF910}"/>
              </a:ext>
            </a:extLst>
          </p:cNvPr>
          <p:cNvSpPr/>
          <p:nvPr/>
        </p:nvSpPr>
        <p:spPr>
          <a:xfrm>
            <a:off x="6595863" y="3368620"/>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0" name="矩形 59">
            <a:extLst>
              <a:ext uri="{FF2B5EF4-FFF2-40B4-BE49-F238E27FC236}">
                <a16:creationId xmlns:a16="http://schemas.microsoft.com/office/drawing/2014/main" id="{0BAD04DC-A6AB-4D3F-9C39-CD2C5118341C}"/>
              </a:ext>
            </a:extLst>
          </p:cNvPr>
          <p:cNvSpPr/>
          <p:nvPr/>
        </p:nvSpPr>
        <p:spPr>
          <a:xfrm>
            <a:off x="6451847" y="3362534"/>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 name="矩形 60">
            <a:extLst>
              <a:ext uri="{FF2B5EF4-FFF2-40B4-BE49-F238E27FC236}">
                <a16:creationId xmlns:a16="http://schemas.microsoft.com/office/drawing/2014/main" id="{C5C7BAF0-3C83-4D82-B802-20325F774944}"/>
              </a:ext>
            </a:extLst>
          </p:cNvPr>
          <p:cNvSpPr/>
          <p:nvPr/>
        </p:nvSpPr>
        <p:spPr>
          <a:xfrm>
            <a:off x="6307831" y="3362534"/>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 name="矩形 61">
            <a:extLst>
              <a:ext uri="{FF2B5EF4-FFF2-40B4-BE49-F238E27FC236}">
                <a16:creationId xmlns:a16="http://schemas.microsoft.com/office/drawing/2014/main" id="{3ADBCFE6-E7B4-470E-B22E-DD66E17C0038}"/>
              </a:ext>
            </a:extLst>
          </p:cNvPr>
          <p:cNvSpPr/>
          <p:nvPr/>
        </p:nvSpPr>
        <p:spPr>
          <a:xfrm>
            <a:off x="6163815" y="3356448"/>
            <a:ext cx="432048" cy="504056"/>
          </a:xfrm>
          <a:prstGeom prst="rect">
            <a:avLst/>
          </a:prstGeom>
          <a:solidFill>
            <a:schemeClr val="bg1"/>
          </a:solidFill>
          <a:ln w="19050">
            <a:solidFill>
              <a:schemeClr val="tx1"/>
            </a:solidFill>
          </a:ln>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74" name="直接箭头连接符 73">
            <a:extLst>
              <a:ext uri="{FF2B5EF4-FFF2-40B4-BE49-F238E27FC236}">
                <a16:creationId xmlns:a16="http://schemas.microsoft.com/office/drawing/2014/main" id="{76175972-7B5B-462B-B637-DCEDEDA15EAF}"/>
              </a:ext>
            </a:extLst>
          </p:cNvPr>
          <p:cNvCxnSpPr>
            <a:cxnSpLocks/>
            <a:stCxn id="207" idx="0"/>
          </p:cNvCxnSpPr>
          <p:nvPr/>
        </p:nvCxnSpPr>
        <p:spPr>
          <a:xfrm flipV="1">
            <a:off x="2396652" y="4403913"/>
            <a:ext cx="1280436" cy="74537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a:extLst>
              <a:ext uri="{FF2B5EF4-FFF2-40B4-BE49-F238E27FC236}">
                <a16:creationId xmlns:a16="http://schemas.microsoft.com/office/drawing/2014/main" id="{76175972-7B5B-462B-B637-DCEDEDA15EAF}"/>
              </a:ext>
            </a:extLst>
          </p:cNvPr>
          <p:cNvCxnSpPr>
            <a:cxnSpLocks/>
            <a:stCxn id="197" idx="0"/>
          </p:cNvCxnSpPr>
          <p:nvPr/>
        </p:nvCxnSpPr>
        <p:spPr>
          <a:xfrm flipH="1" flipV="1">
            <a:off x="3693144" y="4408895"/>
            <a:ext cx="1498162" cy="77730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直接箭头连接符 75">
            <a:extLst>
              <a:ext uri="{FF2B5EF4-FFF2-40B4-BE49-F238E27FC236}">
                <a16:creationId xmlns:a16="http://schemas.microsoft.com/office/drawing/2014/main" id="{76175972-7B5B-462B-B637-DCEDEDA15EAF}"/>
              </a:ext>
            </a:extLst>
          </p:cNvPr>
          <p:cNvCxnSpPr>
            <a:cxnSpLocks/>
            <a:endCxn id="67" idx="2"/>
          </p:cNvCxnSpPr>
          <p:nvPr/>
        </p:nvCxnSpPr>
        <p:spPr>
          <a:xfrm flipV="1">
            <a:off x="3868913" y="4417251"/>
            <a:ext cx="1713906" cy="7849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a:extLst>
              <a:ext uri="{FF2B5EF4-FFF2-40B4-BE49-F238E27FC236}">
                <a16:creationId xmlns:a16="http://schemas.microsoft.com/office/drawing/2014/main" id="{76175972-7B5B-462B-B637-DCEDEDA15EAF}"/>
              </a:ext>
            </a:extLst>
          </p:cNvPr>
          <p:cNvCxnSpPr>
            <a:cxnSpLocks/>
            <a:stCxn id="192" idx="0"/>
          </p:cNvCxnSpPr>
          <p:nvPr/>
        </p:nvCxnSpPr>
        <p:spPr>
          <a:xfrm flipH="1" flipV="1">
            <a:off x="5549793" y="4433386"/>
            <a:ext cx="1066622" cy="74753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910081283"/>
      </p:ext>
    </p:extLst>
  </p:cSld>
  <p:clrMapOvr>
    <a:masterClrMapping/>
  </p:clrMapOvr>
  <mc:AlternateContent xmlns:mc="http://schemas.openxmlformats.org/markup-compatibility/2006" xmlns:p14="http://schemas.microsoft.com/office/powerpoint/2010/main">
    <mc:Choice Requires="p14">
      <p:transition spd="slow" p14:dur="2000" advTm="87431"/>
    </mc:Choice>
    <mc:Fallback xmlns="">
      <p:transition spd="slow" advTm="8743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04664"/>
            <a:ext cx="8229600" cy="915965"/>
          </a:xfrm>
        </p:spPr>
        <p:txBody>
          <a:bodyPr>
            <a:normAutofit/>
          </a:bodyPr>
          <a:lstStyle/>
          <a:p>
            <a:pPr>
              <a:spcBef>
                <a:spcPct val="20000"/>
              </a:spcBef>
              <a:buSzPct val="70000"/>
            </a:pPr>
            <a:r>
              <a:rPr lang="en-US" altLang="zh-CN" b="1" dirty="0">
                <a:latin typeface="等线" panose="02010600030101010101" pitchFamily="2" charset="-122"/>
                <a:ea typeface="等线" panose="02010600030101010101" pitchFamily="2" charset="-122"/>
              </a:rPr>
              <a:t>Cross RAP Referencing (CRR) Coding</a:t>
            </a:r>
            <a:endParaRPr lang="zh-CN" altLang="en-US" b="1" dirty="0">
              <a:solidFill>
                <a:srgbClr val="002060"/>
              </a:solidFill>
              <a:latin typeface="等线" panose="02010600030101010101" pitchFamily="2" charset="-122"/>
              <a:ea typeface="等线" panose="02010600030101010101" pitchFamily="2" charset="-122"/>
              <a:cs typeface="+mn-cs"/>
            </a:endParaRPr>
          </a:p>
        </p:txBody>
      </p:sp>
      <p:sp>
        <p:nvSpPr>
          <p:cNvPr id="5" name="内容占位符 2"/>
          <p:cNvSpPr>
            <a:spLocks noGrp="1"/>
          </p:cNvSpPr>
          <p:nvPr>
            <p:ph idx="1"/>
          </p:nvPr>
        </p:nvSpPr>
        <p:spPr>
          <a:xfrm>
            <a:off x="370583" y="1259377"/>
            <a:ext cx="8797074" cy="1613367"/>
          </a:xfrm>
        </p:spPr>
        <p:txBody>
          <a:bodyPr>
            <a:normAutofit fontScale="92500" lnSpcReduction="10000"/>
          </a:bodyPr>
          <a:lstStyle/>
          <a:p>
            <a:pPr>
              <a:lnSpc>
                <a:spcPct val="150000"/>
              </a:lnSpc>
              <a:buSzPct val="70000"/>
              <a:defRPr/>
            </a:pPr>
            <a:r>
              <a:rPr lang="en-US" altLang="zh-CN" sz="2400" dirty="0" smtClean="0">
                <a:latin typeface="等线" panose="02010600030101010101" pitchFamily="2" charset="-122"/>
              </a:rPr>
              <a:t>Library pictures are coded into library stream.</a:t>
            </a:r>
          </a:p>
          <a:p>
            <a:pPr>
              <a:lnSpc>
                <a:spcPct val="150000"/>
              </a:lnSpc>
              <a:buSzPct val="70000"/>
              <a:defRPr/>
            </a:pPr>
            <a:r>
              <a:rPr lang="en-US" altLang="zh-CN" sz="2400" dirty="0" smtClean="0">
                <a:latin typeface="等线" panose="02010600030101010101" pitchFamily="2" charset="-122"/>
              </a:rPr>
              <a:t>Video segments reference to the library pictures are coded into main stream.</a:t>
            </a:r>
          </a:p>
        </p:txBody>
      </p:sp>
      <p:sp>
        <p:nvSpPr>
          <p:cNvPr id="56" name="矩形: 圆角 99">
            <a:extLst>
              <a:ext uri="{FF2B5EF4-FFF2-40B4-BE49-F238E27FC236}">
                <a16:creationId xmlns:a16="http://schemas.microsoft.com/office/drawing/2014/main" id="{7D34F2D7-3423-49F9-A789-0587A3A5E618}"/>
              </a:ext>
            </a:extLst>
          </p:cNvPr>
          <p:cNvSpPr/>
          <p:nvPr/>
        </p:nvSpPr>
        <p:spPr>
          <a:xfrm>
            <a:off x="3132723" y="4947416"/>
            <a:ext cx="959956" cy="537039"/>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等线" panose="02010600030101010101" pitchFamily="2" charset="-122"/>
                <a:ea typeface="等线" panose="02010600030101010101" pitchFamily="2" charset="-122"/>
              </a:rPr>
              <a:t>Encoder</a:t>
            </a:r>
            <a:endParaRPr lang="zh-CN" altLang="en-US" sz="1400" dirty="0">
              <a:latin typeface="等线" panose="02010600030101010101" pitchFamily="2" charset="-122"/>
              <a:ea typeface="等线" panose="02010600030101010101" pitchFamily="2" charset="-122"/>
            </a:endParaRPr>
          </a:p>
        </p:txBody>
      </p:sp>
      <p:sp>
        <p:nvSpPr>
          <p:cNvPr id="57" name="矩形: 圆角 100">
            <a:extLst>
              <a:ext uri="{FF2B5EF4-FFF2-40B4-BE49-F238E27FC236}">
                <a16:creationId xmlns:a16="http://schemas.microsoft.com/office/drawing/2014/main" id="{29FF16D7-9E7E-4BE8-8663-BD66B933D1BB}"/>
              </a:ext>
            </a:extLst>
          </p:cNvPr>
          <p:cNvSpPr/>
          <p:nvPr/>
        </p:nvSpPr>
        <p:spPr>
          <a:xfrm>
            <a:off x="767337" y="4947926"/>
            <a:ext cx="905771" cy="537039"/>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等线" panose="02010600030101010101" pitchFamily="2" charset="-122"/>
                <a:ea typeface="等线" panose="02010600030101010101" pitchFamily="2" charset="-122"/>
              </a:rPr>
              <a:t>Input Video</a:t>
            </a:r>
            <a:endParaRPr lang="zh-CN" altLang="en-US" sz="1400" dirty="0">
              <a:latin typeface="等线" panose="02010600030101010101" pitchFamily="2" charset="-122"/>
              <a:ea typeface="等线" panose="02010600030101010101" pitchFamily="2" charset="-122"/>
            </a:endParaRPr>
          </a:p>
        </p:txBody>
      </p:sp>
      <p:sp>
        <p:nvSpPr>
          <p:cNvPr id="58" name="矩形: 圆角 101">
            <a:extLst>
              <a:ext uri="{FF2B5EF4-FFF2-40B4-BE49-F238E27FC236}">
                <a16:creationId xmlns:a16="http://schemas.microsoft.com/office/drawing/2014/main" id="{E3497696-C1BB-471E-A500-766C0210818C}"/>
              </a:ext>
            </a:extLst>
          </p:cNvPr>
          <p:cNvSpPr/>
          <p:nvPr/>
        </p:nvSpPr>
        <p:spPr>
          <a:xfrm>
            <a:off x="7710438" y="4947416"/>
            <a:ext cx="905771" cy="537039"/>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等线" panose="02010600030101010101" pitchFamily="2" charset="-122"/>
                <a:ea typeface="等线" panose="02010600030101010101" pitchFamily="2" charset="-122"/>
              </a:rPr>
              <a:t>Output Video</a:t>
            </a:r>
            <a:endParaRPr lang="zh-CN" altLang="en-US" sz="1400" dirty="0">
              <a:latin typeface="等线" panose="02010600030101010101" pitchFamily="2" charset="-122"/>
              <a:ea typeface="等线" panose="02010600030101010101" pitchFamily="2" charset="-122"/>
            </a:endParaRPr>
          </a:p>
        </p:txBody>
      </p:sp>
      <p:sp>
        <p:nvSpPr>
          <p:cNvPr id="59" name="矩形: 圆角 102">
            <a:extLst>
              <a:ext uri="{FF2B5EF4-FFF2-40B4-BE49-F238E27FC236}">
                <a16:creationId xmlns:a16="http://schemas.microsoft.com/office/drawing/2014/main" id="{C79046EB-029E-4CFD-9D7B-805D28C5C428}"/>
              </a:ext>
            </a:extLst>
          </p:cNvPr>
          <p:cNvSpPr/>
          <p:nvPr/>
        </p:nvSpPr>
        <p:spPr>
          <a:xfrm>
            <a:off x="6153432" y="4942255"/>
            <a:ext cx="990127" cy="537038"/>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等线" panose="02010600030101010101" pitchFamily="2" charset="-122"/>
                <a:ea typeface="等线" panose="02010600030101010101" pitchFamily="2" charset="-122"/>
              </a:rPr>
              <a:t>Decoder</a:t>
            </a:r>
            <a:endParaRPr lang="zh-CN" altLang="en-US" sz="1400" dirty="0">
              <a:latin typeface="等线" panose="02010600030101010101" pitchFamily="2" charset="-122"/>
              <a:ea typeface="等线" panose="02010600030101010101" pitchFamily="2" charset="-122"/>
            </a:endParaRPr>
          </a:p>
        </p:txBody>
      </p:sp>
      <p:sp>
        <p:nvSpPr>
          <p:cNvPr id="60" name="矩形: 圆角 103">
            <a:extLst>
              <a:ext uri="{FF2B5EF4-FFF2-40B4-BE49-F238E27FC236}">
                <a16:creationId xmlns:a16="http://schemas.microsoft.com/office/drawing/2014/main" id="{24A54441-FEFE-4A39-9ACF-29DD24A55A35}"/>
              </a:ext>
            </a:extLst>
          </p:cNvPr>
          <p:cNvSpPr/>
          <p:nvPr/>
        </p:nvSpPr>
        <p:spPr>
          <a:xfrm>
            <a:off x="3071593" y="4003745"/>
            <a:ext cx="1124788" cy="53703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等线" panose="02010600030101010101" pitchFamily="2" charset="-122"/>
                <a:ea typeface="等线" panose="02010600030101010101" pitchFamily="2" charset="-122"/>
              </a:rPr>
              <a:t>Library Encoder</a:t>
            </a:r>
            <a:endParaRPr lang="zh-CN" altLang="en-US" sz="1400" dirty="0">
              <a:latin typeface="等线" panose="02010600030101010101" pitchFamily="2" charset="-122"/>
              <a:ea typeface="等线" panose="02010600030101010101" pitchFamily="2" charset="-122"/>
            </a:endParaRPr>
          </a:p>
        </p:txBody>
      </p:sp>
      <p:sp>
        <p:nvSpPr>
          <p:cNvPr id="61" name="矩形: 圆角 104">
            <a:extLst>
              <a:ext uri="{FF2B5EF4-FFF2-40B4-BE49-F238E27FC236}">
                <a16:creationId xmlns:a16="http://schemas.microsoft.com/office/drawing/2014/main" id="{01098C3F-B150-4FE0-B1A9-CFBFBDEB5791}"/>
              </a:ext>
            </a:extLst>
          </p:cNvPr>
          <p:cNvSpPr/>
          <p:nvPr/>
        </p:nvSpPr>
        <p:spPr>
          <a:xfrm>
            <a:off x="6087471" y="3998816"/>
            <a:ext cx="1124788" cy="53703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等线" panose="02010600030101010101" pitchFamily="2" charset="-122"/>
                <a:ea typeface="等线" panose="02010600030101010101" pitchFamily="2" charset="-122"/>
              </a:rPr>
              <a:t>Library Decoder</a:t>
            </a:r>
            <a:endParaRPr lang="zh-CN" altLang="en-US" sz="1400" dirty="0">
              <a:latin typeface="等线" panose="02010600030101010101" pitchFamily="2" charset="-122"/>
              <a:ea typeface="等线" panose="02010600030101010101" pitchFamily="2" charset="-122"/>
            </a:endParaRPr>
          </a:p>
        </p:txBody>
      </p:sp>
      <p:cxnSp>
        <p:nvCxnSpPr>
          <p:cNvPr id="62" name="直接箭头连接符 61">
            <a:extLst>
              <a:ext uri="{FF2B5EF4-FFF2-40B4-BE49-F238E27FC236}">
                <a16:creationId xmlns:a16="http://schemas.microsoft.com/office/drawing/2014/main" id="{7A839F32-19B2-40A7-A0A6-10F3CB080F46}"/>
              </a:ext>
            </a:extLst>
          </p:cNvPr>
          <p:cNvCxnSpPr>
            <a:cxnSpLocks/>
            <a:stCxn id="57" idx="3"/>
            <a:endCxn id="56" idx="1"/>
          </p:cNvCxnSpPr>
          <p:nvPr/>
        </p:nvCxnSpPr>
        <p:spPr>
          <a:xfrm flipV="1">
            <a:off x="1673108" y="5215936"/>
            <a:ext cx="1459615" cy="51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3" name="直接箭头连接符 62">
            <a:extLst>
              <a:ext uri="{FF2B5EF4-FFF2-40B4-BE49-F238E27FC236}">
                <a16:creationId xmlns:a16="http://schemas.microsoft.com/office/drawing/2014/main" id="{4B7E27FC-D880-41EF-891C-EF73D411220A}"/>
              </a:ext>
            </a:extLst>
          </p:cNvPr>
          <p:cNvCxnSpPr>
            <a:cxnSpLocks/>
          </p:cNvCxnSpPr>
          <p:nvPr/>
        </p:nvCxnSpPr>
        <p:spPr>
          <a:xfrm flipV="1">
            <a:off x="4092679" y="5302583"/>
            <a:ext cx="2060753" cy="5162"/>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9" name="直接箭头连接符 68">
            <a:extLst>
              <a:ext uri="{FF2B5EF4-FFF2-40B4-BE49-F238E27FC236}">
                <a16:creationId xmlns:a16="http://schemas.microsoft.com/office/drawing/2014/main" id="{A1078970-A310-44D5-A81D-A8382482E0DF}"/>
              </a:ext>
            </a:extLst>
          </p:cNvPr>
          <p:cNvCxnSpPr>
            <a:cxnSpLocks/>
            <a:stCxn id="59" idx="3"/>
            <a:endCxn id="58" idx="1"/>
          </p:cNvCxnSpPr>
          <p:nvPr/>
        </p:nvCxnSpPr>
        <p:spPr>
          <a:xfrm>
            <a:off x="7143559" y="5210774"/>
            <a:ext cx="566879" cy="5162"/>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70" name="直接箭头连接符 69">
            <a:extLst>
              <a:ext uri="{FF2B5EF4-FFF2-40B4-BE49-F238E27FC236}">
                <a16:creationId xmlns:a16="http://schemas.microsoft.com/office/drawing/2014/main" id="{690D95C8-AB58-4499-838D-0A88D590325C}"/>
              </a:ext>
            </a:extLst>
          </p:cNvPr>
          <p:cNvCxnSpPr>
            <a:cxnSpLocks/>
            <a:stCxn id="56" idx="0"/>
            <a:endCxn id="60" idx="2"/>
          </p:cNvCxnSpPr>
          <p:nvPr/>
        </p:nvCxnSpPr>
        <p:spPr>
          <a:xfrm flipV="1">
            <a:off x="3612701" y="4540784"/>
            <a:ext cx="21286" cy="406632"/>
          </a:xfrm>
          <a:prstGeom prst="straightConnector1">
            <a:avLst/>
          </a:prstGeom>
          <a:ln w="28575">
            <a:headEnd type="triangle" w="lg" len="lg"/>
            <a:tailEnd type="triangle" w="lg" len="lg"/>
          </a:ln>
        </p:spPr>
        <p:style>
          <a:lnRef idx="1">
            <a:schemeClr val="dk1"/>
          </a:lnRef>
          <a:fillRef idx="0">
            <a:schemeClr val="dk1"/>
          </a:fillRef>
          <a:effectRef idx="0">
            <a:schemeClr val="dk1"/>
          </a:effectRef>
          <a:fontRef idx="minor">
            <a:schemeClr val="tx1"/>
          </a:fontRef>
        </p:style>
      </p:cxnSp>
      <p:sp>
        <p:nvSpPr>
          <p:cNvPr id="72" name="文本框 111">
            <a:extLst>
              <a:ext uri="{FF2B5EF4-FFF2-40B4-BE49-F238E27FC236}">
                <a16:creationId xmlns:a16="http://schemas.microsoft.com/office/drawing/2014/main" id="{3DA2FEE8-7217-43E8-9020-73446AE2EB80}"/>
              </a:ext>
            </a:extLst>
          </p:cNvPr>
          <p:cNvSpPr txBox="1"/>
          <p:nvPr/>
        </p:nvSpPr>
        <p:spPr>
          <a:xfrm>
            <a:off x="4383195" y="5281463"/>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cxnSp>
        <p:nvCxnSpPr>
          <p:cNvPr id="73" name="直接箭头连接符 72">
            <a:extLst>
              <a:ext uri="{FF2B5EF4-FFF2-40B4-BE49-F238E27FC236}">
                <a16:creationId xmlns:a16="http://schemas.microsoft.com/office/drawing/2014/main" id="{DA491728-171D-48E4-AA00-20DF1D2E6A9C}"/>
              </a:ext>
            </a:extLst>
          </p:cNvPr>
          <p:cNvCxnSpPr>
            <a:cxnSpLocks/>
            <a:stCxn id="59" idx="0"/>
            <a:endCxn id="61" idx="2"/>
          </p:cNvCxnSpPr>
          <p:nvPr/>
        </p:nvCxnSpPr>
        <p:spPr>
          <a:xfrm flipV="1">
            <a:off x="6648496" y="4535855"/>
            <a:ext cx="1369" cy="406400"/>
          </a:xfrm>
          <a:prstGeom prst="straightConnector1">
            <a:avLst/>
          </a:prstGeom>
          <a:ln w="28575">
            <a:headEnd type="triangle" w="lg" len="lg"/>
            <a:tailEnd type="triangle" w="lg" len="lg"/>
          </a:ln>
        </p:spPr>
        <p:style>
          <a:lnRef idx="1">
            <a:schemeClr val="dk1"/>
          </a:lnRef>
          <a:fillRef idx="0">
            <a:schemeClr val="dk1"/>
          </a:fillRef>
          <a:effectRef idx="0">
            <a:schemeClr val="dk1"/>
          </a:effectRef>
          <a:fontRef idx="minor">
            <a:schemeClr val="tx1"/>
          </a:fontRef>
        </p:style>
      </p:cxnSp>
      <p:cxnSp>
        <p:nvCxnSpPr>
          <p:cNvPr id="74" name="直接箭头连接符 73">
            <a:extLst>
              <a:ext uri="{FF2B5EF4-FFF2-40B4-BE49-F238E27FC236}">
                <a16:creationId xmlns:a16="http://schemas.microsoft.com/office/drawing/2014/main" id="{4EBD9E13-71EF-44B6-B99E-ED3C5A9D776A}"/>
              </a:ext>
            </a:extLst>
          </p:cNvPr>
          <p:cNvCxnSpPr>
            <a:cxnSpLocks/>
            <a:stCxn id="60" idx="3"/>
            <a:endCxn id="61" idx="1"/>
          </p:cNvCxnSpPr>
          <p:nvPr/>
        </p:nvCxnSpPr>
        <p:spPr>
          <a:xfrm flipV="1">
            <a:off x="4196381" y="4267336"/>
            <a:ext cx="1891090" cy="4929"/>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75" name="文本框 117">
            <a:extLst>
              <a:ext uri="{FF2B5EF4-FFF2-40B4-BE49-F238E27FC236}">
                <a16:creationId xmlns:a16="http://schemas.microsoft.com/office/drawing/2014/main" id="{205FF01E-3B62-4F1E-958B-DA5C8C6F42C2}"/>
              </a:ext>
            </a:extLst>
          </p:cNvPr>
          <p:cNvSpPr txBox="1"/>
          <p:nvPr/>
        </p:nvSpPr>
        <p:spPr>
          <a:xfrm>
            <a:off x="4173040" y="3955666"/>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
        <p:nvSpPr>
          <p:cNvPr id="76" name="矩形: 圆角 34">
            <a:extLst>
              <a:ext uri="{FF2B5EF4-FFF2-40B4-BE49-F238E27FC236}">
                <a16:creationId xmlns:a16="http://schemas.microsoft.com/office/drawing/2014/main" id="{1379B94E-12F7-475D-8743-2626179B76A8}"/>
              </a:ext>
            </a:extLst>
          </p:cNvPr>
          <p:cNvSpPr/>
          <p:nvPr/>
        </p:nvSpPr>
        <p:spPr>
          <a:xfrm>
            <a:off x="4244585" y="3955666"/>
            <a:ext cx="1711289" cy="1580383"/>
          </a:xfrm>
          <a:prstGeom prst="round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8" name="矩形: 圆角 69">
            <a:extLst>
              <a:ext uri="{FF2B5EF4-FFF2-40B4-BE49-F238E27FC236}">
                <a16:creationId xmlns:a16="http://schemas.microsoft.com/office/drawing/2014/main" id="{55489073-5019-4185-AE8B-BC69A001087A}"/>
              </a:ext>
            </a:extLst>
          </p:cNvPr>
          <p:cNvSpPr/>
          <p:nvPr/>
        </p:nvSpPr>
        <p:spPr>
          <a:xfrm>
            <a:off x="1631433" y="4005064"/>
            <a:ext cx="1124788" cy="53703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等线" panose="02010600030101010101" pitchFamily="2" charset="-122"/>
                <a:ea typeface="等线" panose="02010600030101010101" pitchFamily="2" charset="-122"/>
              </a:rPr>
              <a:t>Pre-analyzer</a:t>
            </a:r>
            <a:endParaRPr lang="zh-CN" altLang="en-US" sz="1400" dirty="0">
              <a:latin typeface="等线" panose="02010600030101010101" pitchFamily="2" charset="-122"/>
              <a:ea typeface="等线" panose="02010600030101010101" pitchFamily="2" charset="-122"/>
            </a:endParaRPr>
          </a:p>
        </p:txBody>
      </p:sp>
      <p:cxnSp>
        <p:nvCxnSpPr>
          <p:cNvPr id="79" name="直接箭头连接符 78">
            <a:extLst>
              <a:ext uri="{FF2B5EF4-FFF2-40B4-BE49-F238E27FC236}">
                <a16:creationId xmlns:a16="http://schemas.microsoft.com/office/drawing/2014/main" id="{DA5ADC21-BB1D-4C6C-8D59-9F39450D336E}"/>
              </a:ext>
            </a:extLst>
          </p:cNvPr>
          <p:cNvCxnSpPr>
            <a:cxnSpLocks/>
            <a:endCxn id="78" idx="2"/>
          </p:cNvCxnSpPr>
          <p:nvPr/>
        </p:nvCxnSpPr>
        <p:spPr>
          <a:xfrm flipV="1">
            <a:off x="2193827" y="4542103"/>
            <a:ext cx="0" cy="68516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80" name="直接箭头连接符 79">
            <a:extLst>
              <a:ext uri="{FF2B5EF4-FFF2-40B4-BE49-F238E27FC236}">
                <a16:creationId xmlns:a16="http://schemas.microsoft.com/office/drawing/2014/main" id="{5B005665-AD21-42D7-97B4-498ADAB21869}"/>
              </a:ext>
            </a:extLst>
          </p:cNvPr>
          <p:cNvCxnSpPr>
            <a:cxnSpLocks/>
            <a:stCxn id="78" idx="3"/>
            <a:endCxn id="60" idx="1"/>
          </p:cNvCxnSpPr>
          <p:nvPr/>
        </p:nvCxnSpPr>
        <p:spPr>
          <a:xfrm flipV="1">
            <a:off x="2756221" y="4272265"/>
            <a:ext cx="315372" cy="1319"/>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3794594329"/>
      </p:ext>
    </p:extLst>
  </p:cSld>
  <p:clrMapOvr>
    <a:masterClrMapping/>
  </p:clrMapOvr>
  <mc:AlternateContent xmlns:mc="http://schemas.openxmlformats.org/markup-compatibility/2006" xmlns:p14="http://schemas.microsoft.com/office/powerpoint/2010/main">
    <mc:Choice Requires="p14">
      <p:transition spd="slow" p14:dur="2000" advTm="87431"/>
    </mc:Choice>
    <mc:Fallback xmlns="">
      <p:transition spd="slow" advTm="87431"/>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等线" panose="02010600030101010101" pitchFamily="2" charset="-122"/>
                <a:ea typeface="等线" panose="02010600030101010101" pitchFamily="2" charset="-122"/>
              </a:rPr>
              <a:t>Cross RAP Referencing (CRR) Coding</a:t>
            </a:r>
            <a:endParaRPr lang="zh-CN" altLang="en-US" dirty="0"/>
          </a:p>
        </p:txBody>
      </p:sp>
      <p:sp>
        <p:nvSpPr>
          <p:cNvPr id="3" name="内容占位符 2"/>
          <p:cNvSpPr>
            <a:spLocks noGrp="1"/>
          </p:cNvSpPr>
          <p:nvPr>
            <p:ph idx="1"/>
          </p:nvPr>
        </p:nvSpPr>
        <p:spPr/>
        <p:txBody>
          <a:bodyPr/>
          <a:lstStyle/>
          <a:p>
            <a:r>
              <a:rPr lang="en-US" altLang="zh-CN" dirty="0" smtClean="0"/>
              <a:t>Keep random access function.</a:t>
            </a:r>
          </a:p>
          <a:p>
            <a:endParaRPr lang="en-US" altLang="zh-CN" dirty="0" smtClean="0"/>
          </a:p>
        </p:txBody>
      </p:sp>
      <p:sp>
        <p:nvSpPr>
          <p:cNvPr id="8" name="文本框 111">
            <a:extLst>
              <a:ext uri="{FF2B5EF4-FFF2-40B4-BE49-F238E27FC236}">
                <a16:creationId xmlns:a16="http://schemas.microsoft.com/office/drawing/2014/main" id="{3DA2FEE8-7217-43E8-9020-73446AE2EB80}"/>
              </a:ext>
            </a:extLst>
          </p:cNvPr>
          <p:cNvSpPr txBox="1"/>
          <p:nvPr/>
        </p:nvSpPr>
        <p:spPr>
          <a:xfrm>
            <a:off x="69045" y="2859855"/>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9" name="文本框 117">
            <a:extLst>
              <a:ext uri="{FF2B5EF4-FFF2-40B4-BE49-F238E27FC236}">
                <a16:creationId xmlns:a16="http://schemas.microsoft.com/office/drawing/2014/main" id="{205FF01E-3B62-4F1E-958B-DA5C8C6F42C2}"/>
              </a:ext>
            </a:extLst>
          </p:cNvPr>
          <p:cNvSpPr txBox="1"/>
          <p:nvPr/>
        </p:nvSpPr>
        <p:spPr>
          <a:xfrm>
            <a:off x="-101016" y="2276872"/>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
        <p:nvSpPr>
          <p:cNvPr id="10" name="文本框 111">
            <a:extLst>
              <a:ext uri="{FF2B5EF4-FFF2-40B4-BE49-F238E27FC236}">
                <a16:creationId xmlns:a16="http://schemas.microsoft.com/office/drawing/2014/main" id="{3DA2FEE8-7217-43E8-9020-73446AE2EB80}"/>
              </a:ext>
            </a:extLst>
          </p:cNvPr>
          <p:cNvSpPr txBox="1"/>
          <p:nvPr/>
        </p:nvSpPr>
        <p:spPr>
          <a:xfrm>
            <a:off x="66561" y="4364520"/>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11" name="文本框 117">
            <a:extLst>
              <a:ext uri="{FF2B5EF4-FFF2-40B4-BE49-F238E27FC236}">
                <a16:creationId xmlns:a16="http://schemas.microsoft.com/office/drawing/2014/main" id="{205FF01E-3B62-4F1E-958B-DA5C8C6F42C2}"/>
              </a:ext>
            </a:extLst>
          </p:cNvPr>
          <p:cNvSpPr txBox="1"/>
          <p:nvPr/>
        </p:nvSpPr>
        <p:spPr>
          <a:xfrm>
            <a:off x="-103500" y="3781537"/>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
        <p:nvSpPr>
          <p:cNvPr id="12" name="文本框 111">
            <a:extLst>
              <a:ext uri="{FF2B5EF4-FFF2-40B4-BE49-F238E27FC236}">
                <a16:creationId xmlns:a16="http://schemas.microsoft.com/office/drawing/2014/main" id="{3DA2FEE8-7217-43E8-9020-73446AE2EB80}"/>
              </a:ext>
            </a:extLst>
          </p:cNvPr>
          <p:cNvSpPr txBox="1"/>
          <p:nvPr/>
        </p:nvSpPr>
        <p:spPr>
          <a:xfrm>
            <a:off x="41037" y="5869185"/>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13" name="文本框 117">
            <a:extLst>
              <a:ext uri="{FF2B5EF4-FFF2-40B4-BE49-F238E27FC236}">
                <a16:creationId xmlns:a16="http://schemas.microsoft.com/office/drawing/2014/main" id="{205FF01E-3B62-4F1E-958B-DA5C8C6F42C2}"/>
              </a:ext>
            </a:extLst>
          </p:cNvPr>
          <p:cNvSpPr txBox="1"/>
          <p:nvPr/>
        </p:nvSpPr>
        <p:spPr>
          <a:xfrm>
            <a:off x="-129024" y="5286202"/>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pic>
        <p:nvPicPr>
          <p:cNvPr id="16" name="图片 15"/>
          <p:cNvPicPr>
            <a:picLocks noChangeAspect="1"/>
          </p:cNvPicPr>
          <p:nvPr/>
        </p:nvPicPr>
        <p:blipFill>
          <a:blip r:embed="rId3"/>
          <a:stretch>
            <a:fillRect/>
          </a:stretch>
        </p:blipFill>
        <p:spPr>
          <a:xfrm>
            <a:off x="1331640" y="2132856"/>
            <a:ext cx="5857200" cy="4661934"/>
          </a:xfrm>
          <a:prstGeom prst="rect">
            <a:avLst/>
          </a:prstGeom>
        </p:spPr>
      </p:pic>
      <p:sp>
        <p:nvSpPr>
          <p:cNvPr id="15" name="矩形 14"/>
          <p:cNvSpPr/>
          <p:nvPr/>
        </p:nvSpPr>
        <p:spPr>
          <a:xfrm>
            <a:off x="66560" y="3645024"/>
            <a:ext cx="7529775" cy="3118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08826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等线" panose="02010600030101010101" pitchFamily="2" charset="-122"/>
                <a:ea typeface="等线" panose="02010600030101010101" pitchFamily="2" charset="-122"/>
              </a:rPr>
              <a:t>Cross RAP Referencing (CRR) Coding</a:t>
            </a:r>
            <a:endParaRPr lang="zh-CN" altLang="en-US" dirty="0"/>
          </a:p>
        </p:txBody>
      </p:sp>
      <p:sp>
        <p:nvSpPr>
          <p:cNvPr id="3" name="内容占位符 2"/>
          <p:cNvSpPr>
            <a:spLocks noGrp="1"/>
          </p:cNvSpPr>
          <p:nvPr>
            <p:ph idx="1"/>
          </p:nvPr>
        </p:nvSpPr>
        <p:spPr/>
        <p:txBody>
          <a:bodyPr/>
          <a:lstStyle/>
          <a:p>
            <a:r>
              <a:rPr lang="en-US" altLang="zh-CN" dirty="0" smtClean="0"/>
              <a:t>Keep random access function.</a:t>
            </a:r>
          </a:p>
          <a:p>
            <a:endParaRPr lang="en-US" altLang="zh-CN" dirty="0" smtClean="0"/>
          </a:p>
        </p:txBody>
      </p:sp>
      <p:pic>
        <p:nvPicPr>
          <p:cNvPr id="7" name="图片 6"/>
          <p:cNvPicPr>
            <a:picLocks noChangeAspect="1"/>
          </p:cNvPicPr>
          <p:nvPr/>
        </p:nvPicPr>
        <p:blipFill>
          <a:blip r:embed="rId3"/>
          <a:stretch>
            <a:fillRect/>
          </a:stretch>
        </p:blipFill>
        <p:spPr>
          <a:xfrm>
            <a:off x="1331639" y="2132856"/>
            <a:ext cx="5858029" cy="4653136"/>
          </a:xfrm>
          <a:prstGeom prst="rect">
            <a:avLst/>
          </a:prstGeom>
        </p:spPr>
      </p:pic>
      <p:sp>
        <p:nvSpPr>
          <p:cNvPr id="8" name="文本框 111">
            <a:extLst>
              <a:ext uri="{FF2B5EF4-FFF2-40B4-BE49-F238E27FC236}">
                <a16:creationId xmlns:a16="http://schemas.microsoft.com/office/drawing/2014/main" id="{3DA2FEE8-7217-43E8-9020-73446AE2EB80}"/>
              </a:ext>
            </a:extLst>
          </p:cNvPr>
          <p:cNvSpPr txBox="1"/>
          <p:nvPr/>
        </p:nvSpPr>
        <p:spPr>
          <a:xfrm>
            <a:off x="69045" y="2859855"/>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9" name="文本框 117">
            <a:extLst>
              <a:ext uri="{FF2B5EF4-FFF2-40B4-BE49-F238E27FC236}">
                <a16:creationId xmlns:a16="http://schemas.microsoft.com/office/drawing/2014/main" id="{205FF01E-3B62-4F1E-958B-DA5C8C6F42C2}"/>
              </a:ext>
            </a:extLst>
          </p:cNvPr>
          <p:cNvSpPr txBox="1"/>
          <p:nvPr/>
        </p:nvSpPr>
        <p:spPr>
          <a:xfrm>
            <a:off x="-101016" y="2276872"/>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
        <p:nvSpPr>
          <p:cNvPr id="10" name="文本框 111">
            <a:extLst>
              <a:ext uri="{FF2B5EF4-FFF2-40B4-BE49-F238E27FC236}">
                <a16:creationId xmlns:a16="http://schemas.microsoft.com/office/drawing/2014/main" id="{3DA2FEE8-7217-43E8-9020-73446AE2EB80}"/>
              </a:ext>
            </a:extLst>
          </p:cNvPr>
          <p:cNvSpPr txBox="1"/>
          <p:nvPr/>
        </p:nvSpPr>
        <p:spPr>
          <a:xfrm>
            <a:off x="66561" y="4364520"/>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11" name="文本框 117">
            <a:extLst>
              <a:ext uri="{FF2B5EF4-FFF2-40B4-BE49-F238E27FC236}">
                <a16:creationId xmlns:a16="http://schemas.microsoft.com/office/drawing/2014/main" id="{205FF01E-3B62-4F1E-958B-DA5C8C6F42C2}"/>
              </a:ext>
            </a:extLst>
          </p:cNvPr>
          <p:cNvSpPr txBox="1"/>
          <p:nvPr/>
        </p:nvSpPr>
        <p:spPr>
          <a:xfrm>
            <a:off x="-103500" y="3781537"/>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
        <p:nvSpPr>
          <p:cNvPr id="12" name="文本框 111">
            <a:extLst>
              <a:ext uri="{FF2B5EF4-FFF2-40B4-BE49-F238E27FC236}">
                <a16:creationId xmlns:a16="http://schemas.microsoft.com/office/drawing/2014/main" id="{3DA2FEE8-7217-43E8-9020-73446AE2EB80}"/>
              </a:ext>
            </a:extLst>
          </p:cNvPr>
          <p:cNvSpPr txBox="1"/>
          <p:nvPr/>
        </p:nvSpPr>
        <p:spPr>
          <a:xfrm>
            <a:off x="41037" y="5869185"/>
            <a:ext cx="142211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smtClean="0">
                <a:latin typeface="等线" panose="02010600030101010101" pitchFamily="2" charset="-122"/>
                <a:ea typeface="等线" panose="02010600030101010101" pitchFamily="2" charset="-122"/>
              </a:rPr>
              <a:t>Main </a:t>
            </a:r>
            <a:r>
              <a:rPr lang="en-US" altLang="zh-CN" sz="1400" dirty="0">
                <a:latin typeface="等线" panose="02010600030101010101" pitchFamily="2" charset="-122"/>
                <a:ea typeface="等线" panose="02010600030101010101" pitchFamily="2" charset="-122"/>
              </a:rPr>
              <a:t>Stream</a:t>
            </a:r>
            <a:endParaRPr lang="zh-CN" altLang="en-US" sz="1400" dirty="0">
              <a:latin typeface="等线" panose="02010600030101010101" pitchFamily="2" charset="-122"/>
              <a:ea typeface="等线" panose="02010600030101010101" pitchFamily="2" charset="-122"/>
            </a:endParaRPr>
          </a:p>
        </p:txBody>
      </p:sp>
      <p:sp>
        <p:nvSpPr>
          <p:cNvPr id="13" name="文本框 117">
            <a:extLst>
              <a:ext uri="{FF2B5EF4-FFF2-40B4-BE49-F238E27FC236}">
                <a16:creationId xmlns:a16="http://schemas.microsoft.com/office/drawing/2014/main" id="{205FF01E-3B62-4F1E-958B-DA5C8C6F42C2}"/>
              </a:ext>
            </a:extLst>
          </p:cNvPr>
          <p:cNvSpPr txBox="1"/>
          <p:nvPr/>
        </p:nvSpPr>
        <p:spPr>
          <a:xfrm>
            <a:off x="-129024" y="5286202"/>
            <a:ext cx="17622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t>Library Stream</a:t>
            </a:r>
            <a:endParaRPr lang="zh-CN" altLang="en-US" sz="1400" dirty="0"/>
          </a:p>
        </p:txBody>
      </p:sp>
      <p:sp>
        <p:nvSpPr>
          <p:cNvPr id="14" name="矩形 13"/>
          <p:cNvSpPr/>
          <p:nvPr/>
        </p:nvSpPr>
        <p:spPr>
          <a:xfrm>
            <a:off x="66560" y="3645024"/>
            <a:ext cx="7529775" cy="3118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137814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4.5|1.6|7.7"/>
</p:tagLst>
</file>

<file path=ppt/tags/tag2.xml><?xml version="1.0" encoding="utf-8"?>
<p:tagLst xmlns:a="http://schemas.openxmlformats.org/drawingml/2006/main" xmlns:r="http://schemas.openxmlformats.org/officeDocument/2006/relationships" xmlns:p="http://schemas.openxmlformats.org/presentationml/2006/main">
  <p:tag name="TIMING" val="|25.8|13.4|3.3|2.9|1.8"/>
</p:tagLst>
</file>

<file path=ppt/tags/tag3.xml><?xml version="1.0" encoding="utf-8"?>
<p:tagLst xmlns:a="http://schemas.openxmlformats.org/drawingml/2006/main" xmlns:r="http://schemas.openxmlformats.org/officeDocument/2006/relationships" xmlns:p="http://schemas.openxmlformats.org/presentationml/2006/main">
  <p:tag name="TIMING" val="|25.8|13.4|3.3|2.9|1.8"/>
</p:tagLst>
</file>

<file path=ppt/tags/tag4.xml><?xml version="1.0" encoding="utf-8"?>
<p:tagLst xmlns:a="http://schemas.openxmlformats.org/drawingml/2006/main" xmlns:r="http://schemas.openxmlformats.org/officeDocument/2006/relationships" xmlns:p="http://schemas.openxmlformats.org/presentationml/2006/main">
  <p:tag name="TIMING" val="|25.8|13.4|3.3|2.9|1.8"/>
</p:tagLst>
</file>

<file path=ppt/tags/tag5.xml><?xml version="1.0" encoding="utf-8"?>
<p:tagLst xmlns:a="http://schemas.openxmlformats.org/drawingml/2006/main" xmlns:r="http://schemas.openxmlformats.org/officeDocument/2006/relationships" xmlns:p="http://schemas.openxmlformats.org/presentationml/2006/main">
  <p:tag name="TIMING" val="|25.8|13.4|3.3|2.9|1.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6412</TotalTime>
  <Words>1399</Words>
  <Application>Microsoft Office PowerPoint</Application>
  <PresentationFormat>全屏显示(4:3)</PresentationFormat>
  <Paragraphs>389</Paragraphs>
  <Slides>18</Slides>
  <Notes>14</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0</vt:i4>
      </vt:variant>
      <vt:variant>
        <vt:lpstr>幻灯片标题</vt:lpstr>
      </vt:variant>
      <vt:variant>
        <vt:i4>18</vt:i4>
      </vt:variant>
    </vt:vector>
  </HeadingPairs>
  <TitlesOfParts>
    <vt:vector size="25" baseType="lpstr">
      <vt:lpstr>等线</vt:lpstr>
      <vt:lpstr>等线 Light</vt:lpstr>
      <vt:lpstr>宋体</vt:lpstr>
      <vt:lpstr>Arial</vt:lpstr>
      <vt:lpstr>Times New Roman</vt:lpstr>
      <vt:lpstr>Wingdings</vt:lpstr>
      <vt:lpstr>Office 主题​​</vt:lpstr>
      <vt:lpstr>JVET-M0360 Video coding based on Cross Random-access-point Referencing (CRR)</vt:lpstr>
      <vt:lpstr>Conventional Video Coding</vt:lpstr>
      <vt:lpstr>Temporal Correlation in Video</vt:lpstr>
      <vt:lpstr>Cross RAP Referencing (CRR) Coding</vt:lpstr>
      <vt:lpstr>Cross RAP Referencing (CRR) Coding</vt:lpstr>
      <vt:lpstr>Cross RAP Referencing (CRR) Coding</vt:lpstr>
      <vt:lpstr>Cross RAP Referencing (CRR) Coding</vt:lpstr>
      <vt:lpstr>Cross RAP Referencing (CRR) Coding</vt:lpstr>
      <vt:lpstr>Cross RAP Referencing (CRR) Coding</vt:lpstr>
      <vt:lpstr>Cross RAP Referencing (CRR) Coding</vt:lpstr>
      <vt:lpstr>Cross RAP Referencing (CRR) Coding</vt:lpstr>
      <vt:lpstr>What need to be standardized</vt:lpstr>
      <vt:lpstr>PowerPoint 演示文稿</vt:lpstr>
      <vt:lpstr>PowerPoint 演示文稿</vt:lpstr>
      <vt:lpstr>PowerPoint 演示文稿</vt:lpstr>
      <vt:lpstr>PowerPoint 演示文稿</vt:lpstr>
      <vt:lpstr>Conclusion</vt:lpstr>
      <vt:lpstr>Thanks  Thank Bytedance for cross checking (M0855)</vt:lpstr>
    </vt:vector>
  </TitlesOfParts>
  <Company>fj</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gh</dc:creator>
  <cp:lastModifiedBy>ylonge</cp:lastModifiedBy>
  <cp:revision>808</cp:revision>
  <dcterms:created xsi:type="dcterms:W3CDTF">2009-10-13T03:30:32Z</dcterms:created>
  <dcterms:modified xsi:type="dcterms:W3CDTF">2019-01-14T18:16:41Z</dcterms:modified>
</cp:coreProperties>
</file>