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1689" r:id="rId2"/>
    <p:sldId id="2005" r:id="rId3"/>
    <p:sldId id="2062" r:id="rId4"/>
    <p:sldId id="2063" r:id="rId5"/>
    <p:sldId id="2064" r:id="rId6"/>
    <p:sldId id="2065" r:id="rId7"/>
    <p:sldId id="2066" r:id="rId8"/>
    <p:sldId id="2067" r:id="rId9"/>
    <p:sldId id="2068" r:id="rId10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6F"/>
    <a:srgbClr val="696969"/>
    <a:srgbClr val="483F4F"/>
    <a:srgbClr val="FFC7CE"/>
    <a:srgbClr val="6F5CFE"/>
    <a:srgbClr val="1A01D1"/>
    <a:srgbClr val="81708E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14" d="100"/>
          <a:sy n="114" d="100"/>
        </p:scale>
        <p:origin x="850" y="77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10/01/2019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1/10/2019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JVET-M0354</a:t>
            </a:r>
            <a:br>
              <a:rPr lang="en-US" sz="2000" b="1" dirty="0"/>
            </a:br>
            <a:r>
              <a:rPr lang="en-US" sz="2000" b="1" dirty="0"/>
              <a:t>CE6-related: MTS with </a:t>
            </a:r>
            <a:r>
              <a:rPr lang="en-US" sz="2000" b="1" dirty="0" err="1"/>
              <a:t>Haar</a:t>
            </a:r>
            <a:r>
              <a:rPr lang="en-US" sz="2000" b="1" dirty="0"/>
              <a:t> transform for Screen Contents Coding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867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>
                <a:latin typeface="Trebuchet MS" pitchFamily="34" charset="0"/>
              </a:rPr>
              <a:t>January</a:t>
            </a:r>
            <a:r>
              <a:rPr lang="fr-FR" sz="900" dirty="0">
                <a:latin typeface="Trebuchet MS" pitchFamily="34" charset="0"/>
              </a:rPr>
              <a:t> 2019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1805957" y="3974133"/>
            <a:ext cx="5225790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Karam NASER, Franck GALPIN and Tangi POIRIER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3795789" cy="3472178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 err="1"/>
              <a:t>Haar</a:t>
            </a:r>
            <a:r>
              <a:rPr lang="en-US" sz="1400" dirty="0"/>
              <a:t> transform is characterized by:</a:t>
            </a:r>
          </a:p>
          <a:p>
            <a:pPr lvl="2"/>
            <a:r>
              <a:rPr lang="en-US" sz="1400" dirty="0"/>
              <a:t>Smooth basis functions with sharp edges</a:t>
            </a:r>
          </a:p>
          <a:p>
            <a:pPr lvl="2"/>
            <a:r>
              <a:rPr lang="en-US" sz="1400" dirty="0"/>
              <a:t>Very simple to implement (multiplication free)</a:t>
            </a:r>
          </a:p>
          <a:p>
            <a:pPr lvl="2"/>
            <a:r>
              <a:rPr lang="en-US" sz="1400" dirty="0"/>
              <a:t>Proved to be good transform for special signal (SCC, Depth maps)</a:t>
            </a:r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1"/>
            <a:r>
              <a:rPr lang="en-US" sz="1400" dirty="0"/>
              <a:t>Proposal:</a:t>
            </a:r>
          </a:p>
          <a:p>
            <a:pPr lvl="2"/>
            <a:r>
              <a:rPr lang="en-US" sz="1400" dirty="0"/>
              <a:t>Utilize </a:t>
            </a:r>
            <a:r>
              <a:rPr lang="en-US" sz="1400" dirty="0" err="1"/>
              <a:t>Haar</a:t>
            </a:r>
            <a:r>
              <a:rPr lang="en-US" sz="1400" dirty="0"/>
              <a:t> transform in VTM</a:t>
            </a:r>
          </a:p>
          <a:p>
            <a:pPr lvl="2"/>
            <a:endParaRPr lang="en-US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79E11C-13D4-4C7F-AE43-524024BCC30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568" y="1079786"/>
            <a:ext cx="4235450" cy="339026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4E2229-1489-4077-BA84-18E4372F72F2}"/>
              </a:ext>
            </a:extLst>
          </p:cNvPr>
          <p:cNvSpPr txBox="1"/>
          <p:nvPr/>
        </p:nvSpPr>
        <p:spPr>
          <a:xfrm>
            <a:off x="5097643" y="4626755"/>
            <a:ext cx="31630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rebuchet MS" pitchFamily="34" charset="0"/>
              </a:rPr>
              <a:t>2D basis of </a:t>
            </a:r>
            <a:r>
              <a:rPr lang="en-US" sz="1600" dirty="0" err="1">
                <a:latin typeface="Trebuchet MS" pitchFamily="34" charset="0"/>
              </a:rPr>
              <a:t>Haar</a:t>
            </a:r>
            <a:r>
              <a:rPr lang="en-US" sz="1600" dirty="0">
                <a:latin typeface="Trebuchet MS" pitchFamily="34" charset="0"/>
              </a:rPr>
              <a:t> transform (8x8)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Idea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154247" cy="2748903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 transform design:</a:t>
            </a:r>
          </a:p>
          <a:p>
            <a:pPr lvl="2"/>
            <a:r>
              <a:rPr lang="en-US" sz="1400" dirty="0"/>
              <a:t>(DCT2,DCT2) as core transform</a:t>
            </a:r>
          </a:p>
          <a:p>
            <a:pPr lvl="2"/>
            <a:r>
              <a:rPr lang="en-US" sz="1400" dirty="0"/>
              <a:t>(DST7, DST7), (DST7, DCT8), (DCT8, DST7) (DCT8, DCT8) as MTS </a:t>
            </a:r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1"/>
            <a:r>
              <a:rPr lang="en-US" sz="1400" dirty="0"/>
              <a:t>Embed </a:t>
            </a:r>
            <a:r>
              <a:rPr lang="en-US" sz="1400" dirty="0" err="1"/>
              <a:t>Haar</a:t>
            </a:r>
            <a:r>
              <a:rPr lang="en-US" sz="1400" dirty="0"/>
              <a:t> in MTS:</a:t>
            </a:r>
          </a:p>
          <a:p>
            <a:pPr lvl="2"/>
            <a:r>
              <a:rPr lang="en-US" sz="1400" dirty="0"/>
              <a:t>(DCT2,DCT2) as core transform</a:t>
            </a:r>
          </a:p>
          <a:p>
            <a:pPr lvl="2"/>
            <a:r>
              <a:rPr lang="en-US" sz="1400" dirty="0"/>
              <a:t>(DST7, DST7), (DST7, </a:t>
            </a:r>
            <a:r>
              <a:rPr lang="en-US" sz="1400" dirty="0" err="1">
                <a:solidFill>
                  <a:srgbClr val="FF0000"/>
                </a:solidFill>
              </a:rPr>
              <a:t>Haar</a:t>
            </a:r>
            <a:r>
              <a:rPr lang="en-US" sz="1400" dirty="0"/>
              <a:t>), (</a:t>
            </a:r>
            <a:r>
              <a:rPr lang="en-US" sz="1400" dirty="0" err="1">
                <a:solidFill>
                  <a:srgbClr val="FF0000"/>
                </a:solidFill>
              </a:rPr>
              <a:t>Haar</a:t>
            </a:r>
            <a:r>
              <a:rPr lang="en-US" sz="1400" dirty="0"/>
              <a:t>, DST7) (</a:t>
            </a:r>
            <a:r>
              <a:rPr lang="en-US" sz="1400" dirty="0" err="1">
                <a:solidFill>
                  <a:srgbClr val="FF0000"/>
                </a:solidFill>
              </a:rPr>
              <a:t>Haar</a:t>
            </a:r>
            <a:r>
              <a:rPr lang="en-US" sz="1400" dirty="0"/>
              <a:t>, </a:t>
            </a:r>
            <a:r>
              <a:rPr lang="en-US" sz="1400" dirty="0" err="1">
                <a:solidFill>
                  <a:srgbClr val="FF0000"/>
                </a:solidFill>
              </a:rPr>
              <a:t>Haar</a:t>
            </a:r>
            <a:r>
              <a:rPr lang="en-US" sz="1400" dirty="0"/>
              <a:t>) as MTS </a:t>
            </a:r>
          </a:p>
          <a:p>
            <a:pPr lvl="2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842782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409801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 (Class F)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106D995-A573-4D14-AEBB-8811869493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161462"/>
              </p:ext>
            </p:extLst>
          </p:nvPr>
        </p:nvGraphicFramePr>
        <p:xfrm>
          <a:off x="3202265" y="2443947"/>
          <a:ext cx="4102100" cy="1190625"/>
        </p:xfrm>
        <a:graphic>
          <a:graphicData uri="http://schemas.openxmlformats.org/drawingml/2006/table">
            <a:tbl>
              <a:tblPr firstRow="1" firstCol="1" bandRow="1"/>
              <a:tblGrid>
                <a:gridCol w="1172730">
                  <a:extLst>
                    <a:ext uri="{9D8B030D-6E8A-4147-A177-3AD203B41FA5}">
                      <a16:colId xmlns:a16="http://schemas.microsoft.com/office/drawing/2014/main" val="611834333"/>
                    </a:ext>
                  </a:extLst>
                </a:gridCol>
                <a:gridCol w="618726">
                  <a:extLst>
                    <a:ext uri="{9D8B030D-6E8A-4147-A177-3AD203B41FA5}">
                      <a16:colId xmlns:a16="http://schemas.microsoft.com/office/drawing/2014/main" val="4023011880"/>
                    </a:ext>
                  </a:extLst>
                </a:gridCol>
                <a:gridCol w="563971">
                  <a:extLst>
                    <a:ext uri="{9D8B030D-6E8A-4147-A177-3AD203B41FA5}">
                      <a16:colId xmlns:a16="http://schemas.microsoft.com/office/drawing/2014/main" val="1710985960"/>
                    </a:ext>
                  </a:extLst>
                </a:gridCol>
                <a:gridCol w="527473">
                  <a:extLst>
                    <a:ext uri="{9D8B030D-6E8A-4147-A177-3AD203B41FA5}">
                      <a16:colId xmlns:a16="http://schemas.microsoft.com/office/drawing/2014/main" val="21584989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666964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5672065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33818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BasketballDrillText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94294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ArenaOfValor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74693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SlideEditing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075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SlideShow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2022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694113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7DB2E7D-B68F-46DA-B6DE-FA8B07CDFB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998958"/>
              </p:ext>
            </p:extLst>
          </p:nvPr>
        </p:nvGraphicFramePr>
        <p:xfrm>
          <a:off x="3192872" y="1151330"/>
          <a:ext cx="4102100" cy="1190625"/>
        </p:xfrm>
        <a:graphic>
          <a:graphicData uri="http://schemas.openxmlformats.org/drawingml/2006/table">
            <a:tbl>
              <a:tblPr firstRow="1" firstCol="1" bandRow="1"/>
              <a:tblGrid>
                <a:gridCol w="1182012">
                  <a:extLst>
                    <a:ext uri="{9D8B030D-6E8A-4147-A177-3AD203B41FA5}">
                      <a16:colId xmlns:a16="http://schemas.microsoft.com/office/drawing/2014/main" val="696863678"/>
                    </a:ext>
                  </a:extLst>
                </a:gridCol>
                <a:gridCol w="596824">
                  <a:extLst>
                    <a:ext uri="{9D8B030D-6E8A-4147-A177-3AD203B41FA5}">
                      <a16:colId xmlns:a16="http://schemas.microsoft.com/office/drawing/2014/main" val="4183424461"/>
                    </a:ext>
                  </a:extLst>
                </a:gridCol>
                <a:gridCol w="580397">
                  <a:extLst>
                    <a:ext uri="{9D8B030D-6E8A-4147-A177-3AD203B41FA5}">
                      <a16:colId xmlns:a16="http://schemas.microsoft.com/office/drawing/2014/main" val="1853274880"/>
                    </a:ext>
                  </a:extLst>
                </a:gridCol>
                <a:gridCol w="523667">
                  <a:extLst>
                    <a:ext uri="{9D8B030D-6E8A-4147-A177-3AD203B41FA5}">
                      <a16:colId xmlns:a16="http://schemas.microsoft.com/office/drawing/2014/main" val="149971289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862581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97313587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845534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BasketballDrillText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6278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ArenaOfValor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35004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SlideEditing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9278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SlideShow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8996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616794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6B9EB79-40EC-4DAA-AFB0-0C2659A8B2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887689"/>
              </p:ext>
            </p:extLst>
          </p:nvPr>
        </p:nvGraphicFramePr>
        <p:xfrm>
          <a:off x="3202265" y="3731656"/>
          <a:ext cx="4102100" cy="1190625"/>
        </p:xfrm>
        <a:graphic>
          <a:graphicData uri="http://schemas.openxmlformats.org/drawingml/2006/table">
            <a:tbl>
              <a:tblPr firstRow="1" firstCol="1" bandRow="1"/>
              <a:tblGrid>
                <a:gridCol w="1154634">
                  <a:extLst>
                    <a:ext uri="{9D8B030D-6E8A-4147-A177-3AD203B41FA5}">
                      <a16:colId xmlns:a16="http://schemas.microsoft.com/office/drawing/2014/main" val="1695604540"/>
                    </a:ext>
                  </a:extLst>
                </a:gridCol>
                <a:gridCol w="635152">
                  <a:extLst>
                    <a:ext uri="{9D8B030D-6E8A-4147-A177-3AD203B41FA5}">
                      <a16:colId xmlns:a16="http://schemas.microsoft.com/office/drawing/2014/main" val="2855623928"/>
                    </a:ext>
                  </a:extLst>
                </a:gridCol>
                <a:gridCol w="553021">
                  <a:extLst>
                    <a:ext uri="{9D8B030D-6E8A-4147-A177-3AD203B41FA5}">
                      <a16:colId xmlns:a16="http://schemas.microsoft.com/office/drawing/2014/main" val="3360742857"/>
                    </a:ext>
                  </a:extLst>
                </a:gridCol>
                <a:gridCol w="540093">
                  <a:extLst>
                    <a:ext uri="{9D8B030D-6E8A-4147-A177-3AD203B41FA5}">
                      <a16:colId xmlns:a16="http://schemas.microsoft.com/office/drawing/2014/main" val="39236719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572140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6327510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3373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BasketballDrillText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2852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ArenaOfValor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548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SlideEditing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4609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SlideShow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31258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255110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F89A40F5-DE70-4F2B-9C65-405FE8E970E2}"/>
              </a:ext>
            </a:extLst>
          </p:cNvPr>
          <p:cNvSpPr txBox="1"/>
          <p:nvPr/>
        </p:nvSpPr>
        <p:spPr>
          <a:xfrm>
            <a:off x="2485062" y="1696662"/>
            <a:ext cx="6270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rebuchet MS" pitchFamily="34" charset="0"/>
              </a:rPr>
              <a:t>AI </a:t>
            </a:r>
            <a:r>
              <a:rPr lang="en-US" sz="1600" dirty="0">
                <a:latin typeface="Trebuchet MS" pitchFamily="34" charset="0"/>
                <a:sym typeface="Wingdings" panose="05000000000000000000" pitchFamily="2" charset="2"/>
              </a:rPr>
              <a:t></a:t>
            </a:r>
            <a:endParaRPr lang="en-US" sz="1600" dirty="0">
              <a:latin typeface="Trebuchet MS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886BAF-2E34-4727-A7A9-5616A5EFA011}"/>
              </a:ext>
            </a:extLst>
          </p:cNvPr>
          <p:cNvSpPr txBox="1"/>
          <p:nvPr/>
        </p:nvSpPr>
        <p:spPr>
          <a:xfrm>
            <a:off x="2478670" y="2950190"/>
            <a:ext cx="6782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rebuchet MS" pitchFamily="34" charset="0"/>
              </a:rPr>
              <a:t>RA </a:t>
            </a:r>
            <a:r>
              <a:rPr lang="en-US" sz="1600" dirty="0">
                <a:latin typeface="Trebuchet MS" pitchFamily="34" charset="0"/>
                <a:sym typeface="Wingdings" panose="05000000000000000000" pitchFamily="2" charset="2"/>
              </a:rPr>
              <a:t></a:t>
            </a:r>
            <a:endParaRPr lang="en-US" sz="1600" dirty="0">
              <a:latin typeface="Trebuchet MS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8DAAFD8-6855-482F-A5AE-4264E5243666}"/>
              </a:ext>
            </a:extLst>
          </p:cNvPr>
          <p:cNvSpPr txBox="1"/>
          <p:nvPr/>
        </p:nvSpPr>
        <p:spPr>
          <a:xfrm>
            <a:off x="2483237" y="4192206"/>
            <a:ext cx="793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rebuchet MS" pitchFamily="34" charset="0"/>
              </a:rPr>
              <a:t>LBD </a:t>
            </a:r>
            <a:r>
              <a:rPr lang="en-US" sz="1600" dirty="0">
                <a:latin typeface="Trebuchet MS" pitchFamily="34" charset="0"/>
                <a:sym typeface="Wingdings" panose="05000000000000000000" pitchFamily="2" charset="2"/>
              </a:rPr>
              <a:t></a:t>
            </a:r>
            <a:endParaRPr lang="en-US" sz="16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409801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 (Class TGM)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106D995-A573-4D14-AEBB-8811869493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223681"/>
              </p:ext>
            </p:extLst>
          </p:nvPr>
        </p:nvGraphicFramePr>
        <p:xfrm>
          <a:off x="3202265" y="2443947"/>
          <a:ext cx="4102100" cy="1190625"/>
        </p:xfrm>
        <a:graphic>
          <a:graphicData uri="http://schemas.openxmlformats.org/drawingml/2006/table">
            <a:tbl>
              <a:tblPr firstRow="1" firstCol="1" bandRow="1"/>
              <a:tblGrid>
                <a:gridCol w="1172730">
                  <a:extLst>
                    <a:ext uri="{9D8B030D-6E8A-4147-A177-3AD203B41FA5}">
                      <a16:colId xmlns:a16="http://schemas.microsoft.com/office/drawing/2014/main" val="611834333"/>
                    </a:ext>
                  </a:extLst>
                </a:gridCol>
                <a:gridCol w="618726">
                  <a:extLst>
                    <a:ext uri="{9D8B030D-6E8A-4147-A177-3AD203B41FA5}">
                      <a16:colId xmlns:a16="http://schemas.microsoft.com/office/drawing/2014/main" val="4023011880"/>
                    </a:ext>
                  </a:extLst>
                </a:gridCol>
                <a:gridCol w="563971">
                  <a:extLst>
                    <a:ext uri="{9D8B030D-6E8A-4147-A177-3AD203B41FA5}">
                      <a16:colId xmlns:a16="http://schemas.microsoft.com/office/drawing/2014/main" val="1710985960"/>
                    </a:ext>
                  </a:extLst>
                </a:gridCol>
                <a:gridCol w="527473">
                  <a:extLst>
                    <a:ext uri="{9D8B030D-6E8A-4147-A177-3AD203B41FA5}">
                      <a16:colId xmlns:a16="http://schemas.microsoft.com/office/drawing/2014/main" val="21584989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666964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5672065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33818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sc_flyingGraphics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94294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sc_console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74693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sc_desktop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075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ChineseEditing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2022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694113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7DB2E7D-B68F-46DA-B6DE-FA8B07CDFB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339222"/>
              </p:ext>
            </p:extLst>
          </p:nvPr>
        </p:nvGraphicFramePr>
        <p:xfrm>
          <a:off x="3192872" y="1151330"/>
          <a:ext cx="4102100" cy="1190625"/>
        </p:xfrm>
        <a:graphic>
          <a:graphicData uri="http://schemas.openxmlformats.org/drawingml/2006/table">
            <a:tbl>
              <a:tblPr firstRow="1" firstCol="1" bandRow="1"/>
              <a:tblGrid>
                <a:gridCol w="1182012">
                  <a:extLst>
                    <a:ext uri="{9D8B030D-6E8A-4147-A177-3AD203B41FA5}">
                      <a16:colId xmlns:a16="http://schemas.microsoft.com/office/drawing/2014/main" val="696863678"/>
                    </a:ext>
                  </a:extLst>
                </a:gridCol>
                <a:gridCol w="596824">
                  <a:extLst>
                    <a:ext uri="{9D8B030D-6E8A-4147-A177-3AD203B41FA5}">
                      <a16:colId xmlns:a16="http://schemas.microsoft.com/office/drawing/2014/main" val="4183424461"/>
                    </a:ext>
                  </a:extLst>
                </a:gridCol>
                <a:gridCol w="580397">
                  <a:extLst>
                    <a:ext uri="{9D8B030D-6E8A-4147-A177-3AD203B41FA5}">
                      <a16:colId xmlns:a16="http://schemas.microsoft.com/office/drawing/2014/main" val="1853274880"/>
                    </a:ext>
                  </a:extLst>
                </a:gridCol>
                <a:gridCol w="523667">
                  <a:extLst>
                    <a:ext uri="{9D8B030D-6E8A-4147-A177-3AD203B41FA5}">
                      <a16:colId xmlns:a16="http://schemas.microsoft.com/office/drawing/2014/main" val="149971289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862581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97313587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845534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sc_flyingGraphics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6278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sc_console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35004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sc_desktop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9278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ChineseEditing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8996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616794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6B9EB79-40EC-4DAA-AFB0-0C2659A8B2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189753"/>
              </p:ext>
            </p:extLst>
          </p:nvPr>
        </p:nvGraphicFramePr>
        <p:xfrm>
          <a:off x="3202265" y="3731656"/>
          <a:ext cx="4102100" cy="1190625"/>
        </p:xfrm>
        <a:graphic>
          <a:graphicData uri="http://schemas.openxmlformats.org/drawingml/2006/table">
            <a:tbl>
              <a:tblPr firstRow="1" firstCol="1" bandRow="1"/>
              <a:tblGrid>
                <a:gridCol w="1154634">
                  <a:extLst>
                    <a:ext uri="{9D8B030D-6E8A-4147-A177-3AD203B41FA5}">
                      <a16:colId xmlns:a16="http://schemas.microsoft.com/office/drawing/2014/main" val="1695604540"/>
                    </a:ext>
                  </a:extLst>
                </a:gridCol>
                <a:gridCol w="635152">
                  <a:extLst>
                    <a:ext uri="{9D8B030D-6E8A-4147-A177-3AD203B41FA5}">
                      <a16:colId xmlns:a16="http://schemas.microsoft.com/office/drawing/2014/main" val="2855623928"/>
                    </a:ext>
                  </a:extLst>
                </a:gridCol>
                <a:gridCol w="553021">
                  <a:extLst>
                    <a:ext uri="{9D8B030D-6E8A-4147-A177-3AD203B41FA5}">
                      <a16:colId xmlns:a16="http://schemas.microsoft.com/office/drawing/2014/main" val="3360742857"/>
                    </a:ext>
                  </a:extLst>
                </a:gridCol>
                <a:gridCol w="540093">
                  <a:extLst>
                    <a:ext uri="{9D8B030D-6E8A-4147-A177-3AD203B41FA5}">
                      <a16:colId xmlns:a16="http://schemas.microsoft.com/office/drawing/2014/main" val="39236719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572140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6327510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3373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sc_flyingGraphics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2852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sc_console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548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sc_desktop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4609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ChineseEditing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31258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255110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F89A40F5-DE70-4F2B-9C65-405FE8E970E2}"/>
              </a:ext>
            </a:extLst>
          </p:cNvPr>
          <p:cNvSpPr txBox="1"/>
          <p:nvPr/>
        </p:nvSpPr>
        <p:spPr>
          <a:xfrm>
            <a:off x="2485062" y="1696662"/>
            <a:ext cx="6270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rebuchet MS" pitchFamily="34" charset="0"/>
              </a:rPr>
              <a:t>AI </a:t>
            </a:r>
            <a:r>
              <a:rPr lang="en-US" sz="1600" dirty="0">
                <a:latin typeface="Trebuchet MS" pitchFamily="34" charset="0"/>
                <a:sym typeface="Wingdings" panose="05000000000000000000" pitchFamily="2" charset="2"/>
              </a:rPr>
              <a:t></a:t>
            </a:r>
            <a:endParaRPr lang="en-US" sz="1600" dirty="0">
              <a:latin typeface="Trebuchet MS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886BAF-2E34-4727-A7A9-5616A5EFA011}"/>
              </a:ext>
            </a:extLst>
          </p:cNvPr>
          <p:cNvSpPr txBox="1"/>
          <p:nvPr/>
        </p:nvSpPr>
        <p:spPr>
          <a:xfrm>
            <a:off x="2478670" y="2950190"/>
            <a:ext cx="6782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rebuchet MS" pitchFamily="34" charset="0"/>
              </a:rPr>
              <a:t>RA </a:t>
            </a:r>
            <a:r>
              <a:rPr lang="en-US" sz="1600" dirty="0">
                <a:latin typeface="Trebuchet MS" pitchFamily="34" charset="0"/>
                <a:sym typeface="Wingdings" panose="05000000000000000000" pitchFamily="2" charset="2"/>
              </a:rPr>
              <a:t></a:t>
            </a:r>
            <a:endParaRPr lang="en-US" sz="1600" dirty="0">
              <a:latin typeface="Trebuchet MS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8DAAFD8-6855-482F-A5AE-4264E5243666}"/>
              </a:ext>
            </a:extLst>
          </p:cNvPr>
          <p:cNvSpPr txBox="1"/>
          <p:nvPr/>
        </p:nvSpPr>
        <p:spPr>
          <a:xfrm>
            <a:off x="2483237" y="4192206"/>
            <a:ext cx="793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rebuchet MS" pitchFamily="34" charset="0"/>
              </a:rPr>
              <a:t>LBD </a:t>
            </a:r>
            <a:r>
              <a:rPr lang="en-US" sz="1600" dirty="0">
                <a:latin typeface="Trebuchet MS" pitchFamily="34" charset="0"/>
                <a:sym typeface="Wingdings" panose="05000000000000000000" pitchFamily="2" charset="2"/>
              </a:rPr>
              <a:t></a:t>
            </a:r>
            <a:endParaRPr lang="en-US" sz="16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86957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 (Class F)</a:t>
            </a:r>
          </a:p>
          <a:p>
            <a:pPr lvl="2"/>
            <a:r>
              <a:rPr lang="en-US" sz="1400" dirty="0"/>
              <a:t>CPR=1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106D995-A573-4D14-AEBB-8811869493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4948"/>
              </p:ext>
            </p:extLst>
          </p:nvPr>
        </p:nvGraphicFramePr>
        <p:xfrm>
          <a:off x="3202265" y="2443947"/>
          <a:ext cx="4102100" cy="1190625"/>
        </p:xfrm>
        <a:graphic>
          <a:graphicData uri="http://schemas.openxmlformats.org/drawingml/2006/table">
            <a:tbl>
              <a:tblPr firstRow="1" firstCol="1" bandRow="1"/>
              <a:tblGrid>
                <a:gridCol w="1172730">
                  <a:extLst>
                    <a:ext uri="{9D8B030D-6E8A-4147-A177-3AD203B41FA5}">
                      <a16:colId xmlns:a16="http://schemas.microsoft.com/office/drawing/2014/main" val="611834333"/>
                    </a:ext>
                  </a:extLst>
                </a:gridCol>
                <a:gridCol w="618726">
                  <a:extLst>
                    <a:ext uri="{9D8B030D-6E8A-4147-A177-3AD203B41FA5}">
                      <a16:colId xmlns:a16="http://schemas.microsoft.com/office/drawing/2014/main" val="4023011880"/>
                    </a:ext>
                  </a:extLst>
                </a:gridCol>
                <a:gridCol w="563971">
                  <a:extLst>
                    <a:ext uri="{9D8B030D-6E8A-4147-A177-3AD203B41FA5}">
                      <a16:colId xmlns:a16="http://schemas.microsoft.com/office/drawing/2014/main" val="1710985960"/>
                    </a:ext>
                  </a:extLst>
                </a:gridCol>
                <a:gridCol w="527473">
                  <a:extLst>
                    <a:ext uri="{9D8B030D-6E8A-4147-A177-3AD203B41FA5}">
                      <a16:colId xmlns:a16="http://schemas.microsoft.com/office/drawing/2014/main" val="21584989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666964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5672065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33818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BasketballDrillText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94294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ArenaOfValor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74693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SlideEditing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075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SlideShow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2022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694113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7DB2E7D-B68F-46DA-B6DE-FA8B07CDFB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396216"/>
              </p:ext>
            </p:extLst>
          </p:nvPr>
        </p:nvGraphicFramePr>
        <p:xfrm>
          <a:off x="3192872" y="1151330"/>
          <a:ext cx="4102100" cy="1190625"/>
        </p:xfrm>
        <a:graphic>
          <a:graphicData uri="http://schemas.openxmlformats.org/drawingml/2006/table">
            <a:tbl>
              <a:tblPr firstRow="1" firstCol="1" bandRow="1"/>
              <a:tblGrid>
                <a:gridCol w="1182012">
                  <a:extLst>
                    <a:ext uri="{9D8B030D-6E8A-4147-A177-3AD203B41FA5}">
                      <a16:colId xmlns:a16="http://schemas.microsoft.com/office/drawing/2014/main" val="696863678"/>
                    </a:ext>
                  </a:extLst>
                </a:gridCol>
                <a:gridCol w="596824">
                  <a:extLst>
                    <a:ext uri="{9D8B030D-6E8A-4147-A177-3AD203B41FA5}">
                      <a16:colId xmlns:a16="http://schemas.microsoft.com/office/drawing/2014/main" val="4183424461"/>
                    </a:ext>
                  </a:extLst>
                </a:gridCol>
                <a:gridCol w="580397">
                  <a:extLst>
                    <a:ext uri="{9D8B030D-6E8A-4147-A177-3AD203B41FA5}">
                      <a16:colId xmlns:a16="http://schemas.microsoft.com/office/drawing/2014/main" val="1853274880"/>
                    </a:ext>
                  </a:extLst>
                </a:gridCol>
                <a:gridCol w="523667">
                  <a:extLst>
                    <a:ext uri="{9D8B030D-6E8A-4147-A177-3AD203B41FA5}">
                      <a16:colId xmlns:a16="http://schemas.microsoft.com/office/drawing/2014/main" val="149971289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862581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97313587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845534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BasketballDrillText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6278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ArenaOfValor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35004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SlideEditing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9278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SlideShow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8996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616794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6B9EB79-40EC-4DAA-AFB0-0C2659A8B2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472180"/>
              </p:ext>
            </p:extLst>
          </p:nvPr>
        </p:nvGraphicFramePr>
        <p:xfrm>
          <a:off x="3202265" y="3731656"/>
          <a:ext cx="4102100" cy="1190625"/>
        </p:xfrm>
        <a:graphic>
          <a:graphicData uri="http://schemas.openxmlformats.org/drawingml/2006/table">
            <a:tbl>
              <a:tblPr firstRow="1" firstCol="1" bandRow="1"/>
              <a:tblGrid>
                <a:gridCol w="1154634">
                  <a:extLst>
                    <a:ext uri="{9D8B030D-6E8A-4147-A177-3AD203B41FA5}">
                      <a16:colId xmlns:a16="http://schemas.microsoft.com/office/drawing/2014/main" val="1695604540"/>
                    </a:ext>
                  </a:extLst>
                </a:gridCol>
                <a:gridCol w="635152">
                  <a:extLst>
                    <a:ext uri="{9D8B030D-6E8A-4147-A177-3AD203B41FA5}">
                      <a16:colId xmlns:a16="http://schemas.microsoft.com/office/drawing/2014/main" val="2855623928"/>
                    </a:ext>
                  </a:extLst>
                </a:gridCol>
                <a:gridCol w="553021">
                  <a:extLst>
                    <a:ext uri="{9D8B030D-6E8A-4147-A177-3AD203B41FA5}">
                      <a16:colId xmlns:a16="http://schemas.microsoft.com/office/drawing/2014/main" val="3360742857"/>
                    </a:ext>
                  </a:extLst>
                </a:gridCol>
                <a:gridCol w="540093">
                  <a:extLst>
                    <a:ext uri="{9D8B030D-6E8A-4147-A177-3AD203B41FA5}">
                      <a16:colId xmlns:a16="http://schemas.microsoft.com/office/drawing/2014/main" val="39236719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572140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6327510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3373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BasketballDrillText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2852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ArenaOfValor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548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SlideEditing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4609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SlideShow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31258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255110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F89A40F5-DE70-4F2B-9C65-405FE8E970E2}"/>
              </a:ext>
            </a:extLst>
          </p:cNvPr>
          <p:cNvSpPr txBox="1"/>
          <p:nvPr/>
        </p:nvSpPr>
        <p:spPr>
          <a:xfrm>
            <a:off x="2485062" y="1696662"/>
            <a:ext cx="6270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rebuchet MS" pitchFamily="34" charset="0"/>
              </a:rPr>
              <a:t>AI </a:t>
            </a:r>
            <a:r>
              <a:rPr lang="en-US" sz="1600" dirty="0">
                <a:latin typeface="Trebuchet MS" pitchFamily="34" charset="0"/>
                <a:sym typeface="Wingdings" panose="05000000000000000000" pitchFamily="2" charset="2"/>
              </a:rPr>
              <a:t></a:t>
            </a:r>
            <a:endParaRPr lang="en-US" sz="1600" dirty="0">
              <a:latin typeface="Trebuchet MS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886BAF-2E34-4727-A7A9-5616A5EFA011}"/>
              </a:ext>
            </a:extLst>
          </p:cNvPr>
          <p:cNvSpPr txBox="1"/>
          <p:nvPr/>
        </p:nvSpPr>
        <p:spPr>
          <a:xfrm>
            <a:off x="2478670" y="2950190"/>
            <a:ext cx="6782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rebuchet MS" pitchFamily="34" charset="0"/>
              </a:rPr>
              <a:t>RA </a:t>
            </a:r>
            <a:r>
              <a:rPr lang="en-US" sz="1600" dirty="0">
                <a:latin typeface="Trebuchet MS" pitchFamily="34" charset="0"/>
                <a:sym typeface="Wingdings" panose="05000000000000000000" pitchFamily="2" charset="2"/>
              </a:rPr>
              <a:t></a:t>
            </a:r>
            <a:endParaRPr lang="en-US" sz="1600" dirty="0">
              <a:latin typeface="Trebuchet MS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8DAAFD8-6855-482F-A5AE-4264E5243666}"/>
              </a:ext>
            </a:extLst>
          </p:cNvPr>
          <p:cNvSpPr txBox="1"/>
          <p:nvPr/>
        </p:nvSpPr>
        <p:spPr>
          <a:xfrm>
            <a:off x="2483237" y="4192206"/>
            <a:ext cx="793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rebuchet MS" pitchFamily="34" charset="0"/>
              </a:rPr>
              <a:t>LBD </a:t>
            </a:r>
            <a:r>
              <a:rPr lang="en-US" sz="1600" dirty="0">
                <a:latin typeface="Trebuchet MS" pitchFamily="34" charset="0"/>
                <a:sym typeface="Wingdings" panose="05000000000000000000" pitchFamily="2" charset="2"/>
              </a:rPr>
              <a:t></a:t>
            </a:r>
            <a:endParaRPr lang="en-US" sz="16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78801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 (Class TGM)</a:t>
            </a:r>
          </a:p>
          <a:p>
            <a:pPr lvl="2"/>
            <a:r>
              <a:rPr lang="en-US" sz="1400" dirty="0"/>
              <a:t>CRP=1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106D995-A573-4D14-AEBB-8811869493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040988"/>
              </p:ext>
            </p:extLst>
          </p:nvPr>
        </p:nvGraphicFramePr>
        <p:xfrm>
          <a:off x="3202265" y="2443947"/>
          <a:ext cx="4102100" cy="1190625"/>
        </p:xfrm>
        <a:graphic>
          <a:graphicData uri="http://schemas.openxmlformats.org/drawingml/2006/table">
            <a:tbl>
              <a:tblPr firstRow="1" firstCol="1" bandRow="1"/>
              <a:tblGrid>
                <a:gridCol w="1172730">
                  <a:extLst>
                    <a:ext uri="{9D8B030D-6E8A-4147-A177-3AD203B41FA5}">
                      <a16:colId xmlns:a16="http://schemas.microsoft.com/office/drawing/2014/main" val="611834333"/>
                    </a:ext>
                  </a:extLst>
                </a:gridCol>
                <a:gridCol w="618726">
                  <a:extLst>
                    <a:ext uri="{9D8B030D-6E8A-4147-A177-3AD203B41FA5}">
                      <a16:colId xmlns:a16="http://schemas.microsoft.com/office/drawing/2014/main" val="4023011880"/>
                    </a:ext>
                  </a:extLst>
                </a:gridCol>
                <a:gridCol w="563971">
                  <a:extLst>
                    <a:ext uri="{9D8B030D-6E8A-4147-A177-3AD203B41FA5}">
                      <a16:colId xmlns:a16="http://schemas.microsoft.com/office/drawing/2014/main" val="1710985960"/>
                    </a:ext>
                  </a:extLst>
                </a:gridCol>
                <a:gridCol w="527473">
                  <a:extLst>
                    <a:ext uri="{9D8B030D-6E8A-4147-A177-3AD203B41FA5}">
                      <a16:colId xmlns:a16="http://schemas.microsoft.com/office/drawing/2014/main" val="21584989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666964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5672065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33818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sc_flyingGraphics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94294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sc_console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74693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sc_desktop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075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ChineseEditing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2022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694113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7DB2E7D-B68F-46DA-B6DE-FA8B07CDFB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881864"/>
              </p:ext>
            </p:extLst>
          </p:nvPr>
        </p:nvGraphicFramePr>
        <p:xfrm>
          <a:off x="3192872" y="1151330"/>
          <a:ext cx="4102100" cy="1190625"/>
        </p:xfrm>
        <a:graphic>
          <a:graphicData uri="http://schemas.openxmlformats.org/drawingml/2006/table">
            <a:tbl>
              <a:tblPr firstRow="1" firstCol="1" bandRow="1"/>
              <a:tblGrid>
                <a:gridCol w="1182012">
                  <a:extLst>
                    <a:ext uri="{9D8B030D-6E8A-4147-A177-3AD203B41FA5}">
                      <a16:colId xmlns:a16="http://schemas.microsoft.com/office/drawing/2014/main" val="696863678"/>
                    </a:ext>
                  </a:extLst>
                </a:gridCol>
                <a:gridCol w="596824">
                  <a:extLst>
                    <a:ext uri="{9D8B030D-6E8A-4147-A177-3AD203B41FA5}">
                      <a16:colId xmlns:a16="http://schemas.microsoft.com/office/drawing/2014/main" val="4183424461"/>
                    </a:ext>
                  </a:extLst>
                </a:gridCol>
                <a:gridCol w="580397">
                  <a:extLst>
                    <a:ext uri="{9D8B030D-6E8A-4147-A177-3AD203B41FA5}">
                      <a16:colId xmlns:a16="http://schemas.microsoft.com/office/drawing/2014/main" val="1853274880"/>
                    </a:ext>
                  </a:extLst>
                </a:gridCol>
                <a:gridCol w="523667">
                  <a:extLst>
                    <a:ext uri="{9D8B030D-6E8A-4147-A177-3AD203B41FA5}">
                      <a16:colId xmlns:a16="http://schemas.microsoft.com/office/drawing/2014/main" val="149971289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862581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97313587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845534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sc_flyingGraphics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6278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sc_console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35004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sc_desktop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9278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ChineseEditing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8996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616794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6B9EB79-40EC-4DAA-AFB0-0C2659A8B2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980153"/>
              </p:ext>
            </p:extLst>
          </p:nvPr>
        </p:nvGraphicFramePr>
        <p:xfrm>
          <a:off x="3202265" y="3731656"/>
          <a:ext cx="4102100" cy="1190625"/>
        </p:xfrm>
        <a:graphic>
          <a:graphicData uri="http://schemas.openxmlformats.org/drawingml/2006/table">
            <a:tbl>
              <a:tblPr firstRow="1" firstCol="1" bandRow="1"/>
              <a:tblGrid>
                <a:gridCol w="1154634">
                  <a:extLst>
                    <a:ext uri="{9D8B030D-6E8A-4147-A177-3AD203B41FA5}">
                      <a16:colId xmlns:a16="http://schemas.microsoft.com/office/drawing/2014/main" val="1695604540"/>
                    </a:ext>
                  </a:extLst>
                </a:gridCol>
                <a:gridCol w="635152">
                  <a:extLst>
                    <a:ext uri="{9D8B030D-6E8A-4147-A177-3AD203B41FA5}">
                      <a16:colId xmlns:a16="http://schemas.microsoft.com/office/drawing/2014/main" val="2855623928"/>
                    </a:ext>
                  </a:extLst>
                </a:gridCol>
                <a:gridCol w="553021">
                  <a:extLst>
                    <a:ext uri="{9D8B030D-6E8A-4147-A177-3AD203B41FA5}">
                      <a16:colId xmlns:a16="http://schemas.microsoft.com/office/drawing/2014/main" val="3360742857"/>
                    </a:ext>
                  </a:extLst>
                </a:gridCol>
                <a:gridCol w="540093">
                  <a:extLst>
                    <a:ext uri="{9D8B030D-6E8A-4147-A177-3AD203B41FA5}">
                      <a16:colId xmlns:a16="http://schemas.microsoft.com/office/drawing/2014/main" val="39236719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572140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6327510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3373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sc_flyingGraphics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2852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sc_console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548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sc_desktop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4609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ChineseEditing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31258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255110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F89A40F5-DE70-4F2B-9C65-405FE8E970E2}"/>
              </a:ext>
            </a:extLst>
          </p:cNvPr>
          <p:cNvSpPr txBox="1"/>
          <p:nvPr/>
        </p:nvSpPr>
        <p:spPr>
          <a:xfrm>
            <a:off x="2485062" y="1696662"/>
            <a:ext cx="6270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rebuchet MS" pitchFamily="34" charset="0"/>
              </a:rPr>
              <a:t>AI </a:t>
            </a:r>
            <a:r>
              <a:rPr lang="en-US" sz="1600" dirty="0">
                <a:latin typeface="Trebuchet MS" pitchFamily="34" charset="0"/>
                <a:sym typeface="Wingdings" panose="05000000000000000000" pitchFamily="2" charset="2"/>
              </a:rPr>
              <a:t></a:t>
            </a:r>
            <a:endParaRPr lang="en-US" sz="1600" dirty="0">
              <a:latin typeface="Trebuchet MS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886BAF-2E34-4727-A7A9-5616A5EFA011}"/>
              </a:ext>
            </a:extLst>
          </p:cNvPr>
          <p:cNvSpPr txBox="1"/>
          <p:nvPr/>
        </p:nvSpPr>
        <p:spPr>
          <a:xfrm>
            <a:off x="2478670" y="2950190"/>
            <a:ext cx="6782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rebuchet MS" pitchFamily="34" charset="0"/>
              </a:rPr>
              <a:t>RA </a:t>
            </a:r>
            <a:r>
              <a:rPr lang="en-US" sz="1600" dirty="0">
                <a:latin typeface="Trebuchet MS" pitchFamily="34" charset="0"/>
                <a:sym typeface="Wingdings" panose="05000000000000000000" pitchFamily="2" charset="2"/>
              </a:rPr>
              <a:t></a:t>
            </a:r>
            <a:endParaRPr lang="en-US" sz="1600" dirty="0">
              <a:latin typeface="Trebuchet MS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8DAAFD8-6855-482F-A5AE-4264E5243666}"/>
              </a:ext>
            </a:extLst>
          </p:cNvPr>
          <p:cNvSpPr txBox="1"/>
          <p:nvPr/>
        </p:nvSpPr>
        <p:spPr>
          <a:xfrm>
            <a:off x="2483237" y="4192206"/>
            <a:ext cx="793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rebuchet MS" pitchFamily="34" charset="0"/>
              </a:rPr>
              <a:t>LBD </a:t>
            </a:r>
            <a:r>
              <a:rPr lang="en-US" sz="1600" dirty="0">
                <a:latin typeface="Trebuchet MS" pitchFamily="34" charset="0"/>
                <a:sym typeface="Wingdings" panose="05000000000000000000" pitchFamily="2" charset="2"/>
              </a:rPr>
              <a:t></a:t>
            </a:r>
            <a:endParaRPr lang="en-US" sz="16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40828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Additional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Testing the impact on natural sequences</a:t>
            </a:r>
          </a:p>
          <a:p>
            <a:pPr lvl="2"/>
            <a:r>
              <a:rPr lang="en-US" sz="1400" dirty="0"/>
              <a:t>RA CTC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D21A183-A271-4D4C-96C7-762103958B28}"/>
              </a:ext>
            </a:extLst>
          </p:cNvPr>
          <p:cNvGraphicFramePr>
            <a:graphicFrameLocks noGrp="1"/>
          </p:cNvGraphicFramePr>
          <p:nvPr/>
        </p:nvGraphicFramePr>
        <p:xfrm>
          <a:off x="2469356" y="1762125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285190904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290912352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284097890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4292593246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1797436532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39457390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63711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0503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9194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4286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5313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496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529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84249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4256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64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516438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Summary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164128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 err="1"/>
              <a:t>Haar</a:t>
            </a:r>
            <a:r>
              <a:rPr lang="en-US" sz="1400" dirty="0"/>
              <a:t> transform:</a:t>
            </a:r>
          </a:p>
          <a:p>
            <a:pPr lvl="2"/>
            <a:r>
              <a:rPr lang="en-US" sz="1400" dirty="0"/>
              <a:t>Simple + efficient for SCC</a:t>
            </a:r>
          </a:p>
          <a:p>
            <a:pPr lvl="2"/>
            <a:r>
              <a:rPr lang="en-US" sz="1400" dirty="0"/>
              <a:t>Significant coding gain ( especially for TGM and AI </a:t>
            </a:r>
            <a:r>
              <a:rPr lang="en-US" sz="1400" dirty="0" err="1"/>
              <a:t>cfg</a:t>
            </a:r>
            <a:r>
              <a:rPr lang="en-US" sz="1400" dirty="0"/>
              <a:t>: 1.34%)</a:t>
            </a:r>
          </a:p>
          <a:p>
            <a:pPr lvl="2"/>
            <a:r>
              <a:rPr lang="en-US" sz="1400" dirty="0"/>
              <a:t>little loss for natural sequences (0.12% on RA CTC)</a:t>
            </a:r>
          </a:p>
          <a:p>
            <a:pPr lvl="2"/>
            <a:endParaRPr lang="en-US" sz="1400" dirty="0"/>
          </a:p>
          <a:p>
            <a:pPr lvl="1"/>
            <a:r>
              <a:rPr lang="en-US" sz="1400" dirty="0"/>
              <a:t>Conclusion</a:t>
            </a:r>
          </a:p>
          <a:p>
            <a:pPr lvl="2"/>
            <a:r>
              <a:rPr lang="en-US" sz="1400" dirty="0"/>
              <a:t>Can be either restricted to screen contents or for all sequences with small loss</a:t>
            </a:r>
          </a:p>
        </p:txBody>
      </p:sp>
    </p:spTree>
    <p:extLst>
      <p:ext uri="{BB962C8B-B14F-4D97-AF65-F5344CB8AC3E}">
        <p14:creationId xmlns:p14="http://schemas.microsoft.com/office/powerpoint/2010/main" val="381236580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1059</Words>
  <Application>Microsoft Office PowerPoint</Application>
  <PresentationFormat>On-screen Show (16:9)</PresentationFormat>
  <Paragraphs>432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</vt:lpstr>
      <vt:lpstr>2013_Technicolor</vt:lpstr>
      <vt:lpstr>JVET-M0354 CE6-related: MTS with Haar transform for Screen Contents Coding</vt:lpstr>
      <vt:lpstr>Motivation</vt:lpstr>
      <vt:lpstr>Idea</vt:lpstr>
      <vt:lpstr>Simulation Results</vt:lpstr>
      <vt:lpstr>Simulation Results</vt:lpstr>
      <vt:lpstr>Simulation Results</vt:lpstr>
      <vt:lpstr>Simulation Results</vt:lpstr>
      <vt:lpstr>Additional Results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2019-01-10T10:40:58Z</dcterms:modified>
</cp:coreProperties>
</file>