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notesMasterIdLst>
    <p:notesMasterId r:id="rId11"/>
  </p:notesMasterIdLst>
  <p:handoutMasterIdLst>
    <p:handoutMasterId r:id="rId12"/>
  </p:handoutMasterIdLst>
  <p:sldIdLst>
    <p:sldId id="256" r:id="rId2"/>
    <p:sldId id="384" r:id="rId3"/>
    <p:sldId id="393" r:id="rId4"/>
    <p:sldId id="385" r:id="rId5"/>
    <p:sldId id="389" r:id="rId6"/>
    <p:sldId id="394" r:id="rId7"/>
    <p:sldId id="387" r:id="rId8"/>
    <p:sldId id="390" r:id="rId9"/>
    <p:sldId id="392" r:id="rId10"/>
  </p:sldIdLst>
  <p:sldSz cx="9144000" cy="6858000" type="screen4x3"/>
  <p:notesSz cx="9874250" cy="679767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E2C0D7E5-8404-4900-94C9-D21D7113D6D5}">
          <p14:sldIdLst>
            <p14:sldId id="256"/>
            <p14:sldId id="384"/>
            <p14:sldId id="393"/>
            <p14:sldId id="385"/>
            <p14:sldId id="389"/>
            <p14:sldId id="394"/>
            <p14:sldId id="387"/>
            <p14:sldId id="390"/>
            <p14:sldId id="39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2626"/>
    <a:srgbClr val="336699"/>
    <a:srgbClr val="FF7C80"/>
    <a:srgbClr val="99CCFF"/>
    <a:srgbClr val="CCCCFF"/>
    <a:srgbClr val="FFFFCC"/>
    <a:srgbClr val="CCFF99"/>
    <a:srgbClr val="E5F8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439A554-6188-4D39-96CD-8EB4043A2869}" v="106" dt="2019-01-10T21:11:16.15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FD0F851-EC5A-4D38-B0AD-8093EC10F338}" styleName="밝은 스타일 1 - 강조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92308" autoAdjust="0"/>
  </p:normalViewPr>
  <p:slideViewPr>
    <p:cSldViewPr snapToGrid="0">
      <p:cViewPr varScale="1">
        <p:scale>
          <a:sx n="61" d="100"/>
          <a:sy n="61" d="100"/>
        </p:scale>
        <p:origin x="1620" y="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116" d="100"/>
          <a:sy n="116" d="100"/>
        </p:scale>
        <p:origin x="211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9918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592027" y="0"/>
            <a:ext cx="4279918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9309C7-73B6-4D28-A659-A579A19ABE78}" type="datetimeFigureOut">
              <a:rPr lang="ko-KR" altLang="en-US" smtClean="0"/>
              <a:pPr/>
              <a:t>2019-01-10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56699"/>
            <a:ext cx="4279918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592027" y="6456699"/>
            <a:ext cx="4279918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905B4-F1D2-4285-B9C3-70CF0519F28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74818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9148" cy="339613"/>
          </a:xfrm>
          <a:prstGeom prst="rect">
            <a:avLst/>
          </a:prstGeom>
        </p:spPr>
        <p:txBody>
          <a:bodyPr vert="horz" lIns="90955" tIns="45478" rIns="90955" bIns="45478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592803" y="0"/>
            <a:ext cx="4279148" cy="339613"/>
          </a:xfrm>
          <a:prstGeom prst="rect">
            <a:avLst/>
          </a:prstGeom>
        </p:spPr>
        <p:txBody>
          <a:bodyPr vert="horz" lIns="90955" tIns="45478" rIns="90955" bIns="45478" rtlCol="0"/>
          <a:lstStyle>
            <a:lvl1pPr algn="r">
              <a:defRPr sz="1200"/>
            </a:lvl1pPr>
          </a:lstStyle>
          <a:p>
            <a:fld id="{E648E7F1-200C-4A69-805F-2844A46257D0}" type="datetimeFigureOut">
              <a:rPr lang="ko-KR" altLang="en-US" smtClean="0"/>
              <a:pPr/>
              <a:t>2019-01-10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36913" y="509588"/>
            <a:ext cx="3400425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955" tIns="45478" rIns="90955" bIns="45478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86965" y="3229032"/>
            <a:ext cx="7900321" cy="3058683"/>
          </a:xfrm>
          <a:prstGeom prst="rect">
            <a:avLst/>
          </a:prstGeom>
        </p:spPr>
        <p:txBody>
          <a:bodyPr vert="horz" lIns="90955" tIns="45478" rIns="90955" bIns="45478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56978"/>
            <a:ext cx="4279148" cy="339612"/>
          </a:xfrm>
          <a:prstGeom prst="rect">
            <a:avLst/>
          </a:prstGeom>
        </p:spPr>
        <p:txBody>
          <a:bodyPr vert="horz" lIns="90955" tIns="45478" rIns="90955" bIns="45478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592803" y="6456978"/>
            <a:ext cx="4279148" cy="339612"/>
          </a:xfrm>
          <a:prstGeom prst="rect">
            <a:avLst/>
          </a:prstGeom>
        </p:spPr>
        <p:txBody>
          <a:bodyPr vert="horz" lIns="90955" tIns="45478" rIns="90955" bIns="45478" rtlCol="0" anchor="b"/>
          <a:lstStyle>
            <a:lvl1pPr algn="r">
              <a:defRPr sz="1200"/>
            </a:lvl1pPr>
          </a:lstStyle>
          <a:p>
            <a:fld id="{14E2BD8D-2467-4F32-B08E-200AAA9D03F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82314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E2BD8D-2467-4F32-B08E-200AAA9D03F7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59498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4.png"/><Relationship Id="rId7" Type="http://schemas.openxmlformats.org/officeDocument/2006/relationships/image" Target="../media/image6.jpeg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jpg"/><Relationship Id="rId5" Type="http://schemas.openxmlformats.org/officeDocument/2006/relationships/image" Target="../media/image3.png"/><Relationship Id="rId4" Type="http://schemas.openxmlformats.org/officeDocument/2006/relationships/oleObject" Target="../embeddings/oleObject1.bin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0" y="4024313"/>
            <a:ext cx="9144000" cy="2136775"/>
          </a:xfrm>
          <a:prstGeom prst="rect">
            <a:avLst/>
          </a:prstGeom>
          <a:gradFill flip="none" rotWithShape="1">
            <a:gsLst>
              <a:gs pos="0">
                <a:srgbClr val="C0C0C0">
                  <a:alpha val="99000"/>
                </a:srgbClr>
              </a:gs>
              <a:gs pos="100000">
                <a:srgbClr val="C0C0C0">
                  <a:gamma/>
                  <a:tint val="0"/>
                  <a:invGamma/>
                </a:srgbClr>
              </a:gs>
            </a:gsLst>
            <a:lin ang="54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>
              <a:ea typeface="+mn-ea"/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93357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0" y="2286000"/>
          <a:ext cx="9144000" cy="175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Image" r:id="rId4" imgW="7619048" imgH="1460317" progId="">
                  <p:embed/>
                </p:oleObj>
              </mc:Choice>
              <mc:Fallback>
                <p:oleObj name="Image" r:id="rId4" imgW="7619048" imgH="1460317" progId="">
                  <p:embed/>
                  <p:pic>
                    <p:nvPicPr>
                      <p:cNvPr id="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286000"/>
                        <a:ext cx="9144000" cy="175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9144000" cy="1933575"/>
          </a:xfrm>
          <a:prstGeom prst="rect">
            <a:avLst/>
          </a:prstGeom>
          <a:gradFill rotWithShape="0">
            <a:gsLst>
              <a:gs pos="0">
                <a:srgbClr val="C0C0C0"/>
              </a:gs>
              <a:gs pos="100000">
                <a:srgbClr val="C0C0C0">
                  <a:gamma/>
                  <a:tint val="0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>
              <a:ea typeface="+mn-ea"/>
            </a:endParaRPr>
          </a:p>
        </p:txBody>
      </p:sp>
      <p:sp>
        <p:nvSpPr>
          <p:cNvPr id="7" name="Rectangle 24"/>
          <p:cNvSpPr>
            <a:spLocks noChangeArrowheads="1"/>
          </p:cNvSpPr>
          <p:nvPr/>
        </p:nvSpPr>
        <p:spPr bwMode="auto">
          <a:xfrm>
            <a:off x="0" y="4038600"/>
            <a:ext cx="9144000" cy="209550"/>
          </a:xfrm>
          <a:prstGeom prst="rect">
            <a:avLst/>
          </a:prstGeom>
          <a:gradFill rotWithShape="0">
            <a:gsLst>
              <a:gs pos="0">
                <a:srgbClr val="595959"/>
              </a:gs>
              <a:gs pos="100000">
                <a:srgbClr val="C0C0C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ko-KR" altLang="en-US">
              <a:ea typeface="+mn-ea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2335EB72-9D2F-4C55-B88A-FE7E180F0AA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285998"/>
            <a:ext cx="2281561" cy="1752602"/>
          </a:xfrm>
          <a:prstGeom prst="rect">
            <a:avLst/>
          </a:prstGeom>
        </p:spPr>
      </p:pic>
      <p:pic>
        <p:nvPicPr>
          <p:cNvPr id="9" name="그림 35" descr="ui_3_03.jpg">
            <a:extLst>
              <a:ext uri="{FF2B5EF4-FFF2-40B4-BE49-F238E27FC236}">
                <a16:creationId xmlns:a16="http://schemas.microsoft.com/office/drawing/2014/main" id="{244DB07E-6DEC-41B2-BB8E-D968B7ABC029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06400" y="6186433"/>
            <a:ext cx="2284413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E:\각종양식\연구원CI\ci_jpg\wordmark.jpg">
            <a:extLst>
              <a:ext uri="{FF2B5EF4-FFF2-40B4-BE49-F238E27FC236}">
                <a16:creationId xmlns:a16="http://schemas.microsoft.com/office/drawing/2014/main" id="{BA9A652B-F67B-4297-A9AD-78FE961A3A0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2401" y="6257786"/>
            <a:ext cx="1571353" cy="325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125414" y="457200"/>
            <a:ext cx="8018585" cy="762000"/>
          </a:xfrm>
          <a:prstGeom prst="rect">
            <a:avLst/>
          </a:prstGeom>
        </p:spPr>
        <p:txBody>
          <a:bodyPr/>
          <a:lstStyle>
            <a:lvl1pPr>
              <a:defRPr kumimoji="1" lang="ko-KR" altLang="en-US" sz="3200" b="0" baseline="0" dirty="0" smtClean="0">
                <a:solidFill>
                  <a:srgbClr val="0058B0"/>
                </a:solidFill>
                <a:latin typeface="Arial" pitchFamily="34" charset="0"/>
                <a:ea typeface="맑은 고딕" panose="020B0503020000020004" pitchFamily="50" charset="-127"/>
                <a:cs typeface="Arial" pitchFamily="34" charset="0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baseline="0">
                <a:ea typeface="맑은 고딕" panose="020B0503020000020004" pitchFamily="50" charset="-127"/>
              </a:defRPr>
            </a:lvl1pPr>
            <a:lvl2pPr>
              <a:defRPr baseline="0">
                <a:ea typeface="맑은 고딕" panose="020B0503020000020004" pitchFamily="50" charset="-127"/>
              </a:defRPr>
            </a:lvl2pPr>
            <a:lvl3pPr>
              <a:defRPr baseline="0">
                <a:ea typeface="맑은 고딕" panose="020B0503020000020004" pitchFamily="50" charset="-127"/>
              </a:defRPr>
            </a:lvl3pPr>
            <a:lvl4pPr>
              <a:defRPr sz="1800" baseline="0">
                <a:ea typeface="맑은 고딕" panose="020B0503020000020004" pitchFamily="50" charset="-127"/>
              </a:defRPr>
            </a:lvl4pPr>
            <a:lvl5pPr>
              <a:defRPr sz="1600" baseline="0">
                <a:ea typeface="맑은 고딕" panose="020B0503020000020004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  <a:p>
            <a:pPr lvl="4"/>
            <a:endParaRPr lang="en-US" altLang="ko-KR" dirty="0"/>
          </a:p>
          <a:p>
            <a:pPr lvl="4"/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0"/>
          </p:nvPr>
        </p:nvSpPr>
        <p:spPr>
          <a:xfrm>
            <a:off x="0" y="6629400"/>
            <a:ext cx="7315200" cy="228600"/>
          </a:xfrm>
        </p:spPr>
        <p:txBody>
          <a:bodyPr/>
          <a:lstStyle>
            <a:lvl1pPr>
              <a:defRPr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1"/>
          </p:nvPr>
        </p:nvSpPr>
        <p:spPr>
          <a:xfrm>
            <a:off x="8153400" y="6629400"/>
            <a:ext cx="914400" cy="228600"/>
          </a:xfrm>
        </p:spPr>
        <p:txBody>
          <a:bodyPr/>
          <a:lstStyle>
            <a:lvl1pPr>
              <a:defRPr/>
            </a:lvl1pPr>
          </a:lstStyle>
          <a:p>
            <a:fld id="{B9A40C93-9491-4667-8A00-3D6A92A642C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24000"/>
            <a:ext cx="82296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ltGray">
          <a:xfrm>
            <a:off x="479425" y="649288"/>
            <a:ext cx="376238" cy="382587"/>
          </a:xfrm>
          <a:prstGeom prst="rect">
            <a:avLst/>
          </a:prstGeom>
          <a:solidFill>
            <a:srgbClr val="FFCF0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ltGray">
          <a:xfrm>
            <a:off x="800100" y="647700"/>
            <a:ext cx="328613" cy="384175"/>
          </a:xfrm>
          <a:prstGeom prst="rect">
            <a:avLst/>
          </a:prstGeom>
          <a:gradFill rotWithShape="0">
            <a:gsLst>
              <a:gs pos="0">
                <a:srgbClr val="FFCF01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ltGray">
          <a:xfrm>
            <a:off x="541338" y="979488"/>
            <a:ext cx="350837" cy="414337"/>
          </a:xfrm>
          <a:prstGeom prst="rect">
            <a:avLst/>
          </a:prstGeom>
          <a:solidFill>
            <a:srgbClr val="3333C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ltGray">
          <a:xfrm>
            <a:off x="892175" y="979488"/>
            <a:ext cx="327025" cy="414337"/>
          </a:xfrm>
          <a:prstGeom prst="rect">
            <a:avLst/>
          </a:prstGeom>
          <a:gradFill rotWithShape="0">
            <a:gsLst>
              <a:gs pos="0">
                <a:srgbClr val="3333CC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ltGray">
          <a:xfrm>
            <a:off x="309563" y="906463"/>
            <a:ext cx="377825" cy="382587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0000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gray">
          <a:xfrm>
            <a:off x="762000" y="449263"/>
            <a:ext cx="31750" cy="1052512"/>
          </a:xfrm>
          <a:prstGeom prst="rect">
            <a:avLst/>
          </a:prstGeom>
          <a:gradFill rotWithShape="1">
            <a:gsLst>
              <a:gs pos="0">
                <a:srgbClr val="00E4A8">
                  <a:gamma/>
                  <a:tint val="0"/>
                  <a:invGamma/>
                </a:srgbClr>
              </a:gs>
              <a:gs pos="100000">
                <a:srgbClr val="00E4A8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gray">
          <a:xfrm>
            <a:off x="442913" y="1228725"/>
            <a:ext cx="8172450" cy="42863"/>
          </a:xfrm>
          <a:prstGeom prst="rect">
            <a:avLst/>
          </a:prstGeom>
          <a:gradFill rotWithShape="0">
            <a:gsLst>
              <a:gs pos="0">
                <a:srgbClr val="0066FF"/>
              </a:gs>
              <a:gs pos="100000">
                <a:srgbClr val="0066FF">
                  <a:gamma/>
                  <a:tint val="10588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>
              <a:solidFill>
                <a:srgbClr val="FF0000"/>
              </a:solidFill>
              <a:ea typeface="+mn-ea"/>
            </a:endParaRPr>
          </a:p>
        </p:txBody>
      </p:sp>
      <p:sp>
        <p:nvSpPr>
          <p:cNvPr id="6154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817563" y="147638"/>
            <a:ext cx="7793037" cy="102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24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>
                <a:latin typeface="+mn-ea"/>
                <a:ea typeface="+mn-ea"/>
              </a:defRPr>
            </a:lvl1pPr>
          </a:lstStyle>
          <a:p>
            <a:fld id="{341E8387-E846-44E3-8FA7-020855FFBDDD}" type="datetimeFigureOut">
              <a:rPr lang="ko-KR" altLang="en-US" smtClean="0"/>
              <a:pPr/>
              <a:t>2019-01-10</a:t>
            </a:fld>
            <a:endParaRPr lang="ko-KR" altLang="en-US"/>
          </a:p>
        </p:txBody>
      </p:sp>
      <p:sp>
        <p:nvSpPr>
          <p:cNvPr id="25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>
                <a:latin typeface="+mn-ea"/>
                <a:ea typeface="+mn-ea"/>
              </a:defRPr>
            </a:lvl1pPr>
          </a:lstStyle>
          <a:p>
            <a:endParaRPr lang="ko-KR" altLang="en-US"/>
          </a:p>
        </p:txBody>
      </p:sp>
      <p:sp>
        <p:nvSpPr>
          <p:cNvPr id="26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>
                <a:latin typeface="+mn-ea"/>
                <a:ea typeface="+mn-ea"/>
              </a:defRPr>
            </a:lvl1pPr>
          </a:lstStyle>
          <a:p>
            <a:fld id="{B9A40C93-9491-4667-8A00-3D6A92A642C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27" name="Rectangle 15"/>
          <p:cNvSpPr>
            <a:spLocks noChangeArrowheads="1"/>
          </p:cNvSpPr>
          <p:nvPr/>
        </p:nvSpPr>
        <p:spPr bwMode="auto">
          <a:xfrm>
            <a:off x="0" y="6577013"/>
            <a:ext cx="9144000" cy="304800"/>
          </a:xfrm>
          <a:prstGeom prst="rect">
            <a:avLst/>
          </a:prstGeom>
          <a:gradFill rotWithShape="0">
            <a:gsLst>
              <a:gs pos="0">
                <a:srgbClr val="0066F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 b="0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28" name="Rectangle 17"/>
          <p:cNvSpPr>
            <a:spLocks noChangeArrowheads="1"/>
          </p:cNvSpPr>
          <p:nvPr/>
        </p:nvSpPr>
        <p:spPr bwMode="gray">
          <a:xfrm>
            <a:off x="4500563" y="6557963"/>
            <a:ext cx="381000" cy="30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204DBEAA-373A-4879-AF69-E984611B7518}" type="slidenum">
              <a:rPr lang="ko-KR" altLang="en-US" sz="1200" kern="0">
                <a:solidFill>
                  <a:srgbClr val="333399"/>
                </a:solidFill>
                <a:latin typeface="Times New Roman" pitchFamily="18" charset="0"/>
                <a:ea typeface="휴먼견출고딕" pitchFamily="18" charset="-127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altLang="ko-KR" sz="1200" kern="0">
              <a:solidFill>
                <a:srgbClr val="333399"/>
              </a:solidFill>
              <a:latin typeface="Times New Roman" pitchFamily="18" charset="0"/>
              <a:ea typeface="휴먼견출고딕" pitchFamily="18" charset="-127"/>
            </a:endParaRPr>
          </a:p>
        </p:txBody>
      </p:sp>
      <p:pic>
        <p:nvPicPr>
          <p:cNvPr id="6160" name="그림 29" descr="ui_3_03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75" y="6565900"/>
            <a:ext cx="1643063" cy="32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9" descr="워드마크">
            <a:extLst>
              <a:ext uri="{FF2B5EF4-FFF2-40B4-BE49-F238E27FC236}">
                <a16:creationId xmlns:a16="http://schemas.microsoft.com/office/drawing/2014/main" id="{A0526789-2AAF-4908-AE78-0E22DAF706C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61487" y="6638842"/>
            <a:ext cx="736574" cy="152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lr>
          <a:srgbClr val="3333CC"/>
        </a:buClr>
        <a:buSzPct val="70000"/>
        <a:buFont typeface="Wingdings" pitchFamily="2" charset="2"/>
        <a:buChar char="q"/>
        <a:defRPr kumimoji="1" sz="20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lr>
          <a:srgbClr val="FF9900"/>
        </a:buClr>
        <a:buSzPct val="70000"/>
        <a:buFont typeface="Wingdings" pitchFamily="2" charset="2"/>
        <a:buChar char="q"/>
        <a:defRPr kumimoji="1" sz="18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lr>
          <a:srgbClr val="3333CC"/>
        </a:buClr>
        <a:buSzPct val="80000"/>
        <a:buFont typeface="Symbol" pitchFamily="18" charset="2"/>
        <a:buChar char="-"/>
        <a:defRPr kumimoji="1" sz="18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lr>
          <a:srgbClr val="FFCF01"/>
        </a:buClr>
        <a:buSzPct val="55000"/>
        <a:buFont typeface="Wingdings" pitchFamily="2" charset="2"/>
        <a:buChar char="n"/>
        <a:defRPr kumimoji="1" sz="16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lr>
          <a:srgbClr val="00E4A8"/>
        </a:buClr>
        <a:buSzPct val="50000"/>
        <a:buFont typeface="Wingdings" pitchFamily="2" charset="2"/>
        <a:buChar char="n"/>
        <a:defRPr kumimoji="1" sz="14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750004" y="4626520"/>
            <a:ext cx="8153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latinLnBrk="0">
              <a:spcBef>
                <a:spcPts val="600"/>
              </a:spcBef>
              <a:spcAft>
                <a:spcPts val="600"/>
              </a:spcAft>
              <a:defRPr/>
            </a:pPr>
            <a:endParaRPr lang="en-US" altLang="ko-KR" b="1" kern="0" dirty="0">
              <a:solidFill>
                <a:srgbClr val="0058B0"/>
              </a:solidFill>
              <a:latin typeface="맑은 고딕" pitchFamily="50" charset="-127"/>
              <a:ea typeface="맑은 고딕" pitchFamily="50" charset="-127"/>
              <a:cs typeface="Tahoma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25798" y="2581515"/>
            <a:ext cx="69182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b="1" dirty="0">
                <a:solidFill>
                  <a:schemeClr val="bg1"/>
                </a:solidFill>
                <a:latin typeface="Arial" panose="020B0604020202020204" pitchFamily="34" charset="0"/>
                <a:ea typeface="맑은 고딕" panose="020B0503020000020004" pitchFamily="50" charset="-127"/>
              </a:rPr>
              <a:t>CE10-related: Simplification of Triangular Partitions</a:t>
            </a:r>
            <a:endParaRPr lang="ko-KR" altLang="en-US" sz="3600" b="1" dirty="0">
              <a:solidFill>
                <a:schemeClr val="bg1"/>
              </a:solidFill>
              <a:latin typeface="Arial" panose="020B0604020202020204" pitchFamily="34" charset="0"/>
              <a:ea typeface="맑은 고딕" panose="020B0503020000020004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24795FA-199E-49F9-A595-8A2A06A8CD75}"/>
              </a:ext>
            </a:extLst>
          </p:cNvPr>
          <p:cNvSpPr txBox="1"/>
          <p:nvPr/>
        </p:nvSpPr>
        <p:spPr>
          <a:xfrm>
            <a:off x="2225798" y="1923691"/>
            <a:ext cx="1518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JVET-M0352</a:t>
            </a:r>
            <a:endParaRPr lang="ko-KR" alt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53D3E84D-6A5F-4B0F-ABBB-711EAD3FBC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3200" y="0"/>
            <a:ext cx="6400801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b="1" kern="0">
                <a:solidFill>
                  <a:srgbClr val="0058B0"/>
                </a:solidFill>
                <a:latin typeface="맑은 고딕"/>
                <a:ea typeface="맑은 고딕"/>
                <a:cs typeface="+mj-cs"/>
              </a:rPr>
              <a:t>The 13</a:t>
            </a:r>
            <a:r>
              <a:rPr lang="en-US" altLang="ko-KR" sz="1600" b="1" kern="0" baseline="30000">
                <a:solidFill>
                  <a:srgbClr val="0058B0"/>
                </a:solidFill>
                <a:latin typeface="맑은 고딕"/>
                <a:ea typeface="맑은 고딕"/>
                <a:cs typeface="+mj-cs"/>
              </a:rPr>
              <a:t>th</a:t>
            </a:r>
            <a:r>
              <a:rPr lang="en-US" altLang="ko-KR" sz="1600" b="1" kern="0">
                <a:solidFill>
                  <a:srgbClr val="0058B0"/>
                </a:solidFill>
                <a:latin typeface="맑은 고딕"/>
                <a:ea typeface="맑은 고딕"/>
                <a:cs typeface="+mj-cs"/>
              </a:rPr>
              <a:t> </a:t>
            </a:r>
            <a:r>
              <a:rPr lang="en-US" altLang="ko-KR" sz="1600" b="1" kern="0" dirty="0">
                <a:solidFill>
                  <a:srgbClr val="0058B0"/>
                </a:solidFill>
                <a:latin typeface="맑은 고딕"/>
                <a:ea typeface="맑은 고딕"/>
                <a:cs typeface="+mj-cs"/>
              </a:rPr>
              <a:t>JVET Meeting</a:t>
            </a:r>
            <a:endParaRPr kumimoji="0" lang="en-US" altLang="ko-KR" sz="1600" b="1" kern="0" dirty="0">
              <a:solidFill>
                <a:srgbClr val="0058B0"/>
              </a:solidFill>
              <a:latin typeface="맑은 고딕"/>
              <a:ea typeface="맑은 고딕"/>
              <a:cs typeface="+mj-cs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3A6ADAA2-6407-414B-B2D4-A4BD72063B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0358" y="4638243"/>
            <a:ext cx="8153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latinLnBrk="0">
              <a:spcBef>
                <a:spcPts val="600"/>
              </a:spcBef>
              <a:spcAft>
                <a:spcPts val="1200"/>
              </a:spcAft>
              <a:defRPr/>
            </a:pPr>
            <a:r>
              <a:rPr lang="en-US" altLang="ko-KR" sz="2000" b="1" kern="0">
                <a:solidFill>
                  <a:srgbClr val="0058B0"/>
                </a:solidFill>
                <a:latin typeface="Arial" pitchFamily="34" charset="0"/>
                <a:ea typeface="Meiryo UI" pitchFamily="34" charset="-128"/>
                <a:cs typeface="Arial" pitchFamily="34" charset="0"/>
              </a:rPr>
              <a:t>Jan. 2019</a:t>
            </a:r>
            <a:endParaRPr lang="en-US" altLang="ko-KR" sz="2000" b="1" kern="0" dirty="0">
              <a:solidFill>
                <a:srgbClr val="0058B0"/>
              </a:solidFill>
              <a:latin typeface="Arial" pitchFamily="34" charset="0"/>
              <a:ea typeface="Meiryo UI" pitchFamily="34" charset="-128"/>
              <a:cs typeface="Arial" pitchFamily="34" charset="0"/>
            </a:endParaRPr>
          </a:p>
          <a:p>
            <a:pPr lvl="0" algn="ctr" defTabSz="3027619" latinLnBrk="0">
              <a:spcAft>
                <a:spcPts val="600"/>
              </a:spcAft>
            </a:pPr>
            <a:r>
              <a:rPr lang="en-US" altLang="ko-KR" sz="2000" b="1" kern="0">
                <a:solidFill>
                  <a:srgbClr val="0058B0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Dohyeon Park, Yong-Uk Yoon, Jae-</a:t>
            </a:r>
            <a:r>
              <a:rPr lang="en-US" altLang="ko-KR" sz="2000" b="1" kern="0" err="1">
                <a:solidFill>
                  <a:srgbClr val="0058B0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Gon</a:t>
            </a:r>
            <a:r>
              <a:rPr lang="en-US" altLang="ko-KR" sz="2000" b="1" kern="0">
                <a:solidFill>
                  <a:srgbClr val="0058B0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 Kim (KAU)</a:t>
            </a:r>
            <a:endParaRPr lang="en-US" altLang="ko-KR" sz="2000" b="1" kern="0" dirty="0">
              <a:solidFill>
                <a:srgbClr val="0058B0"/>
              </a:solidFill>
              <a:latin typeface="맑은 고딕" pitchFamily="50" charset="-127"/>
              <a:ea typeface="맑은 고딕" pitchFamily="50" charset="-127"/>
              <a:cs typeface="Tahoma" pitchFamily="34" charset="0"/>
            </a:endParaRPr>
          </a:p>
          <a:p>
            <a:pPr lvl="0" algn="ctr" defTabSz="3027619" latinLnBrk="0">
              <a:spcAft>
                <a:spcPts val="600"/>
              </a:spcAft>
            </a:pPr>
            <a:r>
              <a:rPr lang="en-CA" altLang="ko-KR" sz="2000" b="1" kern="0" dirty="0" err="1">
                <a:solidFill>
                  <a:srgbClr val="0058B0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Jinho</a:t>
            </a:r>
            <a:r>
              <a:rPr lang="en-CA" altLang="ko-KR" sz="2000" b="1" kern="0" dirty="0">
                <a:solidFill>
                  <a:srgbClr val="0058B0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 Lee, </a:t>
            </a:r>
            <a:r>
              <a:rPr lang="en-CA" altLang="ko-KR" sz="2000" b="1" kern="0" err="1">
                <a:solidFill>
                  <a:srgbClr val="0058B0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Jungwon</a:t>
            </a:r>
            <a:r>
              <a:rPr lang="en-CA" altLang="ko-KR" sz="2000" b="1" kern="0">
                <a:solidFill>
                  <a:srgbClr val="0058B0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 Kang (ETRI)</a:t>
            </a:r>
            <a:endParaRPr lang="ko-KR" altLang="en-US" sz="2000" b="1" kern="0" dirty="0">
              <a:solidFill>
                <a:srgbClr val="0058B0"/>
              </a:solidFill>
              <a:latin typeface="맑은 고딕" pitchFamily="50" charset="-127"/>
              <a:ea typeface="맑은 고딕" pitchFamily="50" charset="-127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D07D639-B38E-4B5D-912C-027F46FE8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Summary</a:t>
            </a:r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AD030E3-B28B-475F-AD65-39509D3D9A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524000"/>
            <a:ext cx="8124739" cy="5105400"/>
          </a:xfrm>
        </p:spPr>
        <p:txBody>
          <a:bodyPr/>
          <a:lstStyle/>
          <a:p>
            <a:r>
              <a:rPr lang="en-US" altLang="ko-KR"/>
              <a:t>Proposed simplifications to reduce complexity of triangle PU mode</a:t>
            </a:r>
          </a:p>
          <a:p>
            <a:pPr lvl="1"/>
            <a:r>
              <a:rPr lang="en-US" altLang="ko-KR"/>
              <a:t>Test 1: Simplfication of motion vector storage skipping reference 		          picture mapping process</a:t>
            </a:r>
          </a:p>
          <a:p>
            <a:pPr lvl="1"/>
            <a:r>
              <a:rPr lang="en-US" altLang="ko-KR"/>
              <a:t>Test 2: Reduction of the number of motion information combinations</a:t>
            </a:r>
          </a:p>
          <a:p>
            <a:endParaRPr lang="en-US" altLang="ko-KR"/>
          </a:p>
          <a:p>
            <a:pPr lvl="1"/>
            <a:endParaRPr lang="en-US" altLang="ko-KR"/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BF0DDAA9-6A2F-4EAA-B317-FACC1A25FC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9418198"/>
              </p:ext>
            </p:extLst>
          </p:nvPr>
        </p:nvGraphicFramePr>
        <p:xfrm>
          <a:off x="1524000" y="3200633"/>
          <a:ext cx="6095999" cy="2225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68198">
                  <a:extLst>
                    <a:ext uri="{9D8B030D-6E8A-4147-A177-3AD203B41FA5}">
                      <a16:colId xmlns:a16="http://schemas.microsoft.com/office/drawing/2014/main" val="3097462396"/>
                    </a:ext>
                  </a:extLst>
                </a:gridCol>
                <a:gridCol w="673516">
                  <a:extLst>
                    <a:ext uri="{9D8B030D-6E8A-4147-A177-3AD203B41FA5}">
                      <a16:colId xmlns:a16="http://schemas.microsoft.com/office/drawing/2014/main" val="4142360688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1305823165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202636961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2062714409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3355970018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326896763"/>
                    </a:ext>
                  </a:extLst>
                </a:gridCol>
              </a:tblGrid>
              <a:tr h="370840">
                <a:tc rowSpan="2" gridSpan="2">
                  <a:txBody>
                    <a:bodyPr/>
                    <a:lstStyle/>
                    <a:p>
                      <a:pPr algn="ctr" latinLnBrk="1"/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 VTM-3.0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7221746"/>
                  </a:ext>
                </a:extLst>
              </a:tr>
              <a:tr h="370840"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EncT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DecT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80108271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Test 1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0.00%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0.02%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0.01%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5380260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LB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0.17%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0.28%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0.10%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3678102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Test 2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0.01%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0.05%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0.09%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96%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6741345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LB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0.03%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0.01%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0.13%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94%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203973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905508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39165F8-2333-4439-B585-DBA89A191D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Background</a:t>
            </a:r>
            <a:endParaRPr lang="ko-KR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내용 개체 틀 2">
                <a:extLst>
                  <a:ext uri="{FF2B5EF4-FFF2-40B4-BE49-F238E27FC236}">
                    <a16:creationId xmlns:a16="http://schemas.microsoft.com/office/drawing/2014/main" id="{8E7BD85B-DEC6-4896-B3D2-41CFBA34383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199" y="1524000"/>
                <a:ext cx="8508125" cy="5105400"/>
              </a:xfrm>
            </p:spPr>
            <p:txBody>
              <a:bodyPr/>
              <a:lstStyle/>
              <a:p>
                <a:r>
                  <a:rPr lang="en-US" altLang="ko-KR" dirty="0"/>
                  <a:t>Triangle prediction mode divides a CU into two triangle prediction units for inter prediction, which makes more flexible </a:t>
                </a:r>
                <a:r>
                  <a:rPr lang="en-US" altLang="ko-KR"/>
                  <a:t>inter prediction</a:t>
                </a:r>
              </a:p>
              <a:p>
                <a:endParaRPr lang="en-US" altLang="ko-KR" dirty="0"/>
              </a:p>
              <a:p>
                <a:r>
                  <a:rPr lang="en-US" altLang="ko-KR" dirty="0"/>
                  <a:t>In motion vector storage, a bi-prediction MV is stored at the grids located at diagonal areas between triangle PUs</a:t>
                </a:r>
              </a:p>
              <a:p>
                <a:pPr lvl="1"/>
                <a:r>
                  <a:rPr lang="en-US" altLang="ko-KR" dirty="0"/>
                  <a:t>Reference picture mapping process is performed when the motion vector of each PU has the same reference </a:t>
                </a:r>
                <a:r>
                  <a:rPr lang="en-US" altLang="ko-KR"/>
                  <a:t>picture list</a:t>
                </a:r>
              </a:p>
              <a:p>
                <a:pPr lvl="1"/>
                <a:endParaRPr lang="en-US" altLang="ko-KR" dirty="0"/>
              </a:p>
              <a:p>
                <a:r>
                  <a:rPr lang="en-US" altLang="ko-KR" dirty="0"/>
                  <a:t>The syntax element </a:t>
                </a:r>
                <a:r>
                  <a:rPr lang="en-US" altLang="ko-KR"/>
                  <a:t>of a merge</a:t>
                </a:r>
                <a:r>
                  <a:rPr lang="en-US" altLang="ko-KR" dirty="0" err="1"/>
                  <a:t>_triangle_idx</a:t>
                </a:r>
                <a:r>
                  <a:rPr lang="en-US" altLang="ko-KR" dirty="0"/>
                  <a:t> is used to indicate the combinations of the split direction and the motion vectors of </a:t>
                </a:r>
                <a:r>
                  <a:rPr lang="en-US" altLang="ko-KR"/>
                  <a:t>two partitions</a:t>
                </a:r>
              </a:p>
              <a:p>
                <a:pPr lvl="1"/>
                <a:r>
                  <a:rPr lang="en-US" altLang="ko-KR"/>
                  <a:t>split direction(2) </a:t>
                </a:r>
                <a14:m>
                  <m:oMath xmlns:m="http://schemas.openxmlformats.org/officeDocument/2006/math">
                    <m:r>
                      <a:rPr lang="en-US" altLang="ko-K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US" altLang="ko-KR" dirty="0"/>
                  <a:t> </a:t>
                </a:r>
                <a:r>
                  <a:rPr lang="en-US" altLang="ko-KR"/>
                  <a:t>index for first PU(5) </a:t>
                </a:r>
                <a14:m>
                  <m:oMath xmlns:m="http://schemas.openxmlformats.org/officeDocument/2006/math">
                    <m:r>
                      <a:rPr lang="en-US" altLang="ko-K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US" altLang="ko-KR"/>
                  <a:t> index for second PU(4) </a:t>
                </a:r>
                <a:endParaRPr lang="en-US" altLang="ko-KR" dirty="0"/>
              </a:p>
              <a:p>
                <a:pPr lvl="1"/>
                <a:r>
                  <a:rPr lang="en-US" altLang="ko-KR" dirty="0"/>
                  <a:t>The </a:t>
                </a:r>
                <a:r>
                  <a:rPr lang="en-US" altLang="ko-KR"/>
                  <a:t>index represents 40 </a:t>
                </a:r>
                <a:r>
                  <a:rPr lang="en-US" altLang="ko-KR" dirty="0"/>
                  <a:t>combinations as </a:t>
                </a:r>
                <a:r>
                  <a:rPr lang="en-US" altLang="ko-KR"/>
                  <a:t>follows:</a:t>
                </a:r>
              </a:p>
              <a:p>
                <a:pPr lvl="2"/>
                <a:r>
                  <a:rPr lang="en-US" altLang="ko-KR"/>
                  <a:t>{ 0, 1, 0 }, { 1, 0, 1 }, { 1, 0, 2 }, { 0, 0, 1 }, ∙∙∙∙∙∙, { 0, 4, 2 }, { 0, 3, 4 }</a:t>
                </a:r>
              </a:p>
              <a:p>
                <a:pPr marL="457200" lvl="1" indent="0">
                  <a:buNone/>
                </a:pPr>
                <a:endParaRPr lang="ko-KR" altLang="en-US" dirty="0"/>
              </a:p>
            </p:txBody>
          </p:sp>
        </mc:Choice>
        <mc:Fallback xmlns="">
          <p:sp>
            <p:nvSpPr>
              <p:cNvPr id="3" name="내용 개체 틀 2">
                <a:extLst>
                  <a:ext uri="{FF2B5EF4-FFF2-40B4-BE49-F238E27FC236}">
                    <a16:creationId xmlns:a16="http://schemas.microsoft.com/office/drawing/2014/main" id="{8E7BD85B-DEC6-4896-B3D2-41CFBA34383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199" y="1524000"/>
                <a:ext cx="8508125" cy="5105400"/>
              </a:xfrm>
              <a:blipFill>
                <a:blip r:embed="rId3"/>
                <a:stretch>
                  <a:fillRect l="-72" t="-477" r="-931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407299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940F721-445C-4A66-8C90-DFF5A981C3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Proposed Simplifications</a:t>
            </a:r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6BAD50D-E2D8-4692-A042-750A02D1CE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105400"/>
          </a:xfrm>
        </p:spPr>
        <p:txBody>
          <a:bodyPr/>
          <a:lstStyle/>
          <a:p>
            <a:r>
              <a:rPr lang="en-US" altLang="ko-KR" dirty="0"/>
              <a:t>Proposed simplification 1 – Test 1</a:t>
            </a:r>
          </a:p>
          <a:p>
            <a:pPr lvl="1"/>
            <a:r>
              <a:rPr lang="en-CA" altLang="ko-KR" dirty="0"/>
              <a:t>When a bi-directional motion vector is derived, the reference picture mapping process is removed</a:t>
            </a:r>
          </a:p>
          <a:p>
            <a:pPr lvl="2"/>
            <a:r>
              <a:rPr lang="en-CA" altLang="ko-KR" dirty="0"/>
              <a:t>If two motion vectors of triangle PUs are from the same list, using the motion vector of the first PU only</a:t>
            </a:r>
            <a:endParaRPr lang="en-US" altLang="ko-KR" dirty="0"/>
          </a:p>
        </p:txBody>
      </p:sp>
      <p:graphicFrame>
        <p:nvGraphicFramePr>
          <p:cNvPr id="4" name="개체 3">
            <a:extLst>
              <a:ext uri="{FF2B5EF4-FFF2-40B4-BE49-F238E27FC236}">
                <a16:creationId xmlns:a16="http://schemas.microsoft.com/office/drawing/2014/main" id="{5F1D1D5F-48C0-47BE-9FBE-3007DB4327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7771790"/>
              </p:ext>
            </p:extLst>
          </p:nvPr>
        </p:nvGraphicFramePr>
        <p:xfrm>
          <a:off x="523598" y="3607538"/>
          <a:ext cx="7815059" cy="1726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Visio" r:id="rId3" imgW="8363773" imgH="1847068" progId="Visio.Drawing.11">
                  <p:embed/>
                </p:oleObj>
              </mc:Choice>
              <mc:Fallback>
                <p:oleObj name="Visio" r:id="rId3" imgW="8363773" imgH="1847068" progId="Visio.Drawing.11">
                  <p:embed/>
                  <p:pic>
                    <p:nvPicPr>
                      <p:cNvPr id="4" name="개체 3">
                        <a:extLst>
                          <a:ext uri="{FF2B5EF4-FFF2-40B4-BE49-F238E27FC236}">
                            <a16:creationId xmlns:a16="http://schemas.microsoft.com/office/drawing/2014/main" id="{5F1D1D5F-48C0-47BE-9FBE-3007DB4327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23598" y="3607538"/>
                        <a:ext cx="7815059" cy="1726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9D7BC41F-A319-424D-B3DB-6BCBC57D6A43}"/>
              </a:ext>
            </a:extLst>
          </p:cNvPr>
          <p:cNvSpPr txBox="1"/>
          <p:nvPr/>
        </p:nvSpPr>
        <p:spPr>
          <a:xfrm>
            <a:off x="866221" y="5334000"/>
            <a:ext cx="32676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>
                <a:latin typeface="Arial" panose="020B0604020202020204" pitchFamily="34" charset="0"/>
                <a:cs typeface="Arial" panose="020B0604020202020204" pitchFamily="34" charset="0"/>
              </a:rPr>
              <a:t>Two motion vectors are from L0</a:t>
            </a:r>
            <a:endParaRPr lang="ko-KR" alt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941759-C23A-4E50-9019-B4DD1F395899}"/>
              </a:ext>
            </a:extLst>
          </p:cNvPr>
          <p:cNvSpPr txBox="1"/>
          <p:nvPr/>
        </p:nvSpPr>
        <p:spPr>
          <a:xfrm>
            <a:off x="4933396" y="5334000"/>
            <a:ext cx="32676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>
                <a:latin typeface="Arial" panose="020B0604020202020204" pitchFamily="34" charset="0"/>
                <a:cs typeface="Arial" panose="020B0604020202020204" pitchFamily="34" charset="0"/>
              </a:rPr>
              <a:t>Two motion vectors are from L1</a:t>
            </a:r>
            <a:endParaRPr lang="ko-KR" alt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91084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AF9EBEF-6774-4621-A47B-5511AA0B6C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Proposed Simplifications</a:t>
            </a:r>
            <a:endParaRPr lang="ko-KR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내용 개체 틀 2">
                <a:extLst>
                  <a:ext uri="{FF2B5EF4-FFF2-40B4-BE49-F238E27FC236}">
                    <a16:creationId xmlns:a16="http://schemas.microsoft.com/office/drawing/2014/main" id="{043C95B3-748F-4C8B-AD08-22339BE85F3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199" y="1524000"/>
                <a:ext cx="8418353" cy="1974209"/>
              </a:xfrm>
            </p:spPr>
            <p:txBody>
              <a:bodyPr/>
              <a:lstStyle/>
              <a:p>
                <a:r>
                  <a:rPr lang="en-US" altLang="ko-KR" dirty="0"/>
                  <a:t>Proposed simplification 2 – Test 2</a:t>
                </a:r>
              </a:p>
              <a:p>
                <a:pPr lvl="1"/>
                <a:r>
                  <a:rPr lang="en-CA" altLang="ko-KR" dirty="0"/>
                  <a:t>Reduction of the number of motion vector combinations for both partitions</a:t>
                </a:r>
              </a:p>
              <a:p>
                <a:pPr lvl="2"/>
                <a:r>
                  <a:rPr lang="en-CA" altLang="ko-KR" dirty="0"/>
                  <a:t>Restriction to 16 combinations from 40 combinations to be checked</a:t>
                </a:r>
              </a:p>
              <a:p>
                <a:pPr lvl="3"/>
                <a:r>
                  <a:rPr lang="en-CA" altLang="ko-KR" dirty="0"/>
                  <a:t>Size of the LUT is reduced (40</a:t>
                </a:r>
                <a14:m>
                  <m:oMath xmlns:m="http://schemas.openxmlformats.org/officeDocument/2006/math">
                    <m:r>
                      <a:rPr lang="en-CA" altLang="ko-KR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US" altLang="ko-KR" dirty="0"/>
                  <a:t>3 </a:t>
                </a:r>
                <a:r>
                  <a:rPr lang="en-US" altLang="ko-KR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→ </a:t>
                </a:r>
                <a:r>
                  <a:rPr lang="en-CA" altLang="ko-KR" dirty="0"/>
                  <a:t>16</a:t>
                </a:r>
                <a14:m>
                  <m:oMath xmlns:m="http://schemas.openxmlformats.org/officeDocument/2006/math">
                    <m:r>
                      <a:rPr lang="en-CA" altLang="ko-K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US" altLang="ko-KR" dirty="0"/>
                  <a:t>3)</a:t>
                </a:r>
                <a:endParaRPr lang="ko-KR" altLang="en-US" dirty="0"/>
              </a:p>
              <a:p>
                <a:pPr lvl="2"/>
                <a:r>
                  <a:rPr lang="en-US" altLang="ko-KR" dirty="0"/>
                  <a:t>In</a:t>
                </a:r>
                <a:r>
                  <a:rPr lang="ko-KR" altLang="en-US" dirty="0"/>
                  <a:t> </a:t>
                </a:r>
                <a:r>
                  <a:rPr lang="en-US" altLang="ko-KR" dirty="0"/>
                  <a:t>addition, binarization of the index </a:t>
                </a:r>
                <a:r>
                  <a:rPr lang="en-US" altLang="ko-KR"/>
                  <a:t>is modified with fixed length coding and truncated binary coding</a:t>
                </a:r>
                <a:endParaRPr lang="en-US" altLang="ko-KR" dirty="0"/>
              </a:p>
            </p:txBody>
          </p:sp>
        </mc:Choice>
        <mc:Fallback xmlns="">
          <p:sp>
            <p:nvSpPr>
              <p:cNvPr id="3" name="내용 개체 틀 2">
                <a:extLst>
                  <a:ext uri="{FF2B5EF4-FFF2-40B4-BE49-F238E27FC236}">
                    <a16:creationId xmlns:a16="http://schemas.microsoft.com/office/drawing/2014/main" id="{043C95B3-748F-4C8B-AD08-22339BE85F3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199" y="1524000"/>
                <a:ext cx="8418353" cy="1974209"/>
              </a:xfrm>
              <a:blipFill>
                <a:blip r:embed="rId2"/>
                <a:stretch>
                  <a:fillRect l="-72" t="-1235" r="-72" b="-5556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B14A4C21-46D0-4082-AC86-85C813B9E8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9823524"/>
              </p:ext>
            </p:extLst>
          </p:nvPr>
        </p:nvGraphicFramePr>
        <p:xfrm>
          <a:off x="5732959" y="3388995"/>
          <a:ext cx="2354029" cy="3011805"/>
        </p:xfrm>
        <a:graphic>
          <a:graphicData uri="http://schemas.openxmlformats.org/drawingml/2006/table">
            <a:tbl>
              <a:tblPr/>
              <a:tblGrid>
                <a:gridCol w="400026">
                  <a:extLst>
                    <a:ext uri="{9D8B030D-6E8A-4147-A177-3AD203B41FA5}">
                      <a16:colId xmlns:a16="http://schemas.microsoft.com/office/drawing/2014/main" val="1792491394"/>
                    </a:ext>
                  </a:extLst>
                </a:gridCol>
                <a:gridCol w="383449">
                  <a:extLst>
                    <a:ext uri="{9D8B030D-6E8A-4147-A177-3AD203B41FA5}">
                      <a16:colId xmlns:a16="http://schemas.microsoft.com/office/drawing/2014/main" val="1872159435"/>
                    </a:ext>
                  </a:extLst>
                </a:gridCol>
                <a:gridCol w="383449">
                  <a:extLst>
                    <a:ext uri="{9D8B030D-6E8A-4147-A177-3AD203B41FA5}">
                      <a16:colId xmlns:a16="http://schemas.microsoft.com/office/drawing/2014/main" val="3459433409"/>
                    </a:ext>
                  </a:extLst>
                </a:gridCol>
                <a:gridCol w="383449">
                  <a:extLst>
                    <a:ext uri="{9D8B030D-6E8A-4147-A177-3AD203B41FA5}">
                      <a16:colId xmlns:a16="http://schemas.microsoft.com/office/drawing/2014/main" val="2707311521"/>
                    </a:ext>
                  </a:extLst>
                </a:gridCol>
                <a:gridCol w="383449">
                  <a:extLst>
                    <a:ext uri="{9D8B030D-6E8A-4147-A177-3AD203B41FA5}">
                      <a16:colId xmlns:a16="http://schemas.microsoft.com/office/drawing/2014/main" val="1739612606"/>
                    </a:ext>
                  </a:extLst>
                </a:gridCol>
                <a:gridCol w="420207">
                  <a:extLst>
                    <a:ext uri="{9D8B030D-6E8A-4147-A177-3AD203B41FA5}">
                      <a16:colId xmlns:a16="http://schemas.microsoft.com/office/drawing/2014/main" val="1585704286"/>
                    </a:ext>
                  </a:extLst>
                </a:gridCol>
              </a:tblGrid>
              <a:tr h="10801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IDX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Bins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7232475"/>
                  </a:ext>
                </a:extLst>
              </a:tr>
              <a:tr h="10801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1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1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0103203"/>
                  </a:ext>
                </a:extLst>
              </a:tr>
              <a:tr h="10801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1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1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8983524"/>
                  </a:ext>
                </a:extLst>
              </a:tr>
              <a:tr h="10801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2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1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1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8671975"/>
                  </a:ext>
                </a:extLst>
              </a:tr>
              <a:tr h="10801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3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1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1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1422664"/>
                  </a:ext>
                </a:extLst>
              </a:tr>
              <a:tr h="10801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4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1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3126437"/>
                  </a:ext>
                </a:extLst>
              </a:tr>
              <a:tr h="10801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5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1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0979431"/>
                  </a:ext>
                </a:extLst>
              </a:tr>
              <a:tr h="10801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6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1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9091449"/>
                  </a:ext>
                </a:extLst>
              </a:tr>
              <a:tr h="10801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7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1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7543040"/>
                  </a:ext>
                </a:extLst>
              </a:tr>
              <a:tr h="10801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8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4524785"/>
                  </a:ext>
                </a:extLst>
              </a:tr>
              <a:tr h="10801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9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0906952"/>
                  </a:ext>
                </a:extLst>
              </a:tr>
              <a:tr h="10801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7435006"/>
                  </a:ext>
                </a:extLst>
              </a:tr>
              <a:tr h="10801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6556438"/>
                  </a:ext>
                </a:extLst>
              </a:tr>
              <a:tr h="10801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12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6799119"/>
                  </a:ext>
                </a:extLst>
              </a:tr>
              <a:tr h="10801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13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8381179"/>
                  </a:ext>
                </a:extLst>
              </a:tr>
              <a:tr h="10801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14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3912333"/>
                  </a:ext>
                </a:extLst>
              </a:tr>
              <a:tr h="10801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15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02779"/>
                  </a:ext>
                </a:extLst>
              </a:tr>
            </a:tbl>
          </a:graphicData>
        </a:graphic>
      </p:graphicFrame>
      <p:sp>
        <p:nvSpPr>
          <p:cNvPr id="7" name="직사각형 6">
            <a:extLst>
              <a:ext uri="{FF2B5EF4-FFF2-40B4-BE49-F238E27FC236}">
                <a16:creationId xmlns:a16="http://schemas.microsoft.com/office/drawing/2014/main" id="{909DD9B2-1070-42B6-82A7-3848E986E5F3}"/>
              </a:ext>
            </a:extLst>
          </p:cNvPr>
          <p:cNvSpPr/>
          <p:nvPr/>
        </p:nvSpPr>
        <p:spPr>
          <a:xfrm>
            <a:off x="457199" y="3498209"/>
            <a:ext cx="48865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00200" lvl="3" indent="-228600" fontAlgn="base">
              <a:spcBef>
                <a:spcPct val="20000"/>
              </a:spcBef>
              <a:spcAft>
                <a:spcPct val="0"/>
              </a:spcAft>
              <a:buClr>
                <a:srgbClr val="FFCF01"/>
              </a:buClr>
              <a:buSzPct val="55000"/>
              <a:buFont typeface="Wingdings" pitchFamily="2" charset="2"/>
              <a:buChar char="n"/>
            </a:pPr>
            <a:r>
              <a:rPr kumimoji="1" lang="en-US" altLang="ko-KR" kern="0">
                <a:solidFill>
                  <a:srgbClr val="000000"/>
                </a:solidFill>
                <a:latin typeface="Arial" pitchFamily="34" charset="0"/>
                <a:ea typeface="맑은 고딕" panose="020B0503020000020004" pitchFamily="50" charset="-127"/>
                <a:cs typeface="Arial" pitchFamily="34" charset="0"/>
              </a:rPr>
              <a:t>The first bin is regular coded, the remains are bypass coded</a:t>
            </a:r>
          </a:p>
        </p:txBody>
      </p:sp>
    </p:spTree>
    <p:extLst>
      <p:ext uri="{BB962C8B-B14F-4D97-AF65-F5344CB8AC3E}">
        <p14:creationId xmlns:p14="http://schemas.microsoft.com/office/powerpoint/2010/main" val="24386763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3DF6747-0E00-4209-9096-DF99BE99CA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Proposed Simplifications</a:t>
            </a:r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E24A37C-209F-4174-879F-9F28E3CEF4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/>
              <a:t>Specifications using merge_triangle_idx in VTM3.0</a:t>
            </a:r>
          </a:p>
          <a:p>
            <a:endParaRPr lang="en-US" altLang="ko-KR"/>
          </a:p>
          <a:p>
            <a:endParaRPr lang="en-US" altLang="ko-KR"/>
          </a:p>
          <a:p>
            <a:endParaRPr lang="en-US" altLang="ko-KR"/>
          </a:p>
          <a:p>
            <a:endParaRPr lang="en-US" altLang="ko-KR"/>
          </a:p>
          <a:p>
            <a:endParaRPr lang="en-US" altLang="ko-KR"/>
          </a:p>
          <a:p>
            <a:endParaRPr lang="en-US" altLang="ko-KR"/>
          </a:p>
          <a:p>
            <a:endParaRPr lang="en-US" altLang="ko-KR"/>
          </a:p>
          <a:p>
            <a:r>
              <a:rPr lang="en-US" altLang="ko-KR"/>
              <a:t>Proposed specifications using merge_triangle_idx</a:t>
            </a:r>
          </a:p>
          <a:p>
            <a:endParaRPr lang="en-US" altLang="ko-KR"/>
          </a:p>
          <a:p>
            <a:endParaRPr lang="ko-KR" altLang="en-US"/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A1F8F850-090B-4F7B-83E6-F68135913BF0}"/>
              </a:ext>
            </a:extLst>
          </p:cNvPr>
          <p:cNvGraphicFramePr>
            <a:graphicFrameLocks noGrp="1"/>
          </p:cNvGraphicFramePr>
          <p:nvPr/>
        </p:nvGraphicFramePr>
        <p:xfrm>
          <a:off x="650879" y="2971800"/>
          <a:ext cx="8131159" cy="1097280"/>
        </p:xfrm>
        <a:graphic>
          <a:graphicData uri="http://schemas.openxmlformats.org/drawingml/2006/table">
            <a:tbl>
              <a:tblPr firstRow="1" firstCol="1" bandRow="1"/>
              <a:tblGrid>
                <a:gridCol w="2375900">
                  <a:extLst>
                    <a:ext uri="{9D8B030D-6E8A-4147-A177-3AD203B41FA5}">
                      <a16:colId xmlns:a16="http://schemas.microsoft.com/office/drawing/2014/main" val="2852607215"/>
                    </a:ext>
                  </a:extLst>
                </a:gridCol>
                <a:gridCol w="288333">
                  <a:extLst>
                    <a:ext uri="{9D8B030D-6E8A-4147-A177-3AD203B41FA5}">
                      <a16:colId xmlns:a16="http://schemas.microsoft.com/office/drawing/2014/main" val="3512677655"/>
                    </a:ext>
                  </a:extLst>
                </a:gridCol>
                <a:gridCol w="288333">
                  <a:extLst>
                    <a:ext uri="{9D8B030D-6E8A-4147-A177-3AD203B41FA5}">
                      <a16:colId xmlns:a16="http://schemas.microsoft.com/office/drawing/2014/main" val="2388749596"/>
                    </a:ext>
                  </a:extLst>
                </a:gridCol>
                <a:gridCol w="288333">
                  <a:extLst>
                    <a:ext uri="{9D8B030D-6E8A-4147-A177-3AD203B41FA5}">
                      <a16:colId xmlns:a16="http://schemas.microsoft.com/office/drawing/2014/main" val="1328138310"/>
                    </a:ext>
                  </a:extLst>
                </a:gridCol>
                <a:gridCol w="288333">
                  <a:extLst>
                    <a:ext uri="{9D8B030D-6E8A-4147-A177-3AD203B41FA5}">
                      <a16:colId xmlns:a16="http://schemas.microsoft.com/office/drawing/2014/main" val="1110221238"/>
                    </a:ext>
                  </a:extLst>
                </a:gridCol>
                <a:gridCol w="288333">
                  <a:extLst>
                    <a:ext uri="{9D8B030D-6E8A-4147-A177-3AD203B41FA5}">
                      <a16:colId xmlns:a16="http://schemas.microsoft.com/office/drawing/2014/main" val="351475269"/>
                    </a:ext>
                  </a:extLst>
                </a:gridCol>
                <a:gridCol w="288333">
                  <a:extLst>
                    <a:ext uri="{9D8B030D-6E8A-4147-A177-3AD203B41FA5}">
                      <a16:colId xmlns:a16="http://schemas.microsoft.com/office/drawing/2014/main" val="1321668380"/>
                    </a:ext>
                  </a:extLst>
                </a:gridCol>
                <a:gridCol w="288333">
                  <a:extLst>
                    <a:ext uri="{9D8B030D-6E8A-4147-A177-3AD203B41FA5}">
                      <a16:colId xmlns:a16="http://schemas.microsoft.com/office/drawing/2014/main" val="2955059306"/>
                    </a:ext>
                  </a:extLst>
                </a:gridCol>
                <a:gridCol w="287456">
                  <a:extLst>
                    <a:ext uri="{9D8B030D-6E8A-4147-A177-3AD203B41FA5}">
                      <a16:colId xmlns:a16="http://schemas.microsoft.com/office/drawing/2014/main" val="3073024530"/>
                    </a:ext>
                  </a:extLst>
                </a:gridCol>
                <a:gridCol w="287456">
                  <a:extLst>
                    <a:ext uri="{9D8B030D-6E8A-4147-A177-3AD203B41FA5}">
                      <a16:colId xmlns:a16="http://schemas.microsoft.com/office/drawing/2014/main" val="1816517846"/>
                    </a:ext>
                  </a:extLst>
                </a:gridCol>
                <a:gridCol w="287456">
                  <a:extLst>
                    <a:ext uri="{9D8B030D-6E8A-4147-A177-3AD203B41FA5}">
                      <a16:colId xmlns:a16="http://schemas.microsoft.com/office/drawing/2014/main" val="1324293161"/>
                    </a:ext>
                  </a:extLst>
                </a:gridCol>
                <a:gridCol w="287456">
                  <a:extLst>
                    <a:ext uri="{9D8B030D-6E8A-4147-A177-3AD203B41FA5}">
                      <a16:colId xmlns:a16="http://schemas.microsoft.com/office/drawing/2014/main" val="2863299004"/>
                    </a:ext>
                  </a:extLst>
                </a:gridCol>
                <a:gridCol w="287456">
                  <a:extLst>
                    <a:ext uri="{9D8B030D-6E8A-4147-A177-3AD203B41FA5}">
                      <a16:colId xmlns:a16="http://schemas.microsoft.com/office/drawing/2014/main" val="2934145968"/>
                    </a:ext>
                  </a:extLst>
                </a:gridCol>
                <a:gridCol w="287456">
                  <a:extLst>
                    <a:ext uri="{9D8B030D-6E8A-4147-A177-3AD203B41FA5}">
                      <a16:colId xmlns:a16="http://schemas.microsoft.com/office/drawing/2014/main" val="2727184992"/>
                    </a:ext>
                  </a:extLst>
                </a:gridCol>
                <a:gridCol w="287456">
                  <a:extLst>
                    <a:ext uri="{9D8B030D-6E8A-4147-A177-3AD203B41FA5}">
                      <a16:colId xmlns:a16="http://schemas.microsoft.com/office/drawing/2014/main" val="4042550742"/>
                    </a:ext>
                  </a:extLst>
                </a:gridCol>
                <a:gridCol w="287456">
                  <a:extLst>
                    <a:ext uri="{9D8B030D-6E8A-4147-A177-3AD203B41FA5}">
                      <a16:colId xmlns:a16="http://schemas.microsoft.com/office/drawing/2014/main" val="3789109185"/>
                    </a:ext>
                  </a:extLst>
                </a:gridCol>
                <a:gridCol w="287456">
                  <a:extLst>
                    <a:ext uri="{9D8B030D-6E8A-4147-A177-3AD203B41FA5}">
                      <a16:colId xmlns:a16="http://schemas.microsoft.com/office/drawing/2014/main" val="1540196241"/>
                    </a:ext>
                  </a:extLst>
                </a:gridCol>
                <a:gridCol w="287456">
                  <a:extLst>
                    <a:ext uri="{9D8B030D-6E8A-4147-A177-3AD203B41FA5}">
                      <a16:colId xmlns:a16="http://schemas.microsoft.com/office/drawing/2014/main" val="2996544984"/>
                    </a:ext>
                  </a:extLst>
                </a:gridCol>
                <a:gridCol w="287456">
                  <a:extLst>
                    <a:ext uri="{9D8B030D-6E8A-4147-A177-3AD203B41FA5}">
                      <a16:colId xmlns:a16="http://schemas.microsoft.com/office/drawing/2014/main" val="2153629619"/>
                    </a:ext>
                  </a:extLst>
                </a:gridCol>
                <a:gridCol w="287456">
                  <a:extLst>
                    <a:ext uri="{9D8B030D-6E8A-4147-A177-3AD203B41FA5}">
                      <a16:colId xmlns:a16="http://schemas.microsoft.com/office/drawing/2014/main" val="1878934160"/>
                    </a:ext>
                  </a:extLst>
                </a:gridCol>
                <a:gridCol w="287456">
                  <a:extLst>
                    <a:ext uri="{9D8B030D-6E8A-4147-A177-3AD203B41FA5}">
                      <a16:colId xmlns:a16="http://schemas.microsoft.com/office/drawing/2014/main" val="194503913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merge_triangle_idx[ xCb ][ yCb ]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17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60004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80596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58836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merge_triangle_idx[ xCb ][ yCb ]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22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23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26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29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31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33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34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35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37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38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39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32023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418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7741075"/>
                  </a:ext>
                </a:extLst>
              </a:tr>
            </a:tbl>
          </a:graphicData>
        </a:graphic>
      </p:graphicFrame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7F0D00DB-ABFE-4D1C-AA03-8ECCD7C37D09}"/>
              </a:ext>
            </a:extLst>
          </p:cNvPr>
          <p:cNvGraphicFramePr>
            <a:graphicFrameLocks noGrp="1"/>
          </p:cNvGraphicFramePr>
          <p:nvPr/>
        </p:nvGraphicFramePr>
        <p:xfrm>
          <a:off x="650879" y="2059305"/>
          <a:ext cx="8131163" cy="731520"/>
        </p:xfrm>
        <a:graphic>
          <a:graphicData uri="http://schemas.openxmlformats.org/drawingml/2006/table">
            <a:tbl>
              <a:tblPr firstRow="1" firstCol="1" bandRow="1"/>
              <a:tblGrid>
                <a:gridCol w="2375904">
                  <a:extLst>
                    <a:ext uri="{9D8B030D-6E8A-4147-A177-3AD203B41FA5}">
                      <a16:colId xmlns:a16="http://schemas.microsoft.com/office/drawing/2014/main" val="3181356434"/>
                    </a:ext>
                  </a:extLst>
                </a:gridCol>
                <a:gridCol w="288333">
                  <a:extLst>
                    <a:ext uri="{9D8B030D-6E8A-4147-A177-3AD203B41FA5}">
                      <a16:colId xmlns:a16="http://schemas.microsoft.com/office/drawing/2014/main" val="2345505226"/>
                    </a:ext>
                  </a:extLst>
                </a:gridCol>
                <a:gridCol w="288333">
                  <a:extLst>
                    <a:ext uri="{9D8B030D-6E8A-4147-A177-3AD203B41FA5}">
                      <a16:colId xmlns:a16="http://schemas.microsoft.com/office/drawing/2014/main" val="2350778966"/>
                    </a:ext>
                  </a:extLst>
                </a:gridCol>
                <a:gridCol w="288333">
                  <a:extLst>
                    <a:ext uri="{9D8B030D-6E8A-4147-A177-3AD203B41FA5}">
                      <a16:colId xmlns:a16="http://schemas.microsoft.com/office/drawing/2014/main" val="107137116"/>
                    </a:ext>
                  </a:extLst>
                </a:gridCol>
                <a:gridCol w="288333">
                  <a:extLst>
                    <a:ext uri="{9D8B030D-6E8A-4147-A177-3AD203B41FA5}">
                      <a16:colId xmlns:a16="http://schemas.microsoft.com/office/drawing/2014/main" val="25337441"/>
                    </a:ext>
                  </a:extLst>
                </a:gridCol>
                <a:gridCol w="288333">
                  <a:extLst>
                    <a:ext uri="{9D8B030D-6E8A-4147-A177-3AD203B41FA5}">
                      <a16:colId xmlns:a16="http://schemas.microsoft.com/office/drawing/2014/main" val="2967389817"/>
                    </a:ext>
                  </a:extLst>
                </a:gridCol>
                <a:gridCol w="288333">
                  <a:extLst>
                    <a:ext uri="{9D8B030D-6E8A-4147-A177-3AD203B41FA5}">
                      <a16:colId xmlns:a16="http://schemas.microsoft.com/office/drawing/2014/main" val="1190183195"/>
                    </a:ext>
                  </a:extLst>
                </a:gridCol>
                <a:gridCol w="288333">
                  <a:extLst>
                    <a:ext uri="{9D8B030D-6E8A-4147-A177-3AD203B41FA5}">
                      <a16:colId xmlns:a16="http://schemas.microsoft.com/office/drawing/2014/main" val="735566257"/>
                    </a:ext>
                  </a:extLst>
                </a:gridCol>
                <a:gridCol w="287456">
                  <a:extLst>
                    <a:ext uri="{9D8B030D-6E8A-4147-A177-3AD203B41FA5}">
                      <a16:colId xmlns:a16="http://schemas.microsoft.com/office/drawing/2014/main" val="2652741564"/>
                    </a:ext>
                  </a:extLst>
                </a:gridCol>
                <a:gridCol w="287456">
                  <a:extLst>
                    <a:ext uri="{9D8B030D-6E8A-4147-A177-3AD203B41FA5}">
                      <a16:colId xmlns:a16="http://schemas.microsoft.com/office/drawing/2014/main" val="1441782947"/>
                    </a:ext>
                  </a:extLst>
                </a:gridCol>
                <a:gridCol w="287456">
                  <a:extLst>
                    <a:ext uri="{9D8B030D-6E8A-4147-A177-3AD203B41FA5}">
                      <a16:colId xmlns:a16="http://schemas.microsoft.com/office/drawing/2014/main" val="894443932"/>
                    </a:ext>
                  </a:extLst>
                </a:gridCol>
                <a:gridCol w="287456">
                  <a:extLst>
                    <a:ext uri="{9D8B030D-6E8A-4147-A177-3AD203B41FA5}">
                      <a16:colId xmlns:a16="http://schemas.microsoft.com/office/drawing/2014/main" val="95997628"/>
                    </a:ext>
                  </a:extLst>
                </a:gridCol>
                <a:gridCol w="287456">
                  <a:extLst>
                    <a:ext uri="{9D8B030D-6E8A-4147-A177-3AD203B41FA5}">
                      <a16:colId xmlns:a16="http://schemas.microsoft.com/office/drawing/2014/main" val="1905472385"/>
                    </a:ext>
                  </a:extLst>
                </a:gridCol>
                <a:gridCol w="287456">
                  <a:extLst>
                    <a:ext uri="{9D8B030D-6E8A-4147-A177-3AD203B41FA5}">
                      <a16:colId xmlns:a16="http://schemas.microsoft.com/office/drawing/2014/main" val="553723475"/>
                    </a:ext>
                  </a:extLst>
                </a:gridCol>
                <a:gridCol w="287456">
                  <a:extLst>
                    <a:ext uri="{9D8B030D-6E8A-4147-A177-3AD203B41FA5}">
                      <a16:colId xmlns:a16="http://schemas.microsoft.com/office/drawing/2014/main" val="467884981"/>
                    </a:ext>
                  </a:extLst>
                </a:gridCol>
                <a:gridCol w="287456">
                  <a:extLst>
                    <a:ext uri="{9D8B030D-6E8A-4147-A177-3AD203B41FA5}">
                      <a16:colId xmlns:a16="http://schemas.microsoft.com/office/drawing/2014/main" val="3650161178"/>
                    </a:ext>
                  </a:extLst>
                </a:gridCol>
                <a:gridCol w="287456">
                  <a:extLst>
                    <a:ext uri="{9D8B030D-6E8A-4147-A177-3AD203B41FA5}">
                      <a16:colId xmlns:a16="http://schemas.microsoft.com/office/drawing/2014/main" val="183664419"/>
                    </a:ext>
                  </a:extLst>
                </a:gridCol>
                <a:gridCol w="287456">
                  <a:extLst>
                    <a:ext uri="{9D8B030D-6E8A-4147-A177-3AD203B41FA5}">
                      <a16:colId xmlns:a16="http://schemas.microsoft.com/office/drawing/2014/main" val="380339804"/>
                    </a:ext>
                  </a:extLst>
                </a:gridCol>
                <a:gridCol w="287456">
                  <a:extLst>
                    <a:ext uri="{9D8B030D-6E8A-4147-A177-3AD203B41FA5}">
                      <a16:colId xmlns:a16="http://schemas.microsoft.com/office/drawing/2014/main" val="3167381400"/>
                    </a:ext>
                  </a:extLst>
                </a:gridCol>
                <a:gridCol w="287456">
                  <a:extLst>
                    <a:ext uri="{9D8B030D-6E8A-4147-A177-3AD203B41FA5}">
                      <a16:colId xmlns:a16="http://schemas.microsoft.com/office/drawing/2014/main" val="324707475"/>
                    </a:ext>
                  </a:extLst>
                </a:gridCol>
                <a:gridCol w="287456">
                  <a:extLst>
                    <a:ext uri="{9D8B030D-6E8A-4147-A177-3AD203B41FA5}">
                      <a16:colId xmlns:a16="http://schemas.microsoft.com/office/drawing/2014/main" val="113755032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merge_triangle_idx[ xCb ][ yCb ]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17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8667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triangleDir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3946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merge_triangle_idx[ xCb ][ yCb ]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22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23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26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29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31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33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34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35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37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38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39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1781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triangleDir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4072574"/>
                  </a:ext>
                </a:extLst>
              </a:tr>
            </a:tbl>
          </a:graphicData>
        </a:graphic>
      </p:graphicFrame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4BE010F0-6081-4D35-92E4-F438E59AF647}"/>
              </a:ext>
            </a:extLst>
          </p:cNvPr>
          <p:cNvGraphicFramePr>
            <a:graphicFrameLocks noGrp="1"/>
          </p:cNvGraphicFramePr>
          <p:nvPr/>
        </p:nvGraphicFramePr>
        <p:xfrm>
          <a:off x="1243056" y="4983480"/>
          <a:ext cx="6821444" cy="365760"/>
        </p:xfrm>
        <a:graphic>
          <a:graphicData uri="http://schemas.openxmlformats.org/drawingml/2006/table">
            <a:tbl>
              <a:tblPr firstRow="1" firstCol="1" bandRow="1"/>
              <a:tblGrid>
                <a:gridCol w="2401257">
                  <a:extLst>
                    <a:ext uri="{9D8B030D-6E8A-4147-A177-3AD203B41FA5}">
                      <a16:colId xmlns:a16="http://schemas.microsoft.com/office/drawing/2014/main" val="2764634007"/>
                    </a:ext>
                  </a:extLst>
                </a:gridCol>
                <a:gridCol w="277181">
                  <a:extLst>
                    <a:ext uri="{9D8B030D-6E8A-4147-A177-3AD203B41FA5}">
                      <a16:colId xmlns:a16="http://schemas.microsoft.com/office/drawing/2014/main" val="119586331"/>
                    </a:ext>
                  </a:extLst>
                </a:gridCol>
                <a:gridCol w="277181">
                  <a:extLst>
                    <a:ext uri="{9D8B030D-6E8A-4147-A177-3AD203B41FA5}">
                      <a16:colId xmlns:a16="http://schemas.microsoft.com/office/drawing/2014/main" val="1217252356"/>
                    </a:ext>
                  </a:extLst>
                </a:gridCol>
                <a:gridCol w="277181">
                  <a:extLst>
                    <a:ext uri="{9D8B030D-6E8A-4147-A177-3AD203B41FA5}">
                      <a16:colId xmlns:a16="http://schemas.microsoft.com/office/drawing/2014/main" val="491897826"/>
                    </a:ext>
                  </a:extLst>
                </a:gridCol>
                <a:gridCol w="277181">
                  <a:extLst>
                    <a:ext uri="{9D8B030D-6E8A-4147-A177-3AD203B41FA5}">
                      <a16:colId xmlns:a16="http://schemas.microsoft.com/office/drawing/2014/main" val="1845559174"/>
                    </a:ext>
                  </a:extLst>
                </a:gridCol>
                <a:gridCol w="277181">
                  <a:extLst>
                    <a:ext uri="{9D8B030D-6E8A-4147-A177-3AD203B41FA5}">
                      <a16:colId xmlns:a16="http://schemas.microsoft.com/office/drawing/2014/main" val="2370124847"/>
                    </a:ext>
                  </a:extLst>
                </a:gridCol>
                <a:gridCol w="276446">
                  <a:extLst>
                    <a:ext uri="{9D8B030D-6E8A-4147-A177-3AD203B41FA5}">
                      <a16:colId xmlns:a16="http://schemas.microsoft.com/office/drawing/2014/main" val="1471900616"/>
                    </a:ext>
                  </a:extLst>
                </a:gridCol>
                <a:gridCol w="276446">
                  <a:extLst>
                    <a:ext uri="{9D8B030D-6E8A-4147-A177-3AD203B41FA5}">
                      <a16:colId xmlns:a16="http://schemas.microsoft.com/office/drawing/2014/main" val="3337384717"/>
                    </a:ext>
                  </a:extLst>
                </a:gridCol>
                <a:gridCol w="275710">
                  <a:extLst>
                    <a:ext uri="{9D8B030D-6E8A-4147-A177-3AD203B41FA5}">
                      <a16:colId xmlns:a16="http://schemas.microsoft.com/office/drawing/2014/main" val="793576553"/>
                    </a:ext>
                  </a:extLst>
                </a:gridCol>
                <a:gridCol w="275710">
                  <a:extLst>
                    <a:ext uri="{9D8B030D-6E8A-4147-A177-3AD203B41FA5}">
                      <a16:colId xmlns:a16="http://schemas.microsoft.com/office/drawing/2014/main" val="517357678"/>
                    </a:ext>
                  </a:extLst>
                </a:gridCol>
                <a:gridCol w="275710">
                  <a:extLst>
                    <a:ext uri="{9D8B030D-6E8A-4147-A177-3AD203B41FA5}">
                      <a16:colId xmlns:a16="http://schemas.microsoft.com/office/drawing/2014/main" val="4175801240"/>
                    </a:ext>
                  </a:extLst>
                </a:gridCol>
                <a:gridCol w="275710">
                  <a:extLst>
                    <a:ext uri="{9D8B030D-6E8A-4147-A177-3AD203B41FA5}">
                      <a16:colId xmlns:a16="http://schemas.microsoft.com/office/drawing/2014/main" val="3335574436"/>
                    </a:ext>
                  </a:extLst>
                </a:gridCol>
                <a:gridCol w="275710">
                  <a:extLst>
                    <a:ext uri="{9D8B030D-6E8A-4147-A177-3AD203B41FA5}">
                      <a16:colId xmlns:a16="http://schemas.microsoft.com/office/drawing/2014/main" val="884002975"/>
                    </a:ext>
                  </a:extLst>
                </a:gridCol>
                <a:gridCol w="275710">
                  <a:extLst>
                    <a:ext uri="{9D8B030D-6E8A-4147-A177-3AD203B41FA5}">
                      <a16:colId xmlns:a16="http://schemas.microsoft.com/office/drawing/2014/main" val="2137183017"/>
                    </a:ext>
                  </a:extLst>
                </a:gridCol>
                <a:gridCol w="275710">
                  <a:extLst>
                    <a:ext uri="{9D8B030D-6E8A-4147-A177-3AD203B41FA5}">
                      <a16:colId xmlns:a16="http://schemas.microsoft.com/office/drawing/2014/main" val="341731293"/>
                    </a:ext>
                  </a:extLst>
                </a:gridCol>
                <a:gridCol w="275710">
                  <a:extLst>
                    <a:ext uri="{9D8B030D-6E8A-4147-A177-3AD203B41FA5}">
                      <a16:colId xmlns:a16="http://schemas.microsoft.com/office/drawing/2014/main" val="3280290448"/>
                    </a:ext>
                  </a:extLst>
                </a:gridCol>
                <a:gridCol w="275710">
                  <a:extLst>
                    <a:ext uri="{9D8B030D-6E8A-4147-A177-3AD203B41FA5}">
                      <a16:colId xmlns:a16="http://schemas.microsoft.com/office/drawing/2014/main" val="194434131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merge_triangle_idx[ xCb ][ yCb ]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81072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triangleDir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3293305"/>
                  </a:ext>
                </a:extLst>
              </a:tr>
            </a:tbl>
          </a:graphicData>
        </a:graphic>
      </p:graphicFrame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853D7B54-0AC9-4E69-8559-C66A99A87B7E}"/>
              </a:ext>
            </a:extLst>
          </p:cNvPr>
          <p:cNvGraphicFramePr>
            <a:graphicFrameLocks noGrp="1"/>
          </p:cNvGraphicFramePr>
          <p:nvPr/>
        </p:nvGraphicFramePr>
        <p:xfrm>
          <a:off x="1243056" y="5521960"/>
          <a:ext cx="6821442" cy="548640"/>
        </p:xfrm>
        <a:graphic>
          <a:graphicData uri="http://schemas.openxmlformats.org/drawingml/2006/table">
            <a:tbl>
              <a:tblPr firstRow="1" firstCol="1" bandRow="1"/>
              <a:tblGrid>
                <a:gridCol w="2399786">
                  <a:extLst>
                    <a:ext uri="{9D8B030D-6E8A-4147-A177-3AD203B41FA5}">
                      <a16:colId xmlns:a16="http://schemas.microsoft.com/office/drawing/2014/main" val="1289359065"/>
                    </a:ext>
                  </a:extLst>
                </a:gridCol>
                <a:gridCol w="276162">
                  <a:extLst>
                    <a:ext uri="{9D8B030D-6E8A-4147-A177-3AD203B41FA5}">
                      <a16:colId xmlns:a16="http://schemas.microsoft.com/office/drawing/2014/main" val="2704960739"/>
                    </a:ext>
                  </a:extLst>
                </a:gridCol>
                <a:gridCol w="276162">
                  <a:extLst>
                    <a:ext uri="{9D8B030D-6E8A-4147-A177-3AD203B41FA5}">
                      <a16:colId xmlns:a16="http://schemas.microsoft.com/office/drawing/2014/main" val="2005276991"/>
                    </a:ext>
                  </a:extLst>
                </a:gridCol>
                <a:gridCol w="276162">
                  <a:extLst>
                    <a:ext uri="{9D8B030D-6E8A-4147-A177-3AD203B41FA5}">
                      <a16:colId xmlns:a16="http://schemas.microsoft.com/office/drawing/2014/main" val="2665072076"/>
                    </a:ext>
                  </a:extLst>
                </a:gridCol>
                <a:gridCol w="276928">
                  <a:extLst>
                    <a:ext uri="{9D8B030D-6E8A-4147-A177-3AD203B41FA5}">
                      <a16:colId xmlns:a16="http://schemas.microsoft.com/office/drawing/2014/main" val="1773670553"/>
                    </a:ext>
                  </a:extLst>
                </a:gridCol>
                <a:gridCol w="276928">
                  <a:extLst>
                    <a:ext uri="{9D8B030D-6E8A-4147-A177-3AD203B41FA5}">
                      <a16:colId xmlns:a16="http://schemas.microsoft.com/office/drawing/2014/main" val="435937458"/>
                    </a:ext>
                  </a:extLst>
                </a:gridCol>
                <a:gridCol w="276928">
                  <a:extLst>
                    <a:ext uri="{9D8B030D-6E8A-4147-A177-3AD203B41FA5}">
                      <a16:colId xmlns:a16="http://schemas.microsoft.com/office/drawing/2014/main" val="2114080974"/>
                    </a:ext>
                  </a:extLst>
                </a:gridCol>
                <a:gridCol w="276928">
                  <a:extLst>
                    <a:ext uri="{9D8B030D-6E8A-4147-A177-3AD203B41FA5}">
                      <a16:colId xmlns:a16="http://schemas.microsoft.com/office/drawing/2014/main" val="3029769783"/>
                    </a:ext>
                  </a:extLst>
                </a:gridCol>
                <a:gridCol w="276162">
                  <a:extLst>
                    <a:ext uri="{9D8B030D-6E8A-4147-A177-3AD203B41FA5}">
                      <a16:colId xmlns:a16="http://schemas.microsoft.com/office/drawing/2014/main" val="3989604805"/>
                    </a:ext>
                  </a:extLst>
                </a:gridCol>
                <a:gridCol w="276162">
                  <a:extLst>
                    <a:ext uri="{9D8B030D-6E8A-4147-A177-3AD203B41FA5}">
                      <a16:colId xmlns:a16="http://schemas.microsoft.com/office/drawing/2014/main" val="3616236469"/>
                    </a:ext>
                  </a:extLst>
                </a:gridCol>
                <a:gridCol w="276162">
                  <a:extLst>
                    <a:ext uri="{9D8B030D-6E8A-4147-A177-3AD203B41FA5}">
                      <a16:colId xmlns:a16="http://schemas.microsoft.com/office/drawing/2014/main" val="527993912"/>
                    </a:ext>
                  </a:extLst>
                </a:gridCol>
                <a:gridCol w="276162">
                  <a:extLst>
                    <a:ext uri="{9D8B030D-6E8A-4147-A177-3AD203B41FA5}">
                      <a16:colId xmlns:a16="http://schemas.microsoft.com/office/drawing/2014/main" val="3886150944"/>
                    </a:ext>
                  </a:extLst>
                </a:gridCol>
                <a:gridCol w="276162">
                  <a:extLst>
                    <a:ext uri="{9D8B030D-6E8A-4147-A177-3AD203B41FA5}">
                      <a16:colId xmlns:a16="http://schemas.microsoft.com/office/drawing/2014/main" val="374742904"/>
                    </a:ext>
                  </a:extLst>
                </a:gridCol>
                <a:gridCol w="276162">
                  <a:extLst>
                    <a:ext uri="{9D8B030D-6E8A-4147-A177-3AD203B41FA5}">
                      <a16:colId xmlns:a16="http://schemas.microsoft.com/office/drawing/2014/main" val="3991311014"/>
                    </a:ext>
                  </a:extLst>
                </a:gridCol>
                <a:gridCol w="276162">
                  <a:extLst>
                    <a:ext uri="{9D8B030D-6E8A-4147-A177-3AD203B41FA5}">
                      <a16:colId xmlns:a16="http://schemas.microsoft.com/office/drawing/2014/main" val="2756231534"/>
                    </a:ext>
                  </a:extLst>
                </a:gridCol>
                <a:gridCol w="276162">
                  <a:extLst>
                    <a:ext uri="{9D8B030D-6E8A-4147-A177-3AD203B41FA5}">
                      <a16:colId xmlns:a16="http://schemas.microsoft.com/office/drawing/2014/main" val="2891851154"/>
                    </a:ext>
                  </a:extLst>
                </a:gridCol>
                <a:gridCol w="276162">
                  <a:extLst>
                    <a:ext uri="{9D8B030D-6E8A-4147-A177-3AD203B41FA5}">
                      <a16:colId xmlns:a16="http://schemas.microsoft.com/office/drawing/2014/main" val="161399282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merge_triangle_idx[ xCb ][ yCb ]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6973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79448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83053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54397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9A90B23-1333-4FE6-8C36-B214A9CD0F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Experimental Results</a:t>
            </a:r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D41BB39-5F94-4B42-9DE0-689D2E8682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/>
              <a:t>Test 1: Removing the reference picture mapping process</a:t>
            </a:r>
          </a:p>
          <a:p>
            <a:endParaRPr lang="en-US" altLang="ko-KR"/>
          </a:p>
          <a:p>
            <a:endParaRPr lang="en-US" altLang="ko-KR"/>
          </a:p>
          <a:p>
            <a:endParaRPr lang="en-US" altLang="ko-KR"/>
          </a:p>
          <a:p>
            <a:endParaRPr lang="en-US" altLang="ko-KR"/>
          </a:p>
          <a:p>
            <a:endParaRPr lang="en-US" altLang="ko-KR"/>
          </a:p>
          <a:p>
            <a:endParaRPr lang="en-US" altLang="ko-KR"/>
          </a:p>
          <a:p>
            <a:r>
              <a:rPr lang="en-US" altLang="ko-KR"/>
              <a:t>Test 2: </a:t>
            </a:r>
            <a:r>
              <a:rPr lang="en-CA" altLang="ko-KR"/>
              <a:t>Reduction of the number of motion information combinations</a:t>
            </a:r>
            <a:endParaRPr lang="ko-KR" altLang="en-US"/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912C9916-5B81-4E38-A089-353A00E6C0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8789693"/>
              </p:ext>
            </p:extLst>
          </p:nvPr>
        </p:nvGraphicFramePr>
        <p:xfrm>
          <a:off x="727222" y="1989020"/>
          <a:ext cx="4423619" cy="1948815"/>
        </p:xfrm>
        <a:graphic>
          <a:graphicData uri="http://schemas.openxmlformats.org/drawingml/2006/table">
            <a:tbl>
              <a:tblPr/>
              <a:tblGrid>
                <a:gridCol w="1056894">
                  <a:extLst>
                    <a:ext uri="{9D8B030D-6E8A-4147-A177-3AD203B41FA5}">
                      <a16:colId xmlns:a16="http://schemas.microsoft.com/office/drawing/2014/main" val="4234754100"/>
                    </a:ext>
                  </a:extLst>
                </a:gridCol>
                <a:gridCol w="673345">
                  <a:extLst>
                    <a:ext uri="{9D8B030D-6E8A-4147-A177-3AD203B41FA5}">
                      <a16:colId xmlns:a16="http://schemas.microsoft.com/office/drawing/2014/main" val="2914907715"/>
                    </a:ext>
                  </a:extLst>
                </a:gridCol>
                <a:gridCol w="673345">
                  <a:extLst>
                    <a:ext uri="{9D8B030D-6E8A-4147-A177-3AD203B41FA5}">
                      <a16:colId xmlns:a16="http://schemas.microsoft.com/office/drawing/2014/main" val="3265523629"/>
                    </a:ext>
                  </a:extLst>
                </a:gridCol>
                <a:gridCol w="673345">
                  <a:extLst>
                    <a:ext uri="{9D8B030D-6E8A-4147-A177-3AD203B41FA5}">
                      <a16:colId xmlns:a16="http://schemas.microsoft.com/office/drawing/2014/main" val="2142136484"/>
                    </a:ext>
                  </a:extLst>
                </a:gridCol>
                <a:gridCol w="673345">
                  <a:extLst>
                    <a:ext uri="{9D8B030D-6E8A-4147-A177-3AD203B41FA5}">
                      <a16:colId xmlns:a16="http://schemas.microsoft.com/office/drawing/2014/main" val="575084701"/>
                    </a:ext>
                  </a:extLst>
                </a:gridCol>
                <a:gridCol w="673345">
                  <a:extLst>
                    <a:ext uri="{9D8B030D-6E8A-4147-A177-3AD203B41FA5}">
                      <a16:colId xmlns:a16="http://schemas.microsoft.com/office/drawing/2014/main" val="1280652177"/>
                    </a:ext>
                  </a:extLst>
                </a:gridCol>
              </a:tblGrid>
              <a:tr h="121414"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0401023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Over VTM-3.0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2739865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2719487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4283570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8032858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836117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2924300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4895938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7871323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4274301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2754801"/>
                  </a:ext>
                </a:extLst>
              </a:tr>
            </a:tbl>
          </a:graphicData>
        </a:graphic>
      </p:graphicFrame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7D06CA51-A3F0-4DEB-9512-4CFB2B67B0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2602283"/>
              </p:ext>
            </p:extLst>
          </p:nvPr>
        </p:nvGraphicFramePr>
        <p:xfrm>
          <a:off x="5150841" y="1989020"/>
          <a:ext cx="3368350" cy="1948815"/>
        </p:xfrm>
        <a:graphic>
          <a:graphicData uri="http://schemas.openxmlformats.org/drawingml/2006/table">
            <a:tbl>
              <a:tblPr/>
              <a:tblGrid>
                <a:gridCol w="673670">
                  <a:extLst>
                    <a:ext uri="{9D8B030D-6E8A-4147-A177-3AD203B41FA5}">
                      <a16:colId xmlns:a16="http://schemas.microsoft.com/office/drawing/2014/main" val="3541881859"/>
                    </a:ext>
                  </a:extLst>
                </a:gridCol>
                <a:gridCol w="673670">
                  <a:extLst>
                    <a:ext uri="{9D8B030D-6E8A-4147-A177-3AD203B41FA5}">
                      <a16:colId xmlns:a16="http://schemas.microsoft.com/office/drawing/2014/main" val="3496285871"/>
                    </a:ext>
                  </a:extLst>
                </a:gridCol>
                <a:gridCol w="673670">
                  <a:extLst>
                    <a:ext uri="{9D8B030D-6E8A-4147-A177-3AD203B41FA5}">
                      <a16:colId xmlns:a16="http://schemas.microsoft.com/office/drawing/2014/main" val="483002822"/>
                    </a:ext>
                  </a:extLst>
                </a:gridCol>
                <a:gridCol w="673670">
                  <a:extLst>
                    <a:ext uri="{9D8B030D-6E8A-4147-A177-3AD203B41FA5}">
                      <a16:colId xmlns:a16="http://schemas.microsoft.com/office/drawing/2014/main" val="206597652"/>
                    </a:ext>
                  </a:extLst>
                </a:gridCol>
                <a:gridCol w="673670">
                  <a:extLst>
                    <a:ext uri="{9D8B030D-6E8A-4147-A177-3AD203B41FA5}">
                      <a16:colId xmlns:a16="http://schemas.microsoft.com/office/drawing/2014/main" val="2726104178"/>
                    </a:ext>
                  </a:extLst>
                </a:gridCol>
              </a:tblGrid>
              <a:tr h="161925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0232"/>
                  </a:ext>
                </a:extLst>
              </a:tr>
              <a:tr h="161925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37196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07022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85576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83466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73615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32607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0.71%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72602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50959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78650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6732468"/>
                  </a:ext>
                </a:extLst>
              </a:tr>
            </a:tbl>
          </a:graphicData>
        </a:graphic>
      </p:graphicFrame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A843911A-0E8D-4807-9858-67AC095734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4976601"/>
              </p:ext>
            </p:extLst>
          </p:nvPr>
        </p:nvGraphicFramePr>
        <p:xfrm>
          <a:off x="727222" y="4547662"/>
          <a:ext cx="4423619" cy="1948815"/>
        </p:xfrm>
        <a:graphic>
          <a:graphicData uri="http://schemas.openxmlformats.org/drawingml/2006/table">
            <a:tbl>
              <a:tblPr/>
              <a:tblGrid>
                <a:gridCol w="1056894">
                  <a:extLst>
                    <a:ext uri="{9D8B030D-6E8A-4147-A177-3AD203B41FA5}">
                      <a16:colId xmlns:a16="http://schemas.microsoft.com/office/drawing/2014/main" val="4234754100"/>
                    </a:ext>
                  </a:extLst>
                </a:gridCol>
                <a:gridCol w="673345">
                  <a:extLst>
                    <a:ext uri="{9D8B030D-6E8A-4147-A177-3AD203B41FA5}">
                      <a16:colId xmlns:a16="http://schemas.microsoft.com/office/drawing/2014/main" val="2914907715"/>
                    </a:ext>
                  </a:extLst>
                </a:gridCol>
                <a:gridCol w="673345">
                  <a:extLst>
                    <a:ext uri="{9D8B030D-6E8A-4147-A177-3AD203B41FA5}">
                      <a16:colId xmlns:a16="http://schemas.microsoft.com/office/drawing/2014/main" val="3265523629"/>
                    </a:ext>
                  </a:extLst>
                </a:gridCol>
                <a:gridCol w="673345">
                  <a:extLst>
                    <a:ext uri="{9D8B030D-6E8A-4147-A177-3AD203B41FA5}">
                      <a16:colId xmlns:a16="http://schemas.microsoft.com/office/drawing/2014/main" val="2142136484"/>
                    </a:ext>
                  </a:extLst>
                </a:gridCol>
                <a:gridCol w="673345">
                  <a:extLst>
                    <a:ext uri="{9D8B030D-6E8A-4147-A177-3AD203B41FA5}">
                      <a16:colId xmlns:a16="http://schemas.microsoft.com/office/drawing/2014/main" val="575084701"/>
                    </a:ext>
                  </a:extLst>
                </a:gridCol>
                <a:gridCol w="673345">
                  <a:extLst>
                    <a:ext uri="{9D8B030D-6E8A-4147-A177-3AD203B41FA5}">
                      <a16:colId xmlns:a16="http://schemas.microsoft.com/office/drawing/2014/main" val="1280652177"/>
                    </a:ext>
                  </a:extLst>
                </a:gridCol>
              </a:tblGrid>
              <a:tr h="121414"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0401023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Over VTM-3.0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2739865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2719487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4283570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8032858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836117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2924300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4895938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7871323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4274301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2754801"/>
                  </a:ext>
                </a:extLst>
              </a:tr>
            </a:tbl>
          </a:graphicData>
        </a:graphic>
      </p:graphicFrame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30C76A89-852B-4287-AF91-72AF713694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8872477"/>
              </p:ext>
            </p:extLst>
          </p:nvPr>
        </p:nvGraphicFramePr>
        <p:xfrm>
          <a:off x="5150841" y="4547662"/>
          <a:ext cx="3368350" cy="1948815"/>
        </p:xfrm>
        <a:graphic>
          <a:graphicData uri="http://schemas.openxmlformats.org/drawingml/2006/table">
            <a:tbl>
              <a:tblPr/>
              <a:tblGrid>
                <a:gridCol w="673670">
                  <a:extLst>
                    <a:ext uri="{9D8B030D-6E8A-4147-A177-3AD203B41FA5}">
                      <a16:colId xmlns:a16="http://schemas.microsoft.com/office/drawing/2014/main" val="3541881859"/>
                    </a:ext>
                  </a:extLst>
                </a:gridCol>
                <a:gridCol w="673670">
                  <a:extLst>
                    <a:ext uri="{9D8B030D-6E8A-4147-A177-3AD203B41FA5}">
                      <a16:colId xmlns:a16="http://schemas.microsoft.com/office/drawing/2014/main" val="3496285871"/>
                    </a:ext>
                  </a:extLst>
                </a:gridCol>
                <a:gridCol w="673670">
                  <a:extLst>
                    <a:ext uri="{9D8B030D-6E8A-4147-A177-3AD203B41FA5}">
                      <a16:colId xmlns:a16="http://schemas.microsoft.com/office/drawing/2014/main" val="483002822"/>
                    </a:ext>
                  </a:extLst>
                </a:gridCol>
                <a:gridCol w="673670">
                  <a:extLst>
                    <a:ext uri="{9D8B030D-6E8A-4147-A177-3AD203B41FA5}">
                      <a16:colId xmlns:a16="http://schemas.microsoft.com/office/drawing/2014/main" val="206597652"/>
                    </a:ext>
                  </a:extLst>
                </a:gridCol>
                <a:gridCol w="673670">
                  <a:extLst>
                    <a:ext uri="{9D8B030D-6E8A-4147-A177-3AD203B41FA5}">
                      <a16:colId xmlns:a16="http://schemas.microsoft.com/office/drawing/2014/main" val="2726104178"/>
                    </a:ext>
                  </a:extLst>
                </a:gridCol>
              </a:tblGrid>
              <a:tr h="161925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0232"/>
                  </a:ext>
                </a:extLst>
              </a:tr>
              <a:tr h="161925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37196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07022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85576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83466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73615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32607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72602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50959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78650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67324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56059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9A90B23-1333-4FE6-8C36-B214A9CD0F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Experimental Results</a:t>
            </a:r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D41BB39-5F94-4B42-9DE0-689D2E8682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/>
              <a:t>Test 3: Test 1 + Test 2</a:t>
            </a:r>
          </a:p>
          <a:p>
            <a:pPr marL="0" indent="0">
              <a:buNone/>
            </a:pPr>
            <a:endParaRPr lang="en-US" altLang="ko-KR"/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912C9916-5B81-4E38-A089-353A00E6C0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274333"/>
              </p:ext>
            </p:extLst>
          </p:nvPr>
        </p:nvGraphicFramePr>
        <p:xfrm>
          <a:off x="727222" y="1989020"/>
          <a:ext cx="4423619" cy="1948815"/>
        </p:xfrm>
        <a:graphic>
          <a:graphicData uri="http://schemas.openxmlformats.org/drawingml/2006/table">
            <a:tbl>
              <a:tblPr/>
              <a:tblGrid>
                <a:gridCol w="1056894">
                  <a:extLst>
                    <a:ext uri="{9D8B030D-6E8A-4147-A177-3AD203B41FA5}">
                      <a16:colId xmlns:a16="http://schemas.microsoft.com/office/drawing/2014/main" val="4234754100"/>
                    </a:ext>
                  </a:extLst>
                </a:gridCol>
                <a:gridCol w="673345">
                  <a:extLst>
                    <a:ext uri="{9D8B030D-6E8A-4147-A177-3AD203B41FA5}">
                      <a16:colId xmlns:a16="http://schemas.microsoft.com/office/drawing/2014/main" val="2914907715"/>
                    </a:ext>
                  </a:extLst>
                </a:gridCol>
                <a:gridCol w="673345">
                  <a:extLst>
                    <a:ext uri="{9D8B030D-6E8A-4147-A177-3AD203B41FA5}">
                      <a16:colId xmlns:a16="http://schemas.microsoft.com/office/drawing/2014/main" val="3265523629"/>
                    </a:ext>
                  </a:extLst>
                </a:gridCol>
                <a:gridCol w="673345">
                  <a:extLst>
                    <a:ext uri="{9D8B030D-6E8A-4147-A177-3AD203B41FA5}">
                      <a16:colId xmlns:a16="http://schemas.microsoft.com/office/drawing/2014/main" val="2142136484"/>
                    </a:ext>
                  </a:extLst>
                </a:gridCol>
                <a:gridCol w="673345">
                  <a:extLst>
                    <a:ext uri="{9D8B030D-6E8A-4147-A177-3AD203B41FA5}">
                      <a16:colId xmlns:a16="http://schemas.microsoft.com/office/drawing/2014/main" val="575084701"/>
                    </a:ext>
                  </a:extLst>
                </a:gridCol>
                <a:gridCol w="673345">
                  <a:extLst>
                    <a:ext uri="{9D8B030D-6E8A-4147-A177-3AD203B41FA5}">
                      <a16:colId xmlns:a16="http://schemas.microsoft.com/office/drawing/2014/main" val="1280652177"/>
                    </a:ext>
                  </a:extLst>
                </a:gridCol>
              </a:tblGrid>
              <a:tr h="121414"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0401023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Over VTM-3.0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2739865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2719487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4283570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8032858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836117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2924300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4895938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7871323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4274301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2754801"/>
                  </a:ext>
                </a:extLst>
              </a:tr>
            </a:tbl>
          </a:graphicData>
        </a:graphic>
      </p:graphicFrame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7D06CA51-A3F0-4DEB-9512-4CFB2B67B0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2603350"/>
              </p:ext>
            </p:extLst>
          </p:nvPr>
        </p:nvGraphicFramePr>
        <p:xfrm>
          <a:off x="5150841" y="1989020"/>
          <a:ext cx="3368350" cy="1948815"/>
        </p:xfrm>
        <a:graphic>
          <a:graphicData uri="http://schemas.openxmlformats.org/drawingml/2006/table">
            <a:tbl>
              <a:tblPr/>
              <a:tblGrid>
                <a:gridCol w="673670">
                  <a:extLst>
                    <a:ext uri="{9D8B030D-6E8A-4147-A177-3AD203B41FA5}">
                      <a16:colId xmlns:a16="http://schemas.microsoft.com/office/drawing/2014/main" val="3541881859"/>
                    </a:ext>
                  </a:extLst>
                </a:gridCol>
                <a:gridCol w="673670">
                  <a:extLst>
                    <a:ext uri="{9D8B030D-6E8A-4147-A177-3AD203B41FA5}">
                      <a16:colId xmlns:a16="http://schemas.microsoft.com/office/drawing/2014/main" val="3496285871"/>
                    </a:ext>
                  </a:extLst>
                </a:gridCol>
                <a:gridCol w="673670">
                  <a:extLst>
                    <a:ext uri="{9D8B030D-6E8A-4147-A177-3AD203B41FA5}">
                      <a16:colId xmlns:a16="http://schemas.microsoft.com/office/drawing/2014/main" val="483002822"/>
                    </a:ext>
                  </a:extLst>
                </a:gridCol>
                <a:gridCol w="673670">
                  <a:extLst>
                    <a:ext uri="{9D8B030D-6E8A-4147-A177-3AD203B41FA5}">
                      <a16:colId xmlns:a16="http://schemas.microsoft.com/office/drawing/2014/main" val="206597652"/>
                    </a:ext>
                  </a:extLst>
                </a:gridCol>
                <a:gridCol w="673670">
                  <a:extLst>
                    <a:ext uri="{9D8B030D-6E8A-4147-A177-3AD203B41FA5}">
                      <a16:colId xmlns:a16="http://schemas.microsoft.com/office/drawing/2014/main" val="2726104178"/>
                    </a:ext>
                  </a:extLst>
                </a:gridCol>
              </a:tblGrid>
              <a:tr h="161925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0232"/>
                  </a:ext>
                </a:extLst>
              </a:tr>
              <a:tr h="161925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37196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07022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85576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83466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73615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32607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0.80%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72602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50959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0.84%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78650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67324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77949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CCA790-45C2-4CB0-B79A-F69651155B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Conclusions</a:t>
            </a:r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63F2CB3-323C-45E6-8501-2E8AC676A2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24000"/>
            <a:ext cx="8753912" cy="5105400"/>
          </a:xfrm>
        </p:spPr>
        <p:txBody>
          <a:bodyPr/>
          <a:lstStyle/>
          <a:p>
            <a:r>
              <a:rPr lang="en-US" altLang="ko-KR" dirty="0"/>
              <a:t>Proposed two simplifications</a:t>
            </a:r>
          </a:p>
          <a:p>
            <a:pPr lvl="1"/>
            <a:r>
              <a:rPr lang="en-US" altLang="ko-KR" dirty="0"/>
              <a:t>Skipping the reference picture mapping process (Test 1)</a:t>
            </a:r>
          </a:p>
          <a:p>
            <a:pPr lvl="1"/>
            <a:r>
              <a:rPr lang="en-CA" altLang="ko-KR" dirty="0"/>
              <a:t>Reducing the number of motion information combinations (Test </a:t>
            </a:r>
            <a:r>
              <a:rPr lang="en-CA" altLang="ko-KR"/>
              <a:t>2)</a:t>
            </a:r>
          </a:p>
          <a:p>
            <a:pPr lvl="1"/>
            <a:endParaRPr lang="en-CA" altLang="ko-KR" dirty="0"/>
          </a:p>
          <a:p>
            <a:r>
              <a:rPr lang="en-CA" altLang="ko-KR" dirty="0"/>
              <a:t>Test 1 </a:t>
            </a:r>
          </a:p>
          <a:p>
            <a:pPr lvl="1"/>
            <a:r>
              <a:rPr lang="en-US" altLang="ko-KR"/>
              <a:t>Reference picture mapping process can be removed without loss in RA</a:t>
            </a:r>
            <a:endParaRPr lang="en-US" altLang="ko-KR" dirty="0"/>
          </a:p>
          <a:p>
            <a:pPr lvl="1"/>
            <a:r>
              <a:rPr lang="en-US" altLang="ko-KR"/>
              <a:t>Suggest to study in CE to reduce loss in LDB (0.17%)</a:t>
            </a:r>
          </a:p>
          <a:p>
            <a:pPr lvl="1"/>
            <a:endParaRPr lang="en-US" altLang="ko-KR"/>
          </a:p>
          <a:p>
            <a:r>
              <a:rPr lang="en-CA" altLang="ko-KR"/>
              <a:t>Test 2</a:t>
            </a:r>
            <a:endParaRPr lang="en-CA" altLang="ko-KR" dirty="0"/>
          </a:p>
          <a:p>
            <a:pPr lvl="1"/>
            <a:r>
              <a:rPr lang="en-CA" altLang="ko-KR" dirty="0"/>
              <a:t>Number of cost checks for triangle partitions can be reduced with </a:t>
            </a:r>
            <a:r>
              <a:rPr lang="en-CA" altLang="ko-KR"/>
              <a:t>minor loss</a:t>
            </a:r>
          </a:p>
          <a:p>
            <a:pPr lvl="1"/>
            <a:r>
              <a:rPr lang="en-CA" altLang="ko-KR"/>
              <a:t>Encoding time reduction: 4% in RA, 6% in LDB</a:t>
            </a:r>
            <a:endParaRPr lang="en-CA" altLang="ko-KR" dirty="0"/>
          </a:p>
          <a:p>
            <a:pPr lvl="1"/>
            <a:r>
              <a:rPr lang="en-US" altLang="ko-KR"/>
              <a:t>Suggest to adopt in the next VTM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604001541"/>
      </p:ext>
    </p:extLst>
  </p:cSld>
  <p:clrMapOvr>
    <a:masterClrMapping/>
  </p:clrMapOvr>
</p:sld>
</file>

<file path=ppt/theme/theme1.xml><?xml version="1.0" encoding="utf-8"?>
<a:theme xmlns:a="http://schemas.openxmlformats.org/drawingml/2006/main" name="1_모자이크">
  <a:themeElements>
    <a:clrScheme name="모자이크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모자이크">
      <a:majorFont>
        <a:latin typeface="Times New Roman"/>
        <a:ea typeface="굴림"/>
        <a:cs typeface=""/>
      </a:majorFont>
      <a:minorFont>
        <a:latin typeface="Times New Roman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lackadder ITC" pitchFamily="82" charset="0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lackadder ITC" pitchFamily="82" charset="0"/>
            <a:ea typeface="굴림" pitchFamily="50" charset="-127"/>
          </a:defRPr>
        </a:defPPr>
      </a:lstStyle>
    </a:lnDef>
  </a:objectDefaults>
  <a:extraClrSchemeLst>
    <a:extraClrScheme>
      <a:clrScheme name="모자이크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모자이크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모자이크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모자이크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모자이크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모자이크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1466</Words>
  <Application>Microsoft Office PowerPoint</Application>
  <PresentationFormat>화면 슬라이드 쇼(4:3)</PresentationFormat>
  <Paragraphs>781</Paragraphs>
  <Slides>9</Slides>
  <Notes>1</Notes>
  <HiddenSlides>0</HiddenSlides>
  <MMClips>0</MMClips>
  <ScaleCrop>false</ScaleCrop>
  <HeadingPairs>
    <vt:vector size="8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2</vt:i4>
      </vt:variant>
      <vt:variant>
        <vt:lpstr>슬라이드 제목</vt:lpstr>
      </vt:variant>
      <vt:variant>
        <vt:i4>9</vt:i4>
      </vt:variant>
    </vt:vector>
  </HeadingPairs>
  <TitlesOfParts>
    <vt:vector size="19" baseType="lpstr">
      <vt:lpstr>굴림</vt:lpstr>
      <vt:lpstr>맑은 고딕</vt:lpstr>
      <vt:lpstr>Arial</vt:lpstr>
      <vt:lpstr>Cambria Math</vt:lpstr>
      <vt:lpstr>Symbol</vt:lpstr>
      <vt:lpstr>Times New Roman</vt:lpstr>
      <vt:lpstr>Wingdings</vt:lpstr>
      <vt:lpstr>1_모자이크</vt:lpstr>
      <vt:lpstr>Image</vt:lpstr>
      <vt:lpstr>Visio</vt:lpstr>
      <vt:lpstr>PowerPoint 프레젠테이션</vt:lpstr>
      <vt:lpstr>Summary</vt:lpstr>
      <vt:lpstr>Background</vt:lpstr>
      <vt:lpstr>Proposed Simplifications</vt:lpstr>
      <vt:lpstr>Proposed Simplifications</vt:lpstr>
      <vt:lpstr>Proposed Simplifications</vt:lpstr>
      <vt:lpstr>Experimental Results</vt:lpstr>
      <vt:lpstr>Experimental Results</vt:lpstr>
      <vt:lpstr>Conclusions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2016-12-12T04:22:20Z</dcterms:created>
  <dcterms:modified xsi:type="dcterms:W3CDTF">2019-01-10T21:11:20Z</dcterms:modified>
</cp:coreProperties>
</file>