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4"/>
  </p:notesMasterIdLst>
  <p:handoutMasterIdLst>
    <p:handoutMasterId r:id="rId25"/>
  </p:handoutMasterIdLst>
  <p:sldIdLst>
    <p:sldId id="418" r:id="rId16"/>
    <p:sldId id="420" r:id="rId17"/>
    <p:sldId id="436" r:id="rId18"/>
    <p:sldId id="431" r:id="rId19"/>
    <p:sldId id="432" r:id="rId20"/>
    <p:sldId id="433" r:id="rId21"/>
    <p:sldId id="434" r:id="rId22"/>
    <p:sldId id="435" r:id="rId23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AFA"/>
    <a:srgbClr val="EEFFF5"/>
    <a:srgbClr val="ECFFFE"/>
    <a:srgbClr val="D0FFD7"/>
    <a:srgbClr val="B2FF61"/>
    <a:srgbClr val="92D050"/>
    <a:srgbClr val="00B050"/>
    <a:srgbClr val="00000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87" autoAdjust="0"/>
    <p:restoredTop sz="95500" autoAdjust="0"/>
  </p:normalViewPr>
  <p:slideViewPr>
    <p:cSldViewPr snapToGrid="0">
      <p:cViewPr varScale="1">
        <p:scale>
          <a:sx n="159" d="100"/>
          <a:sy n="159" d="100"/>
        </p:scale>
        <p:origin x="184" y="35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1/12/19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4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8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6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9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1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1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0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8"/>
            <a:ext cx="8244000" cy="2928303"/>
          </a:xfrm>
        </p:spPr>
        <p:txBody>
          <a:bodyPr/>
          <a:lstStyle/>
          <a:p>
            <a:pPr algn="ctr"/>
            <a:r>
              <a:rPr lang="en" sz="4000" dirty="0"/>
              <a:t>CE7-related:</a:t>
            </a:r>
          </a:p>
          <a:p>
            <a:pPr algn="ctr"/>
            <a:r>
              <a:rPr lang="en" sz="4000" dirty="0"/>
              <a:t>Joint coding of chrominance residuals</a:t>
            </a:r>
            <a:endParaRPr lang="en-US" sz="4000" dirty="0"/>
          </a:p>
          <a:p>
            <a:pPr algn="ctr"/>
            <a:endParaRPr lang="en-US" sz="4000" dirty="0"/>
          </a:p>
          <a:p>
            <a:pPr algn="ctr"/>
            <a:r>
              <a:rPr lang="en-US" sz="4000" dirty="0"/>
              <a:t>JVET-M0305</a:t>
            </a:r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641673"/>
          </a:xfrm>
        </p:spPr>
        <p:txBody>
          <a:bodyPr/>
          <a:lstStyle/>
          <a:p>
            <a:r>
              <a:rPr lang="en" sz="2400" dirty="0"/>
              <a:t>Proposing a new mode for coding residual chrominance blocks</a:t>
            </a:r>
            <a:endParaRPr lang="en-US" sz="2400" dirty="0"/>
          </a:p>
          <a:p>
            <a:pPr lvl="1"/>
            <a:r>
              <a:rPr lang="en-US" sz="2000" dirty="0"/>
              <a:t>A single joint residual for the two chroma blocks in TU</a:t>
            </a:r>
          </a:p>
          <a:p>
            <a:pPr lvl="1"/>
            <a:r>
              <a:rPr lang="en-US" sz="2000" dirty="0"/>
              <a:t>Add the residual to Cb prediction, deduct from Cr prediction </a:t>
            </a:r>
          </a:p>
          <a:p>
            <a:pPr lvl="1"/>
            <a:r>
              <a:rPr lang="en-US" sz="2000" dirty="0"/>
              <a:t>Code the joint residual as it was the Cb residual</a:t>
            </a:r>
          </a:p>
          <a:p>
            <a:pPr lvl="1"/>
            <a:r>
              <a:rPr lang="en-US" sz="2000" dirty="0"/>
              <a:t>One bin indicator to enable the mode (present if Cbfs for Cr and Cb are 1)</a:t>
            </a:r>
          </a:p>
          <a:p>
            <a:r>
              <a:rPr lang="en-US" sz="2400" dirty="0"/>
              <a:t>Nice coding efficiency improvement</a:t>
            </a:r>
          </a:p>
          <a:p>
            <a:r>
              <a:rPr lang="en-US" sz="2400" dirty="0"/>
              <a:t>Very little complexity impact</a:t>
            </a:r>
          </a:p>
          <a:p>
            <a:pPr lvl="1"/>
            <a:r>
              <a:rPr lang="en-US" sz="2000" dirty="0"/>
              <a:t>Encoder needs to check the new mode</a:t>
            </a:r>
          </a:p>
          <a:p>
            <a:pPr lvl="1"/>
            <a:r>
              <a:rPr lang="en-US" sz="2000" dirty="0"/>
              <a:t>Decoder can bypass Cr transform process when the mode is active</a:t>
            </a:r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91138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0BDA715-C9C8-2248-9CA2-6FE9FCA9137C}"/>
              </a:ext>
            </a:extLst>
          </p:cNvPr>
          <p:cNvCxnSpPr>
            <a:cxnSpLocks/>
          </p:cNvCxnSpPr>
          <p:nvPr/>
        </p:nvCxnSpPr>
        <p:spPr>
          <a:xfrm>
            <a:off x="190921" y="3214607"/>
            <a:ext cx="3557117" cy="0"/>
          </a:xfrm>
          <a:prstGeom prst="straightConnector1">
            <a:avLst/>
          </a:prstGeom>
          <a:ln w="19050" cmpd="sng">
            <a:solidFill>
              <a:schemeClr val="accent6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D67EF1E-C39C-F04E-94E4-8AB346A8192B}"/>
              </a:ext>
            </a:extLst>
          </p:cNvPr>
          <p:cNvCxnSpPr>
            <a:cxnSpLocks/>
          </p:cNvCxnSpPr>
          <p:nvPr/>
        </p:nvCxnSpPr>
        <p:spPr>
          <a:xfrm flipV="1">
            <a:off x="353370" y="1627595"/>
            <a:ext cx="0" cy="2663861"/>
          </a:xfrm>
          <a:prstGeom prst="straightConnector1">
            <a:avLst/>
          </a:prstGeom>
          <a:ln w="19050" cmpd="sng">
            <a:solidFill>
              <a:schemeClr val="accent6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reeform 10">
            <a:extLst>
              <a:ext uri="{FF2B5EF4-FFF2-40B4-BE49-F238E27FC236}">
                <a16:creationId xmlns:a16="http://schemas.microsoft.com/office/drawing/2014/main" id="{4E9E641A-58F0-364C-917F-152D0BB4E313}"/>
              </a:ext>
            </a:extLst>
          </p:cNvPr>
          <p:cNvSpPr/>
          <p:nvPr/>
        </p:nvSpPr>
        <p:spPr>
          <a:xfrm>
            <a:off x="331599" y="1758858"/>
            <a:ext cx="3215472" cy="1045029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28575">
            <a:solidFill>
              <a:schemeClr val="tx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9EF9ED9C-0058-A840-A9B5-41075EF49102}"/>
              </a:ext>
            </a:extLst>
          </p:cNvPr>
          <p:cNvSpPr/>
          <p:nvPr/>
        </p:nvSpPr>
        <p:spPr>
          <a:xfrm flipV="1">
            <a:off x="341647" y="3535527"/>
            <a:ext cx="3215472" cy="301612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8BBAC5B8-2B77-C24A-9767-46DC41990D93}"/>
              </a:ext>
            </a:extLst>
          </p:cNvPr>
          <p:cNvSpPr/>
          <p:nvPr/>
        </p:nvSpPr>
        <p:spPr>
          <a:xfrm>
            <a:off x="341647" y="2612340"/>
            <a:ext cx="3215472" cy="300655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28575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14E30CB-D09E-F54F-8E22-FDE28FD48073}"/>
              </a:ext>
            </a:extLst>
          </p:cNvPr>
          <p:cNvSpPr/>
          <p:nvPr/>
        </p:nvSpPr>
        <p:spPr>
          <a:xfrm>
            <a:off x="341647" y="2210400"/>
            <a:ext cx="3215472" cy="653943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57150">
            <a:solidFill>
              <a:schemeClr val="accent6">
                <a:lumMod val="1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7E59FB0-8430-444C-A62A-528DB8ADD370}"/>
              </a:ext>
            </a:extLst>
          </p:cNvPr>
          <p:cNvCxnSpPr>
            <a:cxnSpLocks/>
          </p:cNvCxnSpPr>
          <p:nvPr/>
        </p:nvCxnSpPr>
        <p:spPr>
          <a:xfrm>
            <a:off x="4513387" y="3214607"/>
            <a:ext cx="3557117" cy="0"/>
          </a:xfrm>
          <a:prstGeom prst="straightConnector1">
            <a:avLst/>
          </a:prstGeom>
          <a:ln w="19050" cmpd="sng">
            <a:solidFill>
              <a:schemeClr val="accent6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67EDA50-5953-B449-A0F4-26A3FD29BDA0}"/>
              </a:ext>
            </a:extLst>
          </p:cNvPr>
          <p:cNvCxnSpPr>
            <a:cxnSpLocks/>
          </p:cNvCxnSpPr>
          <p:nvPr/>
        </p:nvCxnSpPr>
        <p:spPr>
          <a:xfrm flipV="1">
            <a:off x="4675836" y="1627595"/>
            <a:ext cx="0" cy="2663861"/>
          </a:xfrm>
          <a:prstGeom prst="straightConnector1">
            <a:avLst/>
          </a:prstGeom>
          <a:ln w="19050" cmpd="sng">
            <a:solidFill>
              <a:schemeClr val="accent6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Freeform 22">
            <a:extLst>
              <a:ext uri="{FF2B5EF4-FFF2-40B4-BE49-F238E27FC236}">
                <a16:creationId xmlns:a16="http://schemas.microsoft.com/office/drawing/2014/main" id="{25038119-444E-1F4C-B83A-7249C8CB27F5}"/>
              </a:ext>
            </a:extLst>
          </p:cNvPr>
          <p:cNvSpPr/>
          <p:nvPr/>
        </p:nvSpPr>
        <p:spPr>
          <a:xfrm>
            <a:off x="4664113" y="2210400"/>
            <a:ext cx="3215472" cy="653943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57150">
            <a:solidFill>
              <a:schemeClr val="tx1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FF8BA479-3182-CA45-A42B-F8DDEDB98426}"/>
              </a:ext>
            </a:extLst>
          </p:cNvPr>
          <p:cNvSpPr/>
          <p:nvPr/>
        </p:nvSpPr>
        <p:spPr>
          <a:xfrm flipV="1">
            <a:off x="4675836" y="3600690"/>
            <a:ext cx="3215472" cy="534145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57150">
            <a:solidFill>
              <a:srgbClr val="C0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1CFABC2A-1E7C-FE46-9466-63BADF947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369" y="1171645"/>
            <a:ext cx="3193689" cy="455950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/>
              <a:t>Encoder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6A548137-4D67-CA48-9AF6-42CF75788728}"/>
              </a:ext>
            </a:extLst>
          </p:cNvPr>
          <p:cNvSpPr txBox="1">
            <a:spLocks/>
          </p:cNvSpPr>
          <p:nvPr/>
        </p:nvSpPr>
        <p:spPr bwMode="auto">
          <a:xfrm>
            <a:off x="4664113" y="1171645"/>
            <a:ext cx="3193689" cy="4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sz="2400" dirty="0"/>
              <a:t>Decoder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E3D788EF-282F-C74C-A3CB-F43EF39C6D85}"/>
              </a:ext>
            </a:extLst>
          </p:cNvPr>
          <p:cNvSpPr txBox="1">
            <a:spLocks/>
          </p:cNvSpPr>
          <p:nvPr/>
        </p:nvSpPr>
        <p:spPr bwMode="auto">
          <a:xfrm>
            <a:off x="3652579" y="1552887"/>
            <a:ext cx="649793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Cb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7C942E12-0B0B-BA40-AF08-FAFB72E13B27}"/>
              </a:ext>
            </a:extLst>
          </p:cNvPr>
          <p:cNvSpPr txBox="1">
            <a:spLocks/>
          </p:cNvSpPr>
          <p:nvPr/>
        </p:nvSpPr>
        <p:spPr bwMode="auto">
          <a:xfrm>
            <a:off x="3652579" y="3651329"/>
            <a:ext cx="649793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Cr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040C5B9C-91A3-DB40-8D31-BE8D90ABA2BB}"/>
              </a:ext>
            </a:extLst>
          </p:cNvPr>
          <p:cNvSpPr txBox="1">
            <a:spLocks/>
          </p:cNvSpPr>
          <p:nvPr/>
        </p:nvSpPr>
        <p:spPr bwMode="auto">
          <a:xfrm>
            <a:off x="3654254" y="2396321"/>
            <a:ext cx="649793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-Cr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F4420799-8743-B342-B5B1-5200CB951089}"/>
              </a:ext>
            </a:extLst>
          </p:cNvPr>
          <p:cNvSpPr txBox="1">
            <a:spLocks/>
          </p:cNvSpPr>
          <p:nvPr/>
        </p:nvSpPr>
        <p:spPr bwMode="auto">
          <a:xfrm>
            <a:off x="3671001" y="2005170"/>
            <a:ext cx="842378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Coded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F4E9347E-DC57-4C42-AD7C-1C9109EB18D5}"/>
              </a:ext>
            </a:extLst>
          </p:cNvPr>
          <p:cNvSpPr txBox="1">
            <a:spLocks/>
          </p:cNvSpPr>
          <p:nvPr/>
        </p:nvSpPr>
        <p:spPr bwMode="auto">
          <a:xfrm>
            <a:off x="8030319" y="1984925"/>
            <a:ext cx="649793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Cb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31816AA0-7E8C-C244-8698-215AC7B73925}"/>
              </a:ext>
            </a:extLst>
          </p:cNvPr>
          <p:cNvSpPr txBox="1">
            <a:spLocks/>
          </p:cNvSpPr>
          <p:nvPr/>
        </p:nvSpPr>
        <p:spPr bwMode="auto">
          <a:xfrm>
            <a:off x="8030319" y="3918816"/>
            <a:ext cx="1113675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Cr = -Cb</a:t>
            </a:r>
          </a:p>
        </p:txBody>
      </p:sp>
    </p:spTree>
    <p:extLst>
      <p:ext uri="{BB962C8B-B14F-4D97-AF65-F5344CB8AC3E}">
        <p14:creationId xmlns:p14="http://schemas.microsoft.com/office/powerpoint/2010/main" val="2392282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49579"/>
            <a:ext cx="8060861" cy="3756131"/>
          </a:xfrm>
          <a:solidFill>
            <a:srgbClr val="F6FAFA"/>
          </a:solidFill>
        </p:spPr>
        <p:txBody>
          <a:bodyPr/>
          <a:lstStyle/>
          <a:p>
            <a:pPr marL="0" indent="0" fontAlgn="auto"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New function: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void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CABACReader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joint_cb_cr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TransformUnit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&amp;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{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jointCbCr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= 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m_BinDecoder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.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decodeBin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Ctx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JointCbCrFlag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>
                <a:solidFill>
                  <a:srgbClr val="1C00CF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0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 );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}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latin typeface="Helvetica" pitchFamily="2" charset="0"/>
                <a:ea typeface="Times New Roman" panose="02020603050405020304" pitchFamily="18" charset="0"/>
                <a:cs typeface="Helvetica" pitchFamily="2" charset="0"/>
              </a:rPr>
              <a:t> 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Added in 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CABACReader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residual_coding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if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compID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== 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COMPONENT_Cr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&amp;&amp; </a:t>
            </a:r>
            <a:r>
              <a:rPr lang="en-US" sz="1000" dirty="0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getCbf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, 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COMPONENT_Cb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 )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{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joint_cb_cr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);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latin typeface="Helvetica" pitchFamily="2" charset="0"/>
                <a:ea typeface="Times New Roman" panose="02020603050405020304" pitchFamily="18" charset="0"/>
                <a:cs typeface="Helvetica" pitchFamily="2" charset="0"/>
              </a:rPr>
              <a:t> 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if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jointCbCr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 </a:t>
            </a:r>
            <a:r>
              <a:rPr lang="en-US" sz="1000" dirty="0">
                <a:solidFill>
                  <a:srgbClr val="0074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// No Cr residual in bitstream in joint Cb-Cr residual mode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  </a:t>
            </a: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return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}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 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Added in 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DecCu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xIntraRecBlk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and 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DecCu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xDecodeInterTU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</a:t>
            </a: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if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jointCbCr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&amp;&amp;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compID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== 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COMPONENT_Cr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 </a:t>
            </a:r>
            <a:r>
              <a:rPr lang="en-US" sz="1000" dirty="0">
                <a:solidFill>
                  <a:srgbClr val="0074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// Cr uses negative of the signaled Cb residual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{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</a:t>
            </a: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for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</a:t>
            </a:r>
            <a:r>
              <a:rPr lang="en-US" sz="1000" dirty="0" err="1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int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y = </a:t>
            </a:r>
            <a:r>
              <a:rPr lang="en-US" sz="1000" dirty="0">
                <a:solidFill>
                  <a:srgbClr val="1C00CF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0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 y &lt;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piResi.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height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 y++)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  </a:t>
            </a: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for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</a:t>
            </a:r>
            <a:r>
              <a:rPr lang="en-US" sz="1000" dirty="0" err="1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int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x = </a:t>
            </a:r>
            <a:r>
              <a:rPr lang="en-US" sz="1000" dirty="0">
                <a:solidFill>
                  <a:srgbClr val="1C00CF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0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 x &lt;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piResi.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width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 x++)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   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crResiPel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[y*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crStride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+ x] = -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cbResiPel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[y*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cbStride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+ x];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}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else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Decoder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693498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BD-rate savings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B39022B-6764-D14A-9ACD-C4D7C14723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317108"/>
              </p:ext>
            </p:extLst>
          </p:nvPr>
        </p:nvGraphicFramePr>
        <p:xfrm>
          <a:off x="1142662" y="1790700"/>
          <a:ext cx="6135465" cy="1562100"/>
        </p:xfrm>
        <a:graphic>
          <a:graphicData uri="http://schemas.openxmlformats.org/drawingml/2006/table">
            <a:tbl>
              <a:tblPr firstRow="1" firstCol="1" bandRow="1"/>
              <a:tblGrid>
                <a:gridCol w="1227093">
                  <a:extLst>
                    <a:ext uri="{9D8B030D-6E8A-4147-A177-3AD203B41FA5}">
                      <a16:colId xmlns:a16="http://schemas.microsoft.com/office/drawing/2014/main" val="167815895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1566377279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6103568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3615856933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2393063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r>
                        <a:rPr lang="fi-FI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</a:t>
                      </a:r>
                      <a:r>
                        <a:rPr lang="fi-FI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-UV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837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-1.48 %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077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-2.00 %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-1.72 %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7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-4.83 %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-3.61 %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423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LD-P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32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-2.46 %</a:t>
                      </a:r>
                      <a:endParaRPr lang="fi-FI" sz="32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-3.77 %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414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973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Full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FD3EE16-55C0-9B46-87AE-69FB30ED0D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41909"/>
              </p:ext>
            </p:extLst>
          </p:nvPr>
        </p:nvGraphicFramePr>
        <p:xfrm>
          <a:off x="88265" y="1765047"/>
          <a:ext cx="4483735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5888237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845328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0039647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47826814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03339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4752863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Main10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410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6015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-1.00 %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255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1964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6789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165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0.57 %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5099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905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2293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-3.79 %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4518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2E4B674-E3DB-8D4A-95E1-7A873AEE65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701005"/>
              </p:ext>
            </p:extLst>
          </p:nvPr>
        </p:nvGraphicFramePr>
        <p:xfrm>
          <a:off x="4660265" y="1751536"/>
          <a:ext cx="4483735" cy="207264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892141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1693742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62737214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2952921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5449688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586796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 Main10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753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7595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45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-2.28 %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384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418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8488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i-FI" sz="14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989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-2.00 %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890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-3.03 %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222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96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6205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Full results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F523E5-50C9-7347-8DC4-64FF9787D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96917"/>
              </p:ext>
            </p:extLst>
          </p:nvPr>
        </p:nvGraphicFramePr>
        <p:xfrm>
          <a:off x="88265" y="1729376"/>
          <a:ext cx="4483735" cy="225552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0132829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8783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91973973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3213349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822524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116283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9388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4026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201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206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-4.12 %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64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5220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000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-4.83 %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70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16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-3.00 %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-4.05 %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1365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9BAF22-6E72-4645-8328-127BA9FF7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553764"/>
              </p:ext>
            </p:extLst>
          </p:nvPr>
        </p:nvGraphicFramePr>
        <p:xfrm>
          <a:off x="4660265" y="1729376"/>
          <a:ext cx="4483735" cy="225552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97709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947532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98719785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52748748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320135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2199760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Main10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8319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57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930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468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-2.79 %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290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-3.13 %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-5.11 %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106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-6.43 %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11219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-5.08 %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099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-4.32 %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954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-4.70 %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087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40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382491"/>
          </a:xfrm>
        </p:spPr>
        <p:txBody>
          <a:bodyPr/>
          <a:lstStyle/>
          <a:p>
            <a:r>
              <a:rPr lang="en" sz="2400" dirty="0"/>
              <a:t>Very simple new mode with straight-forward implementation</a:t>
            </a:r>
          </a:p>
          <a:p>
            <a:r>
              <a:rPr lang="en" sz="2400" dirty="0"/>
              <a:t>Nice improvements over VTM-3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07E373-3281-6146-B003-B08D00913B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481145"/>
              </p:ext>
            </p:extLst>
          </p:nvPr>
        </p:nvGraphicFramePr>
        <p:xfrm>
          <a:off x="1504267" y="2359111"/>
          <a:ext cx="6135465" cy="1562100"/>
        </p:xfrm>
        <a:graphic>
          <a:graphicData uri="http://schemas.openxmlformats.org/drawingml/2006/table">
            <a:tbl>
              <a:tblPr firstRow="1" firstCol="1" bandRow="1"/>
              <a:tblGrid>
                <a:gridCol w="1227093">
                  <a:extLst>
                    <a:ext uri="{9D8B030D-6E8A-4147-A177-3AD203B41FA5}">
                      <a16:colId xmlns:a16="http://schemas.microsoft.com/office/drawing/2014/main" val="167815895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1566377279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6103568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3615856933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2393063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r>
                        <a:rPr lang="fi-FI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</a:t>
                      </a:r>
                      <a:r>
                        <a:rPr lang="fi-FI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-UV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837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-1.48 %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077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-2.00 %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-1.72 %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7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-4.83 %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-3.61 %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423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LD-P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32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-2.46 %</a:t>
                      </a:r>
                      <a:endParaRPr lang="fi-FI" sz="32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-3.77 %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414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4344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34B1E5-ED30-4A1C-8B09-D7EF7FB7FEC3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769</Words>
  <Application>Microsoft Macintosh PowerPoint</Application>
  <PresentationFormat>On-screen Show (16:9)</PresentationFormat>
  <Paragraphs>339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30" baseType="lpstr">
      <vt:lpstr>Arial</vt:lpstr>
      <vt:lpstr>Calibri</vt:lpstr>
      <vt:lpstr>Helvetica</vt:lpstr>
      <vt:lpstr>Lucida Grande</vt:lpstr>
      <vt:lpstr>Menlo</vt:lpstr>
      <vt:lpstr>Nokia Pure Headline Light</vt:lpstr>
      <vt:lpstr>Nokia Pure Headline Ultra Light</vt:lpstr>
      <vt:lpstr>Nokia Pure Text Light</vt:lpstr>
      <vt:lpstr>Times New Roman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JVET-M0305: Joint coding of chrominance residuals</vt:lpstr>
      <vt:lpstr>JVET-M0305: Joint coding of chrominance residuals</vt:lpstr>
      <vt:lpstr>JVET-M0305: Joint coding of chrominance residuals</vt:lpstr>
      <vt:lpstr>JVET-M0305: Joint coding of chrominance residuals</vt:lpstr>
      <vt:lpstr>JVET-M0305: Joint coding of chrominance residuals</vt:lpstr>
      <vt:lpstr>JVET-M0305: Joint coding of chrominance residuals</vt:lpstr>
      <vt:lpstr>JVET-M0305: Joint coding of chrominance residuals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2019-01-12T09:51:56Z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