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8"/>
  </p:notesMasterIdLst>
  <p:sldIdLst>
    <p:sldId id="466" r:id="rId3"/>
    <p:sldId id="547" r:id="rId4"/>
    <p:sldId id="548" r:id="rId5"/>
    <p:sldId id="549" r:id="rId6"/>
    <p:sldId id="550" r:id="rId7"/>
    <p:sldId id="512" r:id="rId8"/>
    <p:sldId id="513" r:id="rId9"/>
    <p:sldId id="515" r:id="rId10"/>
    <p:sldId id="551" r:id="rId11"/>
    <p:sldId id="552" r:id="rId12"/>
    <p:sldId id="555" r:id="rId13"/>
    <p:sldId id="556" r:id="rId14"/>
    <p:sldId id="557" r:id="rId15"/>
    <p:sldId id="558" r:id="rId16"/>
    <p:sldId id="55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0000"/>
    <a:srgbClr val="99CCFF"/>
    <a:srgbClr val="005C8A"/>
    <a:srgbClr val="CC0000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1740" autoAdjust="0"/>
  </p:normalViewPr>
  <p:slideViewPr>
    <p:cSldViewPr>
      <p:cViewPr varScale="1">
        <p:scale>
          <a:sx n="57" d="100"/>
          <a:sy n="57" d="100"/>
        </p:scale>
        <p:origin x="72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3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4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ct/doc_end_user/current_document.php?id=346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JVET-M0301 Non-CE: Loop Filter line buffer reduction</a:t>
            </a:r>
            <a:br>
              <a:rPr lang="en-US" altLang="zh-CN" sz="3200" dirty="0" smtClean="0"/>
            </a:b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971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zh-CN" sz="1800" dirty="0" smtClean="0">
                <a:solidFill>
                  <a:schemeClr val="tx1"/>
                </a:solidFill>
              </a:rPr>
              <a:t>Anand Meher Kotra, Semih Esenlik, Jianle Chen, Biao Wang, Han Gao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820018"/>
                <a:ext cx="7543800" cy="5047381"/>
              </a:xfrm>
            </p:spPr>
            <p:txBody>
              <a:bodyPr/>
              <a:lstStyle/>
              <a:p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Similarly for Chroma, </a:t>
                </a:r>
              </a:p>
              <a:p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Disable ALF filtering </a:t>
                </a: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or </a:t>
                </a: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lines </a:t>
                </a:r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 </a:t>
                </a: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K: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𝑖𝑓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(2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𝑎𝑏𝑠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  <m:r>
                      <a:rPr lang="en-US" sz="18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&gt;(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2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</m:t>
                        </m:r>
                        <m:d>
                          <m:d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d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d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</m:d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)+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en-US" sz="18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Disable ALF filtering for lines </a:t>
                </a:r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 </a:t>
                </a: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L:</a:t>
                </a:r>
                <a:endParaRPr lang="en-US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((2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 +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)&gt;(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 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∗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d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)+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820018"/>
                <a:ext cx="7543800" cy="5047381"/>
              </a:xfrm>
              <a:blipFill rotWithShape="0">
                <a:blip r:embed="rId2"/>
                <a:stretch>
                  <a:fillRect l="-485" t="-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630238"/>
          </a:xfrm>
        </p:spPr>
        <p:txBody>
          <a:bodyPr/>
          <a:lstStyle/>
          <a:p>
            <a:r>
              <a:rPr lang="en-US" dirty="0" smtClean="0"/>
              <a:t>Conditional disabling of ALF filter for Chroma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39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914400" y="5488156"/>
            <a:ext cx="7620000" cy="630238"/>
          </a:xfrm>
        </p:spPr>
        <p:txBody>
          <a:bodyPr/>
          <a:lstStyle/>
          <a:p>
            <a:r>
              <a:rPr lang="en-US" dirty="0" smtClean="0"/>
              <a:t>N=4, without conditional ALF filter disabling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845467"/>
              </p:ext>
            </p:extLst>
          </p:nvPr>
        </p:nvGraphicFramePr>
        <p:xfrm>
          <a:off x="1600200" y="84018"/>
          <a:ext cx="5257800" cy="5438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Macro-Enabled Worksheet" r:id="rId3" imgW="4428958" imgH="7620000" progId="Excel.SheetMacroEnabled.12">
                  <p:embed/>
                </p:oleObj>
              </mc:Choice>
              <mc:Fallback>
                <p:oleObj name="Macro-Enabled Worksheet" r:id="rId3" imgW="442895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84018"/>
                        <a:ext cx="5257800" cy="5438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312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66800" y="5658465"/>
            <a:ext cx="7620000" cy="630238"/>
          </a:xfrm>
        </p:spPr>
        <p:txBody>
          <a:bodyPr/>
          <a:lstStyle/>
          <a:p>
            <a:r>
              <a:rPr lang="en-US" dirty="0" smtClean="0"/>
              <a:t>N=6, without conditional ALF filter disabling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127864"/>
              </p:ext>
            </p:extLst>
          </p:nvPr>
        </p:nvGraphicFramePr>
        <p:xfrm>
          <a:off x="1600200" y="152400"/>
          <a:ext cx="5386388" cy="5506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Macro-Enabled Worksheet" r:id="rId3" imgW="4428958" imgH="7620000" progId="Excel.SheetMacroEnabled.12">
                  <p:embed/>
                </p:oleObj>
              </mc:Choice>
              <mc:Fallback>
                <p:oleObj name="Macro-Enabled Worksheet" r:id="rId3" imgW="442895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152400"/>
                        <a:ext cx="5386388" cy="5506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3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66800" y="5658465"/>
            <a:ext cx="7620000" cy="630238"/>
          </a:xfrm>
        </p:spPr>
        <p:txBody>
          <a:bodyPr/>
          <a:lstStyle/>
          <a:p>
            <a:r>
              <a:rPr lang="en-US" dirty="0" smtClean="0"/>
              <a:t>N=4, *with* conditional ALF filter disabling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489300"/>
              </p:ext>
            </p:extLst>
          </p:nvPr>
        </p:nvGraphicFramePr>
        <p:xfrm>
          <a:off x="1524000" y="27317"/>
          <a:ext cx="5562600" cy="559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Macro-Enabled Worksheet" r:id="rId3" imgW="4428958" imgH="7620000" progId="Excel.SheetMacroEnabled.12">
                  <p:embed/>
                </p:oleObj>
              </mc:Choice>
              <mc:Fallback>
                <p:oleObj name="Macro-Enabled Worksheet" r:id="rId3" imgW="442895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27317"/>
                        <a:ext cx="5562600" cy="5597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41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219200" y="5507904"/>
            <a:ext cx="7620000" cy="630238"/>
          </a:xfrm>
        </p:spPr>
        <p:txBody>
          <a:bodyPr/>
          <a:lstStyle/>
          <a:p>
            <a:r>
              <a:rPr lang="en-US" dirty="0" smtClean="0"/>
              <a:t>N=6, *with* conditional ALF filter disabling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111133"/>
              </p:ext>
            </p:extLst>
          </p:nvPr>
        </p:nvGraphicFramePr>
        <p:xfrm>
          <a:off x="1652588" y="152400"/>
          <a:ext cx="5334000" cy="5243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Macro-Enabled Worksheet" r:id="rId3" imgW="4428958" imgH="7620000" progId="Excel.SheetMacroEnabled.12">
                  <p:embed/>
                </p:oleObj>
              </mc:Choice>
              <mc:Fallback>
                <p:oleObj name="Macro-Enabled Worksheet" r:id="rId3" imgW="442895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2588" y="152400"/>
                        <a:ext cx="5334000" cy="5243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647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68412"/>
            <a:ext cx="8610600" cy="4751388"/>
          </a:xfrm>
        </p:spPr>
        <p:txBody>
          <a:bodyPr/>
          <a:lstStyle/>
          <a:p>
            <a:r>
              <a:rPr lang="en-US" dirty="0" smtClean="0"/>
              <a:t>ALF with zero line buffer requirement is proposed. </a:t>
            </a:r>
          </a:p>
          <a:p>
            <a:r>
              <a:rPr lang="en-US" dirty="0" smtClean="0"/>
              <a:t>Case when both VB size is 4 or 6  is considered </a:t>
            </a:r>
          </a:p>
          <a:p>
            <a:r>
              <a:rPr lang="en-US" dirty="0" smtClean="0"/>
              <a:t>Modified ALF classification and filtering applied at virtual boundaries. </a:t>
            </a:r>
          </a:p>
          <a:p>
            <a:r>
              <a:rPr lang="en-US" dirty="0" smtClean="0"/>
              <a:t>Overall  BD-Rate is: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For case N =4, overall BD-Rate loss (AI, RA, LDB, LDP)  is 0.07%, 0.09%, 0.08%, 0.07%  with no increase in computational complexity</a:t>
            </a:r>
          </a:p>
          <a:p>
            <a:pPr lvl="1"/>
            <a:r>
              <a:rPr lang="en-US" dirty="0" smtClean="0"/>
              <a:t>For case N=6, </a:t>
            </a:r>
            <a:r>
              <a:rPr lang="en-US" dirty="0"/>
              <a:t>overall BD-Rate loss (AI, RA, LDB, LDP)  is </a:t>
            </a:r>
            <a:r>
              <a:rPr lang="en-US" dirty="0" smtClean="0"/>
              <a:t>0.10%, 0.12%, 0.16%, 0.16%  </a:t>
            </a:r>
            <a:r>
              <a:rPr lang="en-US" dirty="0"/>
              <a:t>with no increase in computational </a:t>
            </a:r>
            <a:r>
              <a:rPr lang="en-US" dirty="0" smtClean="0"/>
              <a:t>complexity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ALF line buffer requirement reduced to 0 lines</a:t>
            </a:r>
          </a:p>
          <a:p>
            <a:r>
              <a:rPr lang="en-US" dirty="0" smtClean="0"/>
              <a:t>Subjective viewing showed no visual artifacts. </a:t>
            </a:r>
          </a:p>
          <a:p>
            <a:r>
              <a:rPr lang="en-US" dirty="0" smtClean="0"/>
              <a:t>We recommend to adopt this proposal in next version of WD text and VTM</a:t>
            </a:r>
          </a:p>
          <a:p>
            <a:r>
              <a:rPr lang="en-US" dirty="0" smtClean="0"/>
              <a:t>We thank </a:t>
            </a:r>
            <a:r>
              <a:rPr lang="en-US" dirty="0" err="1" smtClean="0"/>
              <a:t>MediaTek</a:t>
            </a:r>
            <a:r>
              <a:rPr lang="en-US" smtClean="0"/>
              <a:t> (JVET-M0553) </a:t>
            </a:r>
            <a:r>
              <a:rPr lang="en-US" dirty="0" smtClean="0"/>
              <a:t>for the cross check. </a:t>
            </a:r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6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64" y="186498"/>
            <a:ext cx="8005821" cy="811530"/>
          </a:xfrm>
        </p:spPr>
        <p:txBody>
          <a:bodyPr/>
          <a:lstStyle/>
          <a:p>
            <a:r>
              <a:rPr lang="en-US" dirty="0" smtClean="0"/>
              <a:t>VTM-3.0 loop filter line buffer requirements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smtClean="0">
                <a:solidFill>
                  <a:srgbClr val="000000"/>
                </a:solidFill>
              </a:rPr>
              <a:t>Page </a:t>
            </a:r>
            <a:fld id="{B9C443EF-FB5B-4866-BAA8-905B52439CEE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60" name="Picture 5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762000"/>
            <a:ext cx="6096000" cy="5334000"/>
          </a:xfrm>
          <a:prstGeom prst="rect">
            <a:avLst/>
          </a:prstGeom>
          <a:noFill/>
        </p:spPr>
      </p:pic>
      <p:sp>
        <p:nvSpPr>
          <p:cNvPr id="61" name="TextBox 60"/>
          <p:cNvSpPr txBox="1"/>
          <p:nvPr/>
        </p:nvSpPr>
        <p:spPr>
          <a:xfrm>
            <a:off x="22072" y="916080"/>
            <a:ext cx="316992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Line buffer requirement in VTM-3.0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 smtClean="0"/>
              <a:t>Luma</a:t>
            </a:r>
            <a:r>
              <a:rPr lang="en-US" sz="2000" dirty="0" smtClean="0"/>
              <a:t>   : </a:t>
            </a:r>
            <a:r>
              <a:rPr lang="en-US" sz="2000" b="1" dirty="0" smtClean="0"/>
              <a:t>11.25</a:t>
            </a:r>
            <a:r>
              <a:rPr lang="en-US" sz="2000" dirty="0" smtClean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Chroma: </a:t>
            </a:r>
            <a:r>
              <a:rPr lang="en-US" sz="2000" b="1" dirty="0" smtClean="0"/>
              <a:t>6.25</a:t>
            </a:r>
            <a:r>
              <a:rPr lang="en-US" sz="2000" dirty="0" smtClean="0"/>
              <a:t> lines</a:t>
            </a:r>
          </a:p>
          <a:p>
            <a:pPr lvl="1"/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ALF line buffer requirement is: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b="1" dirty="0" smtClean="0"/>
              <a:t>7 </a:t>
            </a:r>
            <a:r>
              <a:rPr lang="en-US" sz="2000" dirty="0" smtClean="0"/>
              <a:t>lines for </a:t>
            </a:r>
            <a:r>
              <a:rPr lang="en-US" sz="2000" dirty="0" err="1" smtClean="0"/>
              <a:t>Luma</a:t>
            </a:r>
            <a:endParaRPr lang="en-US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 4 lines for Chroma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Current proposal: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reduces </a:t>
            </a:r>
            <a:r>
              <a:rPr lang="en-US" sz="2000" b="1" dirty="0" smtClean="0">
                <a:solidFill>
                  <a:srgbClr val="FF0000"/>
                </a:solidFill>
              </a:rPr>
              <a:t>the ALF line buffer requirement to 0 lines.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403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ALF line buffer reduction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186737" cy="4256088"/>
          </a:xfrm>
        </p:spPr>
        <p:txBody>
          <a:bodyPr/>
          <a:lstStyle/>
          <a:p>
            <a:r>
              <a:rPr lang="en-US" dirty="0" smtClean="0"/>
              <a:t>Virtual boundary (VBs) technique is re-used as proposed in </a:t>
            </a:r>
            <a:r>
              <a:rPr lang="en-US" dirty="0" smtClean="0">
                <a:hlinkClick r:id="rId2"/>
              </a:rPr>
              <a:t>JCTVC-G212</a:t>
            </a:r>
            <a:endParaRPr lang="en-US" dirty="0" smtClean="0"/>
          </a:p>
          <a:p>
            <a:pPr lvl="1"/>
            <a:r>
              <a:rPr lang="en-US" dirty="0" smtClean="0"/>
              <a:t>VBs are upward shifted horizontal CTU boundaries shifted by “N” samples </a:t>
            </a:r>
          </a:p>
          <a:p>
            <a:pPr lvl="1"/>
            <a:r>
              <a:rPr lang="en-US" dirty="0" smtClean="0"/>
              <a:t>Basic idea:</a:t>
            </a:r>
          </a:p>
          <a:p>
            <a:pPr lvl="2"/>
            <a:r>
              <a:rPr lang="en-US" dirty="0" smtClean="0"/>
              <a:t>ALF block classification and ALF filtering of given 4 x 4 block above the VB does not use any samples which are below the VB and vice versa</a:t>
            </a:r>
          </a:p>
          <a:p>
            <a:r>
              <a:rPr lang="en-US" dirty="0" smtClean="0"/>
              <a:t>Proposal tests the case when </a:t>
            </a:r>
          </a:p>
          <a:p>
            <a:pPr lvl="1"/>
            <a:r>
              <a:rPr lang="en-US" dirty="0" smtClean="0"/>
              <a:t>Virtual boundary size (N = 4)</a:t>
            </a:r>
          </a:p>
          <a:p>
            <a:pPr lvl="1"/>
            <a:r>
              <a:rPr lang="en-US" dirty="0" smtClean="0"/>
              <a:t>Virtual boundary size (N=6)</a:t>
            </a:r>
          </a:p>
          <a:p>
            <a:pPr lvl="2"/>
            <a:r>
              <a:rPr lang="en-US" dirty="0" smtClean="0"/>
              <a:t>This case mainly covers the scenario when longer tap </a:t>
            </a:r>
            <a:r>
              <a:rPr lang="en-US" dirty="0" err="1" smtClean="0"/>
              <a:t>deblocking</a:t>
            </a:r>
            <a:r>
              <a:rPr lang="en-US" dirty="0" smtClean="0"/>
              <a:t> as currently being studied in CE 11 uses up to 6 samples for </a:t>
            </a:r>
            <a:r>
              <a:rPr lang="en-US" dirty="0" err="1" smtClean="0"/>
              <a:t>deblocking</a:t>
            </a:r>
            <a:r>
              <a:rPr lang="en-US" dirty="0" smtClean="0"/>
              <a:t> operations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285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638175"/>
            <a:ext cx="8034337" cy="630238"/>
          </a:xfrm>
        </p:spPr>
        <p:txBody>
          <a:bodyPr/>
          <a:lstStyle/>
          <a:p>
            <a:r>
              <a:rPr lang="en-US" dirty="0" smtClean="0"/>
              <a:t>Modified ALF block classification when N=4 lines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53" y="1334219"/>
            <a:ext cx="7178885" cy="2438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718315"/>
            <a:ext cx="86867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4 x 4 block above VB: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Only samples above the VB contribute in the ALF block classification and vice versa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gradient calculation of samples in line J, line K is padded with line J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4 x 4 block below VB: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Only </a:t>
            </a:r>
            <a:r>
              <a:rPr lang="en-US"/>
              <a:t>samples </a:t>
            </a:r>
            <a:r>
              <a:rPr lang="en-US" smtClean="0"/>
              <a:t>below </a:t>
            </a:r>
            <a:r>
              <a:rPr lang="en-US" dirty="0"/>
              <a:t>the VB contribute in the ALF block classification and vice versa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For gradient calculation of samples in line J, line K is padded with line J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29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34337" cy="630238"/>
          </a:xfrm>
        </p:spPr>
        <p:txBody>
          <a:bodyPr/>
          <a:lstStyle/>
          <a:p>
            <a:r>
              <a:rPr lang="en-US" dirty="0" smtClean="0"/>
              <a:t>Modified ALF block classification when N=6 lines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1219200"/>
            <a:ext cx="7881937" cy="472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782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404" y="756444"/>
            <a:ext cx="8261195" cy="729797"/>
          </a:xfrm>
        </p:spPr>
        <p:txBody>
          <a:bodyPr/>
          <a:lstStyle/>
          <a:p>
            <a:r>
              <a:rPr lang="en-US" dirty="0" smtClean="0"/>
              <a:t>For ALF filtering of lines H, I, J (above virtual boundary) and lines K, L, M (below virtual boundary) the following distorted versions of the filter are used: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26206"/>
            <a:ext cx="8458200" cy="630238"/>
          </a:xfrm>
        </p:spPr>
        <p:txBody>
          <a:bodyPr/>
          <a:lstStyle/>
          <a:p>
            <a:r>
              <a:rPr lang="en-US" dirty="0" smtClean="0"/>
              <a:t>Modified ALF filtering for </a:t>
            </a:r>
            <a:r>
              <a:rPr lang="en-US" dirty="0" err="1" smtClean="0"/>
              <a:t>Luma</a:t>
            </a:r>
            <a:r>
              <a:rPr lang="en-US" dirty="0" smtClean="0"/>
              <a:t> for both N=4 and N=6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19200" y="167640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1905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1905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0" y="1905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21066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400" y="210391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19200" y="2098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0" y="21066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28802" y="2098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c8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4995" y="2327865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0195" y="2330604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10686" y="254624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15486" y="255184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20286" y="254898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25088" y="255184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21837" y="278222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26642" y="277130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531437" y="278222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82811" y="232375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19201" y="232447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533294" y="233072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99431" y="231781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254417" y="231781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72429" y="256099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c8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781800" y="184181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086600" y="184181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391400" y="184181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477000" y="204346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781800" y="204072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086600" y="203517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391400" y="204346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696202" y="203517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c8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432395" y="2264675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127595" y="2267414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778086" y="248305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082886" y="248865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387686" y="248579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692488" y="2488653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789237" y="271903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094042" y="270811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398837" y="2719039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750211" y="226056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086601" y="226128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400694" y="226753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766831" y="225462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8121817" y="225462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439829" y="249780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c8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009901" y="1746282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1028701" y="1890611"/>
            <a:ext cx="198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1226635" y="298865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6343194" y="2947639"/>
            <a:ext cx="198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806182" y="2780443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105188" y="1594639"/>
            <a:ext cx="304800" cy="217449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7108904" y="295128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49482" y="3273486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H filtering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8108" y="3273486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M filtering</a:t>
            </a:r>
            <a:endParaRPr lang="en-US" dirty="0">
              <a:solidFill>
                <a:srgbClr val="00B0F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" name="TextBox 71"/>
              <p:cNvSpPr txBox="1"/>
              <p:nvPr/>
            </p:nvSpPr>
            <p:spPr>
              <a:xfrm>
                <a:off x="3081124" y="2523446"/>
                <a:ext cx="16819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1124" y="2523446"/>
                <a:ext cx="1681982" cy="3693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ectangle 73"/>
          <p:cNvSpPr/>
          <p:nvPr/>
        </p:nvSpPr>
        <p:spPr>
          <a:xfrm>
            <a:off x="1215486" y="394718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05886" y="437744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910686" y="437470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215486" y="43691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520286" y="437744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825088" y="43691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c8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61281" y="4598654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06972" y="481703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211772" y="482263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516572" y="481977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821374" y="482263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879097" y="4594548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215487" y="459525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529580" y="4601516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895717" y="4588605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2250703" y="4588605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68715" y="483177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c8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862548" y="5102850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879097" y="4377440"/>
            <a:ext cx="198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/>
          <p:cNvSpPr/>
          <p:nvPr/>
        </p:nvSpPr>
        <p:spPr>
          <a:xfrm>
            <a:off x="1247567" y="529142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04394" y="5544275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L filtering</a:t>
            </a:r>
            <a:endParaRPr lang="en-US" dirty="0">
              <a:solidFill>
                <a:srgbClr val="00B0F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" name="TextBox 128"/>
              <p:cNvSpPr txBox="1"/>
              <p:nvPr/>
            </p:nvSpPr>
            <p:spPr>
              <a:xfrm>
                <a:off x="3146016" y="4415492"/>
                <a:ext cx="253971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5+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7′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9" name="TextBox 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016" y="4415492"/>
                <a:ext cx="2539712" cy="120032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8" name="Rectangle 187"/>
          <p:cNvSpPr/>
          <p:nvPr/>
        </p:nvSpPr>
        <p:spPr>
          <a:xfrm>
            <a:off x="932989" y="4167331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1221996" y="415487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1537011" y="414566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91" name="Rectangle 190"/>
          <p:cNvSpPr/>
          <p:nvPr/>
        </p:nvSpPr>
        <p:spPr>
          <a:xfrm>
            <a:off x="948806" y="505627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1237813" y="506612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1552828" y="505691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46" name="Rectangle 245"/>
          <p:cNvSpPr/>
          <p:nvPr/>
        </p:nvSpPr>
        <p:spPr>
          <a:xfrm>
            <a:off x="6994613" y="424460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47" name="Rectangle 246"/>
          <p:cNvSpPr/>
          <p:nvPr/>
        </p:nvSpPr>
        <p:spPr>
          <a:xfrm>
            <a:off x="6385013" y="4674854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48" name="Rectangle 247"/>
          <p:cNvSpPr/>
          <p:nvPr/>
        </p:nvSpPr>
        <p:spPr>
          <a:xfrm>
            <a:off x="6689813" y="4672115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49" name="Rectangle 248"/>
          <p:cNvSpPr/>
          <p:nvPr/>
        </p:nvSpPr>
        <p:spPr>
          <a:xfrm>
            <a:off x="6994613" y="4666565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0" name="Rectangle 249"/>
          <p:cNvSpPr/>
          <p:nvPr/>
        </p:nvSpPr>
        <p:spPr>
          <a:xfrm>
            <a:off x="7299413" y="4674854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1" name="Rectangle 250"/>
          <p:cNvSpPr/>
          <p:nvPr/>
        </p:nvSpPr>
        <p:spPr>
          <a:xfrm>
            <a:off x="7604215" y="4666565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c8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2" name="Rectangle 251"/>
          <p:cNvSpPr/>
          <p:nvPr/>
        </p:nvSpPr>
        <p:spPr>
          <a:xfrm>
            <a:off x="6340408" y="4896068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53" name="Rectangle 252"/>
          <p:cNvSpPr/>
          <p:nvPr/>
        </p:nvSpPr>
        <p:spPr>
          <a:xfrm>
            <a:off x="6686099" y="5114445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c7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4" name="Rectangle 253"/>
          <p:cNvSpPr/>
          <p:nvPr/>
        </p:nvSpPr>
        <p:spPr>
          <a:xfrm>
            <a:off x="6990899" y="512004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5" name="Rectangle 254"/>
          <p:cNvSpPr/>
          <p:nvPr/>
        </p:nvSpPr>
        <p:spPr>
          <a:xfrm>
            <a:off x="7295699" y="5117184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6" name="Rectangle 255"/>
          <p:cNvSpPr/>
          <p:nvPr/>
        </p:nvSpPr>
        <p:spPr>
          <a:xfrm>
            <a:off x="7600501" y="512004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7" name="Rectangle 256"/>
          <p:cNvSpPr/>
          <p:nvPr/>
        </p:nvSpPr>
        <p:spPr>
          <a:xfrm>
            <a:off x="6658224" y="4891962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58" name="Rectangle 257"/>
          <p:cNvSpPr/>
          <p:nvPr/>
        </p:nvSpPr>
        <p:spPr>
          <a:xfrm>
            <a:off x="6994614" y="4892673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59" name="Rectangle 258"/>
          <p:cNvSpPr/>
          <p:nvPr/>
        </p:nvSpPr>
        <p:spPr>
          <a:xfrm>
            <a:off x="7308707" y="489893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60" name="Rectangle 259"/>
          <p:cNvSpPr/>
          <p:nvPr/>
        </p:nvSpPr>
        <p:spPr>
          <a:xfrm>
            <a:off x="7674844" y="488601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61" name="Rectangle 260"/>
          <p:cNvSpPr/>
          <p:nvPr/>
        </p:nvSpPr>
        <p:spPr>
          <a:xfrm>
            <a:off x="8029830" y="488601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6347842" y="5129193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c8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263" name="Straight Connector 262"/>
          <p:cNvCxnSpPr/>
          <p:nvPr/>
        </p:nvCxnSpPr>
        <p:spPr>
          <a:xfrm>
            <a:off x="6537413" y="5353693"/>
            <a:ext cx="198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Rectangle 263"/>
          <p:cNvSpPr/>
          <p:nvPr/>
        </p:nvSpPr>
        <p:spPr>
          <a:xfrm>
            <a:off x="7026694" y="562229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65" name="Rectangle 264"/>
          <p:cNvSpPr/>
          <p:nvPr/>
        </p:nvSpPr>
        <p:spPr>
          <a:xfrm>
            <a:off x="6712116" y="446474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66" name="Rectangle 265"/>
          <p:cNvSpPr/>
          <p:nvPr/>
        </p:nvSpPr>
        <p:spPr>
          <a:xfrm>
            <a:off x="7001123" y="445228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67" name="Rectangle 266"/>
          <p:cNvSpPr/>
          <p:nvPr/>
        </p:nvSpPr>
        <p:spPr>
          <a:xfrm>
            <a:off x="7316138" y="444308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68" name="Rectangle 267"/>
          <p:cNvSpPr/>
          <p:nvPr/>
        </p:nvSpPr>
        <p:spPr>
          <a:xfrm>
            <a:off x="6727933" y="535369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69" name="Rectangle 268"/>
          <p:cNvSpPr/>
          <p:nvPr/>
        </p:nvSpPr>
        <p:spPr>
          <a:xfrm>
            <a:off x="7016940" y="536353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70" name="Rectangle 269"/>
          <p:cNvSpPr/>
          <p:nvPr/>
        </p:nvSpPr>
        <p:spPr>
          <a:xfrm>
            <a:off x="7331955" y="535433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7556852" y="5617111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I filtering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72" name="Rectangle 271"/>
          <p:cNvSpPr/>
          <p:nvPr/>
        </p:nvSpPr>
        <p:spPr>
          <a:xfrm>
            <a:off x="249973" y="4593828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73" name="Rectangle 272"/>
          <p:cNvSpPr/>
          <p:nvPr/>
        </p:nvSpPr>
        <p:spPr>
          <a:xfrm>
            <a:off x="6035606" y="4901357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07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999859" y="102833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5654" y="1679795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3470" y="167568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99860" y="167640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13953" y="168265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62998" y="1686838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018351" y="1694382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46140" y="1665982"/>
            <a:ext cx="2625660" cy="28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031940" y="237257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307" y="2625416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J filtering</a:t>
            </a:r>
            <a:endParaRPr lang="en-US" dirty="0">
              <a:solidFill>
                <a:srgbClr val="00B0F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698620" y="3045338"/>
                <a:ext cx="72559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10+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b="0" dirty="0" smtClean="0"/>
              </a:p>
              <a:p>
                <a:r>
                  <a:rPr lang="en-US" b="0" dirty="0" smtClean="0"/>
                  <a:t>                                 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11+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1+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lang="en-US" b="0" dirty="0" smtClean="0"/>
              </a:p>
              <a:p>
                <a:r>
                  <a:rPr lang="en-US" dirty="0" smtClean="0"/>
                  <a:t>                                 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 ∗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 ∗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2+2 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b="0" dirty="0" smtClean="0"/>
              </a:p>
              <a:p>
                <a:r>
                  <a:rPr lang="en-US" dirty="0" smtClean="0"/>
                  <a:t> </a:t>
                </a:r>
                <a:endParaRPr lang="en-US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620" y="3045338"/>
                <a:ext cx="7255915" cy="120032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717362" y="124847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06369" y="123601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21384" y="122680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33179" y="213742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22186" y="214726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337201" y="213805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55765" y="2698252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K filtering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56260" y="145174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63463" y="146041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988708" y="145211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304659" y="147755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21678" y="144457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47355" y="166957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121496" y="1361795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62967" y="190495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45464" y="191225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960677" y="191139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278485" y="192267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587742" y="192050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718791" y="93376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064586" y="1585225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382402" y="1581119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718792" y="1581830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7032885" y="1588087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381930" y="1592268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c10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737283" y="1599812"/>
            <a:ext cx="349405" cy="2257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c9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81" name="Straight Connector 80"/>
          <p:cNvCxnSpPr/>
          <p:nvPr/>
        </p:nvCxnSpPr>
        <p:spPr>
          <a:xfrm>
            <a:off x="5703002" y="1809877"/>
            <a:ext cx="2625660" cy="28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6750872" y="227800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6436294" y="115390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6725301" y="114144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7040316" y="113223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6452111" y="204285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741118" y="205269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7056133" y="204348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6075192" y="135717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6382395" y="136584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6707640" y="135754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7023591" y="138298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40610" y="135000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5766287" y="157500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c9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6081899" y="181038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c8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364396" y="181768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c7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679609" y="181682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c6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6997417" y="182810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c5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7306674" y="182593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c4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611474" y="1869958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67" name="Title 1"/>
          <p:cNvSpPr>
            <a:spLocks noGrp="1"/>
          </p:cNvSpPr>
          <p:nvPr>
            <p:ph type="title"/>
          </p:nvPr>
        </p:nvSpPr>
        <p:spPr>
          <a:xfrm>
            <a:off x="381000" y="126206"/>
            <a:ext cx="8458200" cy="630238"/>
          </a:xfrm>
        </p:spPr>
        <p:txBody>
          <a:bodyPr/>
          <a:lstStyle/>
          <a:p>
            <a:r>
              <a:rPr lang="en-US" dirty="0" smtClean="0"/>
              <a:t>Modified ALF filtering for </a:t>
            </a:r>
            <a:r>
              <a:rPr lang="en-US" dirty="0" err="1" smtClean="0"/>
              <a:t>Luma</a:t>
            </a:r>
            <a:r>
              <a:rPr lang="en-US" dirty="0"/>
              <a:t> for both N=4 and N=6</a:t>
            </a:r>
          </a:p>
        </p:txBody>
      </p:sp>
    </p:spTree>
    <p:extLst>
      <p:ext uri="{BB962C8B-B14F-4D97-AF65-F5344CB8AC3E}">
        <p14:creationId xmlns:p14="http://schemas.microsoft.com/office/powerpoint/2010/main" val="4146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ALF filter for Chroma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1219200" y="167640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1905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19200" y="1905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0" y="190500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21066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14400" y="210391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19200" y="2098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4000" y="21066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28802" y="2098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21837" y="2356573"/>
            <a:ext cx="304800" cy="276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226642" y="2345646"/>
            <a:ext cx="304800" cy="276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31437" y="2356573"/>
            <a:ext cx="304800" cy="276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26635" y="2622820"/>
            <a:ext cx="304800" cy="276606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910686" y="1882857"/>
            <a:ext cx="1222916" cy="165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133600" y="1728968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986588" y="155655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681788" y="178515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986588" y="178515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291388" y="1785150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76988" y="198680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681788" y="19840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986588" y="197851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291388" y="198680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596190" y="197851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689225" y="2236723"/>
            <a:ext cx="304800" cy="276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c3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994030" y="2225796"/>
            <a:ext cx="304800" cy="276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c2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298825" y="2236723"/>
            <a:ext cx="304800" cy="276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c1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994023" y="2502970"/>
            <a:ext cx="304800" cy="276606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6687365" y="2513894"/>
            <a:ext cx="1222916" cy="165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578147" y="2513729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4006415" y="1655346"/>
                <a:ext cx="16819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415" y="1655346"/>
                <a:ext cx="1681982" cy="3693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ectangle 53"/>
          <p:cNvSpPr/>
          <p:nvPr/>
        </p:nvSpPr>
        <p:spPr>
          <a:xfrm>
            <a:off x="1058254" y="402150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57200" y="44688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62000" y="446611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066800" y="44605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371600" y="4468851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676402" y="44605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074235" y="4942290"/>
            <a:ext cx="304800" cy="276606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flipV="1">
            <a:off x="742691" y="4452273"/>
            <a:ext cx="1390909" cy="5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767030" y="425213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056037" y="423968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371052" y="4230476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67030" y="4714470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056037" y="470201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371052" y="4692807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588452" y="4170424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141205" y="3825493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540151" y="427283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844951" y="4270097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149751" y="4264547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c6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454551" y="427283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c5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759353" y="4264547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</a:rPr>
              <a:t>c4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7157186" y="4746275"/>
            <a:ext cx="304800" cy="276606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c0</a:t>
            </a:r>
            <a:endParaRPr lang="en-US" sz="900" dirty="0">
              <a:solidFill>
                <a:srgbClr val="99CCFF"/>
              </a:solidFill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flipV="1">
            <a:off x="6841625" y="4494904"/>
            <a:ext cx="1390909" cy="5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6849981" y="4056124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7138988" y="4043668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454003" y="4034461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849981" y="4518455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c3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7138988" y="4505999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c2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454003" y="4496792"/>
            <a:ext cx="304800" cy="2286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rgbClr val="99CCFF"/>
                </a:solidFill>
              </a:rPr>
              <a:t>c1</a:t>
            </a:r>
            <a:endParaRPr lang="en-US" sz="900" dirty="0">
              <a:solidFill>
                <a:srgbClr val="99CCFF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716938" y="4459351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Virtual Boundary</a:t>
            </a:r>
            <a:endParaRPr lang="en-US" sz="1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1" name="TextBox 90"/>
              <p:cNvSpPr txBox="1"/>
              <p:nvPr/>
            </p:nvSpPr>
            <p:spPr>
              <a:xfrm>
                <a:off x="2149359" y="4647343"/>
                <a:ext cx="448041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5+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2+2∗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9359" y="4647343"/>
                <a:ext cx="4480410" cy="92333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TextBox 92"/>
          <p:cNvSpPr txBox="1"/>
          <p:nvPr/>
        </p:nvSpPr>
        <p:spPr>
          <a:xfrm>
            <a:off x="6392657" y="2959205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K filtering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62000" y="2985506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N filtering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83282" y="5137747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L filtering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18529" y="5247505"/>
            <a:ext cx="172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Line M filtering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01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6850062" cy="630238"/>
          </a:xfrm>
        </p:spPr>
        <p:txBody>
          <a:bodyPr/>
          <a:lstStyle/>
          <a:p>
            <a:r>
              <a:rPr lang="en-US" dirty="0" smtClean="0"/>
              <a:t>Conditional disabling of ALF filter for </a:t>
            </a:r>
            <a:r>
              <a:rPr lang="en-US" dirty="0" err="1" smtClean="0"/>
              <a:t>Luma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0562" y="782638"/>
                <a:ext cx="8231038" cy="5237162"/>
              </a:xfrm>
            </p:spPr>
            <p:txBody>
              <a:bodyPr/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If (absolute sum of padded coefficients) &gt; (Threshold) * (absolute sum of non padded coefficients), then ALF filter is disabled</a:t>
                </a:r>
              </a:p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Disable ALF filtering for lines M and H: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 (2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&gt;(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>
                            <a:latin typeface="Cambria Math" panose="02040503050406030204" pitchFamily="18" charset="0"/>
                          </a:rPr>
                          <m:t> 2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∗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</m:d>
                          </m:e>
                        </m:d>
                        <m:r>
                          <a:rPr lang="en-US" sz="16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𝑎𝑏𝑠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12</m:t>
                            </m:r>
                          </m:e>
                        </m:d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Disable ALF filtering for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lines L and I: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𝑖𝑓</m:t>
                    </m:r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(2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𝑎𝑏𝑠</m:t>
                    </m:r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16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 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𝑎𝑏𝑠</m:t>
                    </m:r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16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+ 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𝑎𝑏𝑠</m:t>
                    </m:r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16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 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𝑎𝑏𝑠</m:t>
                    </m:r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16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d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)&gt;(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US" sz="16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2</m:t>
                        </m:r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</m:t>
                        </m:r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</m:d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e>
                            </m:d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</m:d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</m:d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9</m:t>
                                </m:r>
                              </m:e>
                            </m:d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</m:d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effectLst/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11</m:t>
                                </m:r>
                              </m:e>
                            </m:d>
                          </m:e>
                        </m:d>
                        <m:r>
                          <a:rPr lang="en-US" sz="16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𝑎𝑏𝑠</m:t>
                        </m:r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1600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12</m:t>
                            </m:r>
                          </m:e>
                        </m:d>
                      </m:e>
                    </m:d>
                    <m:r>
                      <a:rPr lang="en-US" sz="16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1600" dirty="0">
                    <a:effectLst/>
                    <a:latin typeface="Arial" panose="020B0604020202020204" pitchFamily="34" charset="0"/>
                    <a:ea typeface="SimSun" panose="02010600030101010101" pitchFamily="2" charset="-122"/>
                    <a:cs typeface="Arial" panose="020B0604020202020204" pitchFamily="34" charset="0"/>
                  </a:rPr>
                  <a:t>, </a:t>
                </a:r>
                <a:endParaRPr lang="en-US" sz="1600" dirty="0" smtClean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Disable ALF filtering for 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lines 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J 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K: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 (2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 +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+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𝑎𝑏𝑠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1600">
                            <a:latin typeface="Cambria Math" panose="02040503050406030204" pitchFamily="18" charset="0"/>
                          </a:rPr>
                          <m:t>8</m:t>
                        </m:r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)&gt;(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>
                            <a:latin typeface="Cambria Math" panose="02040503050406030204" pitchFamily="18" charset="0"/>
                          </a:rPr>
                          <m:t> 2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∗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</m:d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𝑎𝑏𝑠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</m:d>
                          </m:e>
                        </m:d>
                        <m:r>
                          <a:rPr lang="en-US" sz="16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𝑎𝑏𝑠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12</m:t>
                            </m:r>
                          </m:e>
                        </m:d>
                      </m:e>
                    </m:d>
                    <m:r>
                      <a:rPr lang="en-US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1800" dirty="0" smtClean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lvl="1"/>
                <a:endParaRPr lang="en-US" dirty="0" smtClean="0"/>
              </a:p>
              <a:p>
                <a:pPr lvl="1"/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0562" y="782638"/>
                <a:ext cx="8231038" cy="5237162"/>
              </a:xfrm>
              <a:blipFill rotWithShape="0">
                <a:blip r:embed="rId2"/>
                <a:stretch>
                  <a:fillRect l="-222" r="-2370" b="-16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063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218121</TotalTime>
  <Words>855</Words>
  <Application>Microsoft Office PowerPoint</Application>
  <PresentationFormat>On-screen Show (4:3)</PresentationFormat>
  <Paragraphs>329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32" baseType="lpstr">
      <vt:lpstr>MS PGothic</vt:lpstr>
      <vt:lpstr>宋体</vt:lpstr>
      <vt:lpstr>宋体</vt:lpstr>
      <vt:lpstr>Arial</vt:lpstr>
      <vt:lpstr>Calibri</vt:lpstr>
      <vt:lpstr>Calibri Light</vt:lpstr>
      <vt:lpstr>Cambria Math</vt:lpstr>
      <vt:lpstr>FrutigerNext LT Bold</vt:lpstr>
      <vt:lpstr>FrutigerNext LT Medium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Microsoft Excel Macro-Enabled Worksheet</vt:lpstr>
      <vt:lpstr>JVET-M0301 Non-CE: Loop Filter line buffer reduction </vt:lpstr>
      <vt:lpstr>VTM-3.0 loop filter line buffer requirements</vt:lpstr>
      <vt:lpstr>ALF line buffer reduction  </vt:lpstr>
      <vt:lpstr>Modified ALF block classification when N=4 lines</vt:lpstr>
      <vt:lpstr>Modified ALF block classification when N=6 lines</vt:lpstr>
      <vt:lpstr>Modified ALF filtering for Luma for both N=4 and N=6</vt:lpstr>
      <vt:lpstr>Modified ALF filtering for Luma for both N=4 and N=6</vt:lpstr>
      <vt:lpstr>Modified ALF filter for Chroma </vt:lpstr>
      <vt:lpstr>Conditional disabling of ALF filter for Luma</vt:lpstr>
      <vt:lpstr>Conditional disabling of ALF filter for Chroma</vt:lpstr>
      <vt:lpstr>N=4, without conditional ALF filter disabling</vt:lpstr>
      <vt:lpstr>N=6, without conditional ALF filter disabling</vt:lpstr>
      <vt:lpstr>N=4, *with* conditional ALF filter disabling</vt:lpstr>
      <vt:lpstr>N=6, *with* conditional ALF filter disabling</vt:lpstr>
      <vt:lpstr>Conclusion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9613</cp:revision>
  <dcterms:created xsi:type="dcterms:W3CDTF">2005-06-03T02:22:32Z</dcterms:created>
  <dcterms:modified xsi:type="dcterms:W3CDTF">2019-01-12T22:31:41Z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