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1689" r:id="rId2"/>
    <p:sldId id="2005" r:id="rId3"/>
    <p:sldId id="2062" r:id="rId4"/>
    <p:sldId id="2069" r:id="rId5"/>
    <p:sldId id="2063" r:id="rId6"/>
    <p:sldId id="2070" r:id="rId7"/>
    <p:sldId id="2071" r:id="rId8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6992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3984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0976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796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4960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1952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198944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5936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 userDrawn="1">
          <p15:clr>
            <a:srgbClr val="A4A3A4"/>
          </p15:clr>
        </p15:guide>
        <p15:guide id="2" orient="horz" pos="429" userDrawn="1">
          <p15:clr>
            <a:srgbClr val="A4A3A4"/>
          </p15:clr>
        </p15:guide>
        <p15:guide id="3" orient="horz" pos="2879" userDrawn="1">
          <p15:clr>
            <a:srgbClr val="A4A3A4"/>
          </p15:clr>
        </p15:guide>
        <p15:guide id="4" orient="horz" pos="1629" userDrawn="1">
          <p15:clr>
            <a:srgbClr val="A4A3A4"/>
          </p15:clr>
        </p15:guide>
        <p15:guide id="5" orient="horz" pos="459" userDrawn="1">
          <p15:clr>
            <a:srgbClr val="A4A3A4"/>
          </p15:clr>
        </p15:guide>
        <p15:guide id="6" pos="5647" userDrawn="1">
          <p15:clr>
            <a:srgbClr val="A4A3A4"/>
          </p15:clr>
        </p15:guide>
        <p15:guide id="7" pos="243" userDrawn="1">
          <p15:clr>
            <a:srgbClr val="A4A3A4"/>
          </p15:clr>
        </p15:guide>
        <p15:guide id="8" pos="5253" userDrawn="1">
          <p15:clr>
            <a:srgbClr val="A4A3A4"/>
          </p15:clr>
        </p15:guide>
        <p15:guide id="9" pos="6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816F"/>
    <a:srgbClr val="696969"/>
    <a:srgbClr val="483F4F"/>
    <a:srgbClr val="FFC7CE"/>
    <a:srgbClr val="6F5CFE"/>
    <a:srgbClr val="1A01D1"/>
    <a:srgbClr val="81708E"/>
    <a:srgbClr val="005674"/>
    <a:srgbClr val="92BC64"/>
    <a:srgbClr val="394E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92" autoAdjust="0"/>
    <p:restoredTop sz="88181" autoAdjust="0"/>
  </p:normalViewPr>
  <p:slideViewPr>
    <p:cSldViewPr snapToGrid="0">
      <p:cViewPr varScale="1">
        <p:scale>
          <a:sx n="136" d="100"/>
          <a:sy n="136" d="100"/>
        </p:scale>
        <p:origin x="324" y="120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258" y="54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02/01/2019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699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398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097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796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4960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952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944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936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7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74591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045"/>
              <a:chExt cx="5760" cy="1269"/>
            </a:xfrm>
          </p:grpSpPr>
          <p:sp>
            <p:nvSpPr>
              <p:cNvPr id="11" name="Rectangle 19"/>
              <p:cNvSpPr>
                <a:spLocks noChangeArrowheads="1"/>
              </p:cNvSpPr>
              <p:nvPr/>
            </p:nvSpPr>
            <p:spPr bwMode="auto">
              <a:xfrm>
                <a:off x="0" y="3119"/>
                <a:ext cx="823" cy="11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2" name="Rectangle 20"/>
              <p:cNvSpPr>
                <a:spLocks noChangeArrowheads="1"/>
              </p:cNvSpPr>
              <p:nvPr/>
            </p:nvSpPr>
            <p:spPr bwMode="auto">
              <a:xfrm>
                <a:off x="823" y="3263"/>
                <a:ext cx="823" cy="10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3" name="Rectangle 21"/>
              <p:cNvSpPr>
                <a:spLocks noChangeArrowheads="1"/>
              </p:cNvSpPr>
              <p:nvPr/>
            </p:nvSpPr>
            <p:spPr bwMode="auto">
              <a:xfrm>
                <a:off x="1646" y="3215"/>
                <a:ext cx="823" cy="10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4" name="Rectangle 22"/>
              <p:cNvSpPr>
                <a:spLocks noChangeArrowheads="1"/>
              </p:cNvSpPr>
              <p:nvPr/>
            </p:nvSpPr>
            <p:spPr bwMode="auto">
              <a:xfrm>
                <a:off x="2469" y="3045"/>
                <a:ext cx="822" cy="12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5" name="Rectangle 23"/>
              <p:cNvSpPr>
                <a:spLocks noChangeArrowheads="1"/>
              </p:cNvSpPr>
              <p:nvPr/>
            </p:nvSpPr>
            <p:spPr bwMode="auto">
              <a:xfrm>
                <a:off x="3291" y="3186"/>
                <a:ext cx="823" cy="11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6" name="Rectangle 24"/>
              <p:cNvSpPr>
                <a:spLocks noChangeArrowheads="1"/>
              </p:cNvSpPr>
              <p:nvPr/>
            </p:nvSpPr>
            <p:spPr bwMode="auto">
              <a:xfrm>
                <a:off x="4114" y="3297"/>
                <a:ext cx="823" cy="10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7" name="Rectangle 25"/>
              <p:cNvSpPr>
                <a:spLocks noChangeArrowheads="1"/>
              </p:cNvSpPr>
              <p:nvPr/>
            </p:nvSpPr>
            <p:spPr bwMode="auto">
              <a:xfrm>
                <a:off x="4937" y="3111"/>
                <a:ext cx="823" cy="12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30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30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4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3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8" name="Rectangle 7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5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21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4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4" y="588967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5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7" y="4910018"/>
            <a:ext cx="601663" cy="9233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1/2/2019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2" y="476252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196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39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584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778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896" indent="-342896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697" indent="-266697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18" indent="-276222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16" indent="-266697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12" indent="-266697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66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86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05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25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6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8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7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7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69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63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5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31" y="53563"/>
            <a:ext cx="8647670" cy="1132688"/>
          </a:xfrm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en-US" sz="2000" b="1" dirty="0"/>
              <a:t>JVET-M0281</a:t>
            </a:r>
            <a:br>
              <a:rPr lang="en-US" sz="2000" b="1" dirty="0"/>
            </a:br>
            <a:r>
              <a:rPr lang="en-US" sz="2000" b="1" dirty="0"/>
              <a:t>CE4.1.5: Inter Motion Vector Pruning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08292" y="4717514"/>
            <a:ext cx="8675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 err="1">
                <a:latin typeface="Trebuchet MS" pitchFamily="34" charset="0"/>
              </a:rPr>
              <a:t>January</a:t>
            </a:r>
            <a:r>
              <a:rPr lang="fr-FR" sz="900" dirty="0">
                <a:latin typeface="Trebuchet MS" pitchFamily="34" charset="0"/>
              </a:rPr>
              <a:t> 2019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9DE3C01-FA70-4F93-B20D-C23801DC1F43}"/>
              </a:ext>
            </a:extLst>
          </p:cNvPr>
          <p:cNvSpPr txBox="1">
            <a:spLocks/>
          </p:cNvSpPr>
          <p:nvPr/>
        </p:nvSpPr>
        <p:spPr bwMode="auto">
          <a:xfrm>
            <a:off x="3436207" y="3974133"/>
            <a:ext cx="1965283" cy="28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A2A2A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5pPr>
            <a:lvl6pPr marL="457196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6pPr>
            <a:lvl7pPr marL="91439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7pPr>
            <a:lvl8pPr marL="1371584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8pPr>
            <a:lvl9pPr marL="1828778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400" b="1" kern="0" dirty="0"/>
              <a:t>A. Robert - Technicolor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Motivation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52A675F-D773-4BF2-AF1C-E18EC07A341A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2164128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VTM-3:</a:t>
            </a:r>
          </a:p>
          <a:p>
            <a:pPr lvl="2"/>
            <a:r>
              <a:rPr lang="en-US" sz="1400" dirty="0"/>
              <a:t>In AMVP and Merge coding modes, motion predictor lists are constructed. </a:t>
            </a:r>
          </a:p>
          <a:p>
            <a:pPr lvl="2"/>
            <a:r>
              <a:rPr lang="en-US" sz="1400" dirty="0"/>
              <a:t>But in the current reference software, some predictor redundancy can be observed </a:t>
            </a:r>
          </a:p>
          <a:p>
            <a:pPr marL="180973" lvl="2" indent="0">
              <a:buNone/>
            </a:pPr>
            <a:endParaRPr lang="en-US" sz="1400" dirty="0"/>
          </a:p>
          <a:p>
            <a:pPr lvl="1"/>
            <a:r>
              <a:rPr lang="en-US" sz="1400" dirty="0"/>
              <a:t>Goal of this contribution:</a:t>
            </a:r>
          </a:p>
          <a:p>
            <a:pPr lvl="2"/>
            <a:r>
              <a:rPr lang="en-US" sz="1400" dirty="0"/>
              <a:t>Reduce predictor redundancies</a:t>
            </a:r>
          </a:p>
          <a:p>
            <a:pPr lvl="2"/>
            <a:r>
              <a:rPr lang="en-US" sz="1400" dirty="0"/>
              <a:t>Harmonize motion predictor lists construction</a:t>
            </a:r>
          </a:p>
        </p:txBody>
      </p:sp>
    </p:spTree>
    <p:extLst>
      <p:ext uri="{BB962C8B-B14F-4D97-AF65-F5344CB8AC3E}">
        <p14:creationId xmlns:p14="http://schemas.microsoft.com/office/powerpoint/2010/main" val="59165595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AMVP coding mode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748CAEA-30AA-4FD5-84CD-1A451B0D237A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4834573" cy="2887403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Adopted last meeting:</a:t>
            </a:r>
          </a:p>
          <a:p>
            <a:pPr lvl="2"/>
            <a:r>
              <a:rPr lang="en-US" sz="1400" dirty="0"/>
              <a:t>Perform ¼-pel rounding with AMVR one</a:t>
            </a:r>
          </a:p>
          <a:p>
            <a:pPr lvl="2"/>
            <a:r>
              <a:rPr lang="en-US" sz="1400" dirty="0"/>
              <a:t>Prune all predictors</a:t>
            </a:r>
          </a:p>
          <a:p>
            <a:pPr lvl="1"/>
            <a:endParaRPr lang="en-US" sz="1400" dirty="0"/>
          </a:p>
          <a:p>
            <a:pPr lvl="1"/>
            <a:r>
              <a:rPr lang="en-US" sz="1400" dirty="0"/>
              <a:t>For non AMVR predictors, ¼-pel rounding is still performed at the end of the list construction </a:t>
            </a:r>
          </a:p>
          <a:p>
            <a:pPr lvl="1"/>
            <a:endParaRPr lang="en-US" sz="1400" dirty="0"/>
          </a:p>
          <a:p>
            <a:pPr lvl="1"/>
            <a:r>
              <a:rPr lang="en-US" sz="1400" dirty="0"/>
              <a:t>Proposed uniformization of the </a:t>
            </a:r>
            <a:r>
              <a:rPr lang="en-US" sz="1400" dirty="0" err="1"/>
              <a:t>roundings</a:t>
            </a:r>
            <a:endParaRPr lang="en-US" sz="1400" dirty="0"/>
          </a:p>
          <a:p>
            <a:pPr lvl="2"/>
            <a:r>
              <a:rPr lang="en-US" sz="1400" dirty="0"/>
              <a:t>Perform ¼-pel or AMVR+1/4-pel rounding before every pruning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348A93A-4A1C-4532-BEFD-DD32A99F80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5284654"/>
              </p:ext>
            </p:extLst>
          </p:nvPr>
        </p:nvGraphicFramePr>
        <p:xfrm>
          <a:off x="5013959" y="980123"/>
          <a:ext cx="3749040" cy="3291840"/>
        </p:xfrm>
        <a:graphic>
          <a:graphicData uri="http://schemas.openxmlformats.org/drawingml/2006/table">
            <a:tbl>
              <a:tblPr firstRow="1" bandRow="1"/>
              <a:tblGrid>
                <a:gridCol w="1280160">
                  <a:extLst>
                    <a:ext uri="{9D8B030D-6E8A-4147-A177-3AD203B41FA5}">
                      <a16:colId xmlns:a16="http://schemas.microsoft.com/office/drawing/2014/main" val="1321138473"/>
                    </a:ext>
                  </a:extLst>
                </a:gridCol>
                <a:gridCol w="2468880">
                  <a:extLst>
                    <a:ext uri="{9D8B030D-6E8A-4147-A177-3AD203B41FA5}">
                      <a16:colId xmlns:a16="http://schemas.microsoft.com/office/drawing/2014/main" val="3417191769"/>
                    </a:ext>
                  </a:extLst>
                </a:gridCol>
              </a:tblGrid>
              <a:tr h="54864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400" noProof="0"/>
                        <a:t>List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400" noProof="0" dirty="0"/>
                        <a:t>AMVP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750711"/>
                  </a:ext>
                </a:extLst>
              </a:tr>
              <a:tr h="164592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000" noProof="0" dirty="0"/>
                        <a:t>Candidates type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Spatial A0/A1 + unscaled/scaled</a:t>
                      </a:r>
                    </a:p>
                    <a:p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Spatial B0/B1/B2 + unscaled/scaled</a:t>
                      </a:r>
                    </a:p>
                    <a:p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  - Rounding AMVR+¼-pel</a:t>
                      </a:r>
                      <a:r>
                        <a:rPr lang="en-US" sz="1000" noProof="0" dirty="0">
                          <a:solidFill>
                            <a:schemeClr val="accent4"/>
                          </a:solidFill>
                        </a:rPr>
                        <a:t>/¼-pel</a:t>
                      </a:r>
                    </a:p>
                    <a:p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  - </a:t>
                      </a:r>
                      <a:r>
                        <a:rPr lang="en-US" sz="1000" u="sng" noProof="0" dirty="0">
                          <a:solidFill>
                            <a:schemeClr val="tx1"/>
                          </a:solidFill>
                        </a:rPr>
                        <a:t>Pruned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spatial </a:t>
                      </a:r>
                      <a:r>
                        <a:rPr lang="en-US" sz="1000" noProof="0" dirty="0" err="1">
                          <a:solidFill>
                            <a:schemeClr val="tx1"/>
                          </a:solidFill>
                        </a:rPr>
                        <a:t>cand</a:t>
                      </a:r>
                      <a:endParaRPr lang="en-US" sz="1000" noProof="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TMVP C0/C1 + rounding AMVR+¼-pel</a:t>
                      </a:r>
                      <a:r>
                        <a:rPr lang="en-US" sz="1000" noProof="0" dirty="0">
                          <a:solidFill>
                            <a:schemeClr val="accent4"/>
                          </a:solidFill>
                        </a:rPr>
                        <a:t>/¼-pel 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+ </a:t>
                      </a:r>
                      <a:r>
                        <a:rPr lang="en-US" sz="1000" u="sng" noProof="0" dirty="0">
                          <a:solidFill>
                            <a:schemeClr val="tx1"/>
                          </a:solidFill>
                        </a:rPr>
                        <a:t>pruned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all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HMVP last to first + rounding AMVR+¼-pel</a:t>
                      </a:r>
                      <a:r>
                        <a:rPr lang="en-US" sz="1000" noProof="0" dirty="0">
                          <a:solidFill>
                            <a:schemeClr val="accent4"/>
                          </a:solidFill>
                        </a:rPr>
                        <a:t>/¼-pel 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+ </a:t>
                      </a:r>
                      <a:r>
                        <a:rPr lang="en-US" sz="1000" u="sng" noProof="0" dirty="0">
                          <a:solidFill>
                            <a:schemeClr val="tx1"/>
                          </a:solidFill>
                        </a:rPr>
                        <a:t>pruned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all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strike="sngStrike" baseline="0" noProof="0" dirty="0">
                          <a:solidFill>
                            <a:schemeClr val="accent4"/>
                          </a:solidFill>
                        </a:rPr>
                        <a:t>- Rounding ¼-pel for non AMVR case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Fulfill with zero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7260300"/>
                  </a:ext>
                </a:extLst>
              </a:tr>
              <a:tr h="54864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000" noProof="0"/>
                        <a:t>list size/total nb of possible candidates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2 / 2+1+4+2 = 9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for each ref pic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680155"/>
                  </a:ext>
                </a:extLst>
              </a:tr>
              <a:tr h="54864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 err="1"/>
                        <a:t>Nb</a:t>
                      </a:r>
                      <a:r>
                        <a:rPr lang="en-US" sz="1000" noProof="0" dirty="0"/>
                        <a:t> comparison mv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noProof="0" dirty="0"/>
                        <a:t>                       r</a:t>
                      </a:r>
                      <a:r>
                        <a:rPr lang="en-US" sz="1000" noProof="0" dirty="0" err="1"/>
                        <a:t>efidx</a:t>
                      </a:r>
                      <a:endParaRPr lang="en-US" sz="1000" noProof="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noProof="0" dirty="0"/>
                        <a:t> </a:t>
                      </a:r>
                      <a:r>
                        <a:rPr lang="en-US" sz="1000" noProof="0" dirty="0"/>
                        <a:t>                  total int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1+1+4+0 = 6</a:t>
                      </a:r>
                      <a:r>
                        <a:rPr lang="en-US" sz="1000" noProof="0" dirty="0">
                          <a:solidFill>
                            <a:schemeClr val="accent4"/>
                          </a:solidFill>
                        </a:rPr>
                        <a:t>+0 = 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for each ref pic (x4)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noProof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               12       </a:t>
                      </a:r>
                      <a:r>
                        <a:rPr lang="en-US" sz="1000" noProof="0" dirty="0">
                          <a:solidFill>
                            <a:schemeClr val="accent4"/>
                          </a:solidFill>
                        </a:rPr>
                        <a:t>12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6920728"/>
                  </a:ext>
                </a:extLst>
              </a:tr>
            </a:tbl>
          </a:graphicData>
        </a:graphic>
      </p:graphicFrame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F056FF7-0F90-4184-A766-99C0A1308107}"/>
              </a:ext>
            </a:extLst>
          </p:cNvPr>
          <p:cNvSpPr txBox="1">
            <a:spLocks/>
          </p:cNvSpPr>
          <p:nvPr/>
        </p:nvSpPr>
        <p:spPr bwMode="auto">
          <a:xfrm>
            <a:off x="5013959" y="4452301"/>
            <a:ext cx="3749040" cy="307777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buNone/>
            </a:pPr>
            <a:r>
              <a:rPr lang="en-US" sz="2000" b="1" dirty="0"/>
              <a:t>→ </a:t>
            </a:r>
            <a:r>
              <a:rPr lang="en-US" sz="1400" dirty="0"/>
              <a:t>no integer comparisons added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84278282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Merge coding mode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748CAEA-30AA-4FD5-84CD-1A451B0D237A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4834573" cy="3472178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Adopted last meeting:</a:t>
            </a:r>
          </a:p>
          <a:p>
            <a:pPr lvl="2"/>
            <a:r>
              <a:rPr lang="en-US" sz="1400" dirty="0"/>
              <a:t>Simplified pruning of spatial predictors</a:t>
            </a:r>
          </a:p>
          <a:p>
            <a:pPr lvl="2"/>
            <a:r>
              <a:rPr lang="en-US" sz="1400" dirty="0"/>
              <a:t>Remove pruning of temporal predictor</a:t>
            </a:r>
          </a:p>
          <a:p>
            <a:pPr lvl="1"/>
            <a:endParaRPr lang="en-US" sz="1400" dirty="0"/>
          </a:p>
          <a:p>
            <a:pPr lvl="1"/>
            <a:r>
              <a:rPr lang="en-US" sz="1400" dirty="0"/>
              <a:t>Proposed pruning for pair-wise predictor</a:t>
            </a:r>
          </a:p>
          <a:p>
            <a:pPr lvl="2"/>
            <a:r>
              <a:rPr lang="en-US" sz="1400" dirty="0"/>
              <a:t>Simple and early</a:t>
            </a:r>
          </a:p>
          <a:p>
            <a:pPr lvl="2"/>
            <a:r>
              <a:rPr lang="en-US" sz="1400" dirty="0"/>
              <a:t>For each pair (A,B), discard pair-wise calculation</a:t>
            </a:r>
          </a:p>
          <a:p>
            <a:pPr lvl="3"/>
            <a:r>
              <a:rPr lang="en-US" sz="1400" dirty="0"/>
              <a:t>If A and B are bi-directional and MV are equal,</a:t>
            </a:r>
          </a:p>
          <a:p>
            <a:pPr lvl="3"/>
            <a:r>
              <a:rPr lang="en-US" sz="1400" dirty="0"/>
              <a:t>If A and B are </a:t>
            </a:r>
            <a:r>
              <a:rPr lang="en-US" sz="1400" dirty="0" err="1"/>
              <a:t>uni</a:t>
            </a:r>
            <a:r>
              <a:rPr lang="en-US" sz="1400" dirty="0"/>
              <a:t>-directional or only A is bi-directional and MV from common list are equal,</a:t>
            </a:r>
          </a:p>
          <a:p>
            <a:pPr lvl="3"/>
            <a:r>
              <a:rPr lang="en-US" sz="1400" dirty="0"/>
              <a:t>If only B is bi-directional and MV and reference frame from the common list are equal.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FE50038-F8FC-483D-8C7B-39176CA9E2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9396775"/>
              </p:ext>
            </p:extLst>
          </p:nvPr>
        </p:nvGraphicFramePr>
        <p:xfrm>
          <a:off x="5013959" y="980123"/>
          <a:ext cx="3749040" cy="3413760"/>
        </p:xfrm>
        <a:graphic>
          <a:graphicData uri="http://schemas.openxmlformats.org/drawingml/2006/table">
            <a:tbl>
              <a:tblPr firstRow="1" bandRow="1"/>
              <a:tblGrid>
                <a:gridCol w="1280160">
                  <a:extLst>
                    <a:ext uri="{9D8B030D-6E8A-4147-A177-3AD203B41FA5}">
                      <a16:colId xmlns:a16="http://schemas.microsoft.com/office/drawing/2014/main" val="1321138473"/>
                    </a:ext>
                  </a:extLst>
                </a:gridCol>
                <a:gridCol w="2468880">
                  <a:extLst>
                    <a:ext uri="{9D8B030D-6E8A-4147-A177-3AD203B41FA5}">
                      <a16:colId xmlns:a16="http://schemas.microsoft.com/office/drawing/2014/main" val="3421267737"/>
                    </a:ext>
                  </a:extLst>
                </a:gridCol>
              </a:tblGrid>
              <a:tr h="54864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400" noProof="0"/>
                        <a:t>List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400" noProof="0" dirty="0"/>
                        <a:t>Merge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750711"/>
                  </a:ext>
                </a:extLst>
              </a:tr>
              <a:tr h="155448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000" noProof="0"/>
                        <a:t>Candidates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Spatial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Spatial B1 + </a:t>
                      </a:r>
                      <a:r>
                        <a:rPr lang="en-US" sz="1000" u="sng" noProof="0" dirty="0">
                          <a:solidFill>
                            <a:schemeClr val="tx1"/>
                          </a:solidFill>
                        </a:rPr>
                        <a:t>pruned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Spatial B0 + </a:t>
                      </a:r>
                      <a:r>
                        <a:rPr lang="en-US" sz="1000" u="sng" noProof="0" dirty="0">
                          <a:solidFill>
                            <a:schemeClr val="tx1"/>
                          </a:solidFill>
                        </a:rPr>
                        <a:t>pruned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B1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Spatial A0 + </a:t>
                      </a:r>
                      <a:r>
                        <a:rPr lang="en-US" sz="1000" u="sng" noProof="0" dirty="0">
                          <a:solidFill>
                            <a:schemeClr val="tx1"/>
                          </a:solidFill>
                        </a:rPr>
                        <a:t>pruned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Spatial B2 + </a:t>
                      </a:r>
                      <a:r>
                        <a:rPr lang="en-US" sz="1000" u="sng" noProof="0" dirty="0">
                          <a:solidFill>
                            <a:schemeClr val="tx1"/>
                          </a:solidFill>
                        </a:rPr>
                        <a:t>pruned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A1/B1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TMVP C0/C1</a:t>
                      </a:r>
                      <a:endParaRPr lang="en-US" sz="1000" noProof="0" dirty="0">
                        <a:solidFill>
                          <a:schemeClr val="accent2"/>
                        </a:solidFill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HMVP last to first + </a:t>
                      </a:r>
                      <a:r>
                        <a:rPr lang="en-US" sz="1000" u="sng" noProof="0" dirty="0">
                          <a:solidFill>
                            <a:schemeClr val="tx1"/>
                          </a:solidFill>
                        </a:rPr>
                        <a:t>pruned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all + let one space for pairwise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Pairwise of </a:t>
                      </a:r>
                      <a:r>
                        <a:rPr lang="en-US" sz="1000" u="sng" noProof="0" dirty="0">
                          <a:solidFill>
                            <a:schemeClr val="accent4"/>
                          </a:solidFill>
                        </a:rPr>
                        <a:t>pruned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000" noProof="0" dirty="0" err="1">
                          <a:solidFill>
                            <a:schemeClr val="tx1"/>
                          </a:solidFill>
                        </a:rPr>
                        <a:t>cand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{0,1}, {0,2}, {1,2}, {0,3}, {1,3}, {2,3}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Fulfill with zero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7260300"/>
                  </a:ext>
                </a:extLst>
              </a:tr>
              <a:tr h="54864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/>
                        <a:t>list size / total nb of possible candidates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6 / 5+1+6+6+6 = 24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7014760"/>
                  </a:ext>
                </a:extLst>
              </a:tr>
              <a:tr h="54864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 err="1"/>
                        <a:t>Nb</a:t>
                      </a:r>
                      <a:r>
                        <a:rPr lang="en-US" sz="1000" noProof="0" dirty="0"/>
                        <a:t> comparison mv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noProof="0" dirty="0"/>
                        <a:t> </a:t>
                      </a:r>
                      <a:r>
                        <a:rPr lang="en-US" sz="1000" noProof="0" dirty="0"/>
                        <a:t>                      </a:t>
                      </a:r>
                      <a:r>
                        <a:rPr lang="en-US" sz="1000" noProof="0" dirty="0" err="1"/>
                        <a:t>refidx</a:t>
                      </a:r>
                      <a:endParaRPr lang="en-US" sz="1000" noProof="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noProof="0" dirty="0"/>
                        <a:t> </a:t>
                      </a:r>
                      <a:r>
                        <a:rPr lang="en-US" sz="1000" noProof="0" dirty="0"/>
                        <a:t>                  total int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noProof="0" dirty="0">
                          <a:solidFill>
                            <a:schemeClr val="tx1"/>
                          </a:solidFill>
                        </a:rPr>
                        <a:t>(5+0+(6*4)</a:t>
                      </a:r>
                      <a:r>
                        <a:rPr lang="fr-FR" sz="1000" noProof="0" dirty="0">
                          <a:solidFill>
                            <a:schemeClr val="accent4"/>
                          </a:solidFill>
                        </a:rPr>
                        <a:t>+6</a:t>
                      </a:r>
                      <a:r>
                        <a:rPr lang="fr-FR" sz="1000" noProof="0" dirty="0">
                          <a:solidFill>
                            <a:schemeClr val="tx1"/>
                          </a:solidFill>
                        </a:rPr>
                        <a:t>+0)</a:t>
                      </a:r>
                      <a:r>
                        <a:rPr lang="fr-FR" sz="10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*2</a:t>
                      </a:r>
                      <a:r>
                        <a:rPr lang="fr-FR" sz="1000" noProof="0" dirty="0">
                          <a:solidFill>
                            <a:schemeClr val="tx1"/>
                          </a:solidFill>
                        </a:rPr>
                        <a:t> = 58</a:t>
                      </a:r>
                      <a:r>
                        <a:rPr lang="fr-FR" sz="1000" noProof="0" dirty="0">
                          <a:solidFill>
                            <a:schemeClr val="accent4"/>
                          </a:solidFill>
                        </a:rPr>
                        <a:t>+12 = 70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noProof="0" dirty="0">
                          <a:solidFill>
                            <a:schemeClr val="tx1"/>
                          </a:solidFill>
                        </a:rPr>
                        <a:t>(5+0+(6*4)+0+0)</a:t>
                      </a:r>
                      <a:r>
                        <a:rPr lang="fr-FR" sz="10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*2</a:t>
                      </a:r>
                      <a:r>
                        <a:rPr lang="fr-FR" sz="1000" noProof="0" dirty="0">
                          <a:solidFill>
                            <a:schemeClr val="tx1"/>
                          </a:solidFill>
                        </a:rPr>
                        <a:t> = 58</a:t>
                      </a:r>
                      <a:r>
                        <a:rPr lang="fr-FR" sz="1000" noProof="0" dirty="0">
                          <a:solidFill>
                            <a:schemeClr val="accent2"/>
                          </a:solidFill>
                        </a:rPr>
                        <a:t>        </a:t>
                      </a:r>
                      <a:r>
                        <a:rPr lang="fr-FR" sz="1000" noProof="0" dirty="0">
                          <a:solidFill>
                            <a:schemeClr val="accent4"/>
                          </a:solidFill>
                        </a:rPr>
                        <a:t>= 58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noProof="0" dirty="0">
                          <a:solidFill>
                            <a:schemeClr val="accent2"/>
                          </a:solidFill>
                        </a:rPr>
                        <a:t>                                    </a:t>
                      </a:r>
                      <a:r>
                        <a:rPr lang="fr-FR" sz="1000" noProof="0" dirty="0">
                          <a:solidFill>
                            <a:schemeClr val="tx1"/>
                          </a:solidFill>
                        </a:rPr>
                        <a:t>174</a:t>
                      </a:r>
                      <a:r>
                        <a:rPr lang="fr-FR" sz="1000" noProof="0" dirty="0">
                          <a:solidFill>
                            <a:schemeClr val="accent2"/>
                          </a:solidFill>
                        </a:rPr>
                        <a:t>         </a:t>
                      </a:r>
                      <a:r>
                        <a:rPr lang="fr-FR" sz="1000" noProof="0" dirty="0">
                          <a:solidFill>
                            <a:schemeClr val="accent4"/>
                          </a:solidFill>
                        </a:rPr>
                        <a:t>198</a:t>
                      </a:r>
                      <a:endParaRPr lang="en-US" sz="1000" noProof="0" dirty="0">
                        <a:solidFill>
                          <a:schemeClr val="accent4"/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6557589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3B7AB2B-7457-4E49-8433-E9AFC770E862}"/>
              </a:ext>
            </a:extLst>
          </p:cNvPr>
          <p:cNvSpPr txBox="1">
            <a:spLocks/>
          </p:cNvSpPr>
          <p:nvPr/>
        </p:nvSpPr>
        <p:spPr bwMode="auto">
          <a:xfrm>
            <a:off x="5013959" y="4452301"/>
            <a:ext cx="3749040" cy="307777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buNone/>
            </a:pPr>
            <a:r>
              <a:rPr lang="en-US" sz="2000" b="1" dirty="0"/>
              <a:t>→ </a:t>
            </a:r>
            <a:r>
              <a:rPr lang="en-US" sz="1400" dirty="0"/>
              <a:t>24 integer comparisons more (+12%)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4393372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Results over VTM-3.0:</a:t>
            </a:r>
          </a:p>
          <a:p>
            <a:pPr lvl="2"/>
            <a:r>
              <a:rPr lang="en-US" sz="1400" dirty="0"/>
              <a:t>AMVP uniformization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BB48D7A-3712-46DF-AAD9-139865DE76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168" y="1599805"/>
            <a:ext cx="5945661" cy="194388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2859DDF-5344-49E1-8A64-0B9BC1B1EE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167" y="3361220"/>
            <a:ext cx="5945661" cy="178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825746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Results over VTM-3.0:</a:t>
            </a:r>
          </a:p>
          <a:p>
            <a:pPr lvl="2"/>
            <a:r>
              <a:rPr lang="en-US" sz="1400" dirty="0"/>
              <a:t>Merge pair-wise pruning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9631A1-5D87-48F3-BA84-7A6315DF09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169" y="1599805"/>
            <a:ext cx="5945661" cy="194388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6D39547-DB94-4C3C-A54C-321BD01245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168" y="3361220"/>
            <a:ext cx="5945661" cy="178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243975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Results over VTM-3.0:</a:t>
            </a:r>
          </a:p>
          <a:p>
            <a:pPr lvl="2"/>
            <a:r>
              <a:rPr lang="en-US" sz="1400" dirty="0"/>
              <a:t>Proposed AMVP + Merge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8E4023-5A90-44CA-900D-7F79E7BABF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169" y="1599805"/>
            <a:ext cx="5945661" cy="194388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EC0847E-6078-41BC-B5C5-83DB84AC54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167" y="3366584"/>
            <a:ext cx="5945661" cy="178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435904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472</Words>
  <Application>Microsoft Office PowerPoint</Application>
  <PresentationFormat>On-screen Show (16:9)</PresentationFormat>
  <Paragraphs>84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Times New Roman</vt:lpstr>
      <vt:lpstr>Trebuchet MS</vt:lpstr>
      <vt:lpstr>Wingdings</vt:lpstr>
      <vt:lpstr>2013_Technicolor</vt:lpstr>
      <vt:lpstr>JVET-M0281 CE4.1.5: Inter Motion Vector Pruning</vt:lpstr>
      <vt:lpstr>Motivation</vt:lpstr>
      <vt:lpstr>AMVP coding mode</vt:lpstr>
      <vt:lpstr>Merge coding mode</vt:lpstr>
      <vt:lpstr>Simulation Results</vt:lpstr>
      <vt:lpstr>Simulation Results</vt:lpstr>
      <vt:lpstr>Simulation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2019-01-02T15:06:01Z</dcterms:modified>
</cp:coreProperties>
</file>