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1" r:id="rId1"/>
  </p:sldMasterIdLst>
  <p:notesMasterIdLst>
    <p:notesMasterId r:id="rId8"/>
  </p:notesMasterIdLst>
  <p:handoutMasterIdLst>
    <p:handoutMasterId r:id="rId9"/>
  </p:handoutMasterIdLst>
  <p:sldIdLst>
    <p:sldId id="256" r:id="rId2"/>
    <p:sldId id="269" r:id="rId3"/>
    <p:sldId id="276" r:id="rId4"/>
    <p:sldId id="273" r:id="rId5"/>
    <p:sldId id="277" r:id="rId6"/>
    <p:sldId id="27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4970519-9751-4A6E-8413-E17ECA4B2C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JVET-L0332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D2FABF-715E-4C2E-834B-08189AE1D6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1D7AB-BD5E-4E4B-A463-033CD0074B90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765B2-1E5C-4036-AF9B-186BBECC92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3290F-C7B7-4C59-9E6F-FB60D3FA35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E4B2FA-600C-42B8-B553-1B43D208C5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870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A11DA-A984-4ED5-AB4A-EBB066BF17FF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3FBCD9-51B9-4BD3-ADBC-AA71D88E8CEB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7CB5D-BD2E-4EC4-A0B4-C253B94611AA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0D074-8329-43E0-85CE-F30E90E2C9A0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31C-4FB3-40EA-8BC9-36992930E90C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343149" y="-36088"/>
            <a:ext cx="1544051" cy="404614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dirty="0"/>
              <a:t>JVET-</a:t>
            </a:r>
            <a:r>
              <a:rPr lang="en-US" altLang="zh-CN" dirty="0"/>
              <a:t>M0255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FD3011E-B3C0-4E14-9E1E-CB3C326DF7D8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C4D8-33F6-422D-96DF-86FA661B274A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098A7-000E-4B1E-8337-BFDABA70B2FD}" type="datetime1">
              <a:rPr lang="en-US" smtClean="0"/>
              <a:t>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B22C0-0CDD-496D-97EA-9DCC61E5AE38}" type="datetime1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44055-F23E-4FEE-A593-D0CB0C4041B0}" type="datetime1">
              <a:rPr lang="en-US" smtClean="0"/>
              <a:t>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JVET-L0333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33D80D-58EF-4FBF-8786-1C2263DBC404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FD54DB7-C5FB-466F-8FFC-4D2871F9727E}" type="datetime1">
              <a:rPr lang="en-US" smtClean="0"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C408B-0C30-4993-9F2E-79F0DE5237ED}" type="datetime1">
              <a:rPr lang="en-US" smtClean="0"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JVET-L0333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br>
              <a:rPr lang="en-US" sz="4800" dirty="0"/>
            </a:br>
            <a:r>
              <a:rPr lang="en-US" sz="4800" dirty="0"/>
              <a:t>JVET-</a:t>
            </a:r>
            <a:r>
              <a:rPr lang="en-US" altLang="zh-CN" sz="4800" dirty="0"/>
              <a:t>M</a:t>
            </a:r>
            <a:r>
              <a:rPr lang="en-US" sz="4800" dirty="0"/>
              <a:t>0255</a:t>
            </a:r>
            <a:br>
              <a:rPr lang="en-US" sz="4800" dirty="0"/>
            </a:br>
            <a:r>
              <a:rPr lang="en-US" sz="4800" dirty="0"/>
              <a:t>AHG11: MMVD without Fractional Distances for SCC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CA" dirty="0"/>
              <a:t>Hongbin Liu, Li Zhang, Kai Zhang, </a:t>
            </a:r>
            <a:r>
              <a:rPr lang="en-CA" dirty="0" err="1"/>
              <a:t>Jizheng</a:t>
            </a:r>
            <a:r>
              <a:rPr lang="en-CA" dirty="0"/>
              <a:t> Xu</a:t>
            </a:r>
            <a:br>
              <a:rPr lang="en-CA" dirty="0"/>
            </a:br>
            <a:r>
              <a:rPr lang="en-CA" dirty="0"/>
              <a:t>Yue Wang, </a:t>
            </a:r>
            <a:r>
              <a:rPr lang="en-CA" dirty="0" err="1"/>
              <a:t>Pengwei</a:t>
            </a:r>
            <a:r>
              <a:rPr lang="en-CA" dirty="0"/>
              <a:t> Zhao, </a:t>
            </a:r>
            <a:r>
              <a:rPr lang="en-CA" dirty="0" err="1"/>
              <a:t>Dingkun</a:t>
            </a:r>
            <a:r>
              <a:rPr lang="en-CA" dirty="0"/>
              <a:t> Hong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In MMVD, fractional MVD are always used, which is unreasonable for screen content coding.</a:t>
            </a:r>
          </a:p>
          <a:p>
            <a:r>
              <a:rPr lang="en-US" altLang="zh-CN" dirty="0"/>
              <a:t>Proposed solution</a:t>
            </a:r>
          </a:p>
          <a:p>
            <a:pPr lvl="1"/>
            <a:r>
              <a:rPr lang="en-US" altLang="zh-CN" dirty="0"/>
              <a:t>Decide whether a picture is screen content or not, if yes, disable fractional MVD in MMVD.</a:t>
            </a:r>
          </a:p>
          <a:p>
            <a:pPr lvl="1"/>
            <a:r>
              <a:rPr lang="en-US" altLang="zh-CN" dirty="0"/>
              <a:t>It can achieve -0.76/-1.66% for RA/LDB when CPR is on, and -1.58 and -2.74% when CPR is off.</a:t>
            </a:r>
          </a:p>
          <a:p>
            <a:r>
              <a:rPr lang="en-US" altLang="zh-CN" dirty="0"/>
              <a:t>Thanks Huawei for crosschecking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</p:spTree>
    <p:extLst>
      <p:ext uri="{BB962C8B-B14F-4D97-AF65-F5344CB8AC3E}">
        <p14:creationId xmlns:p14="http://schemas.microsoft.com/office/powerpoint/2010/main" val="2746835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Determination whether a slice is screen content or not</a:t>
            </a:r>
          </a:p>
          <a:p>
            <a:pPr lvl="1"/>
            <a:r>
              <a:rPr lang="en-US" altLang="zh-CN" dirty="0"/>
              <a:t>Check the ratio of the block which has identical hash value with another block.</a:t>
            </a:r>
          </a:p>
          <a:p>
            <a:pPr lvl="1"/>
            <a:r>
              <a:rPr lang="en-US" altLang="zh-CN" dirty="0"/>
              <a:t>If the ratio is larger than a threshold, the slice is considered as a screen content slice.</a:t>
            </a:r>
          </a:p>
          <a:p>
            <a:endParaRPr lang="en-US" altLang="zh-CN" dirty="0"/>
          </a:p>
          <a:p>
            <a:r>
              <a:rPr lang="en-US" altLang="zh-CN" dirty="0"/>
              <a:t>Disabling fraction MVD in MMVD</a:t>
            </a:r>
          </a:p>
          <a:p>
            <a:pPr lvl="1"/>
            <a:r>
              <a:rPr lang="en-US" altLang="zh-CN" dirty="0"/>
              <a:t>A flag is signaled to decoder to indicate whether fractional MVD is enabled or not</a:t>
            </a:r>
          </a:p>
          <a:p>
            <a:pPr lvl="1"/>
            <a:r>
              <a:rPr lang="en-US" altLang="zh-CN" dirty="0"/>
              <a:t>If fractional MVD is enabled, the default distance table is used; otherwise, all elements in the default distance table are left shifted by 2.</a:t>
            </a:r>
          </a:p>
          <a:p>
            <a:pPr lvl="1"/>
            <a:endParaRPr lang="en-US" altLang="zh-CN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7D0DE-2A01-4B9C-A25F-1B348119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</p:spTree>
    <p:extLst>
      <p:ext uri="{BB962C8B-B14F-4D97-AF65-F5344CB8AC3E}">
        <p14:creationId xmlns:p14="http://schemas.microsoft.com/office/powerpoint/2010/main" val="43094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(CPR 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 + ticket#140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ADD141A-CF04-4E96-84C2-FAF26EF80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551686"/>
              </p:ext>
            </p:extLst>
          </p:nvPr>
        </p:nvGraphicFramePr>
        <p:xfrm>
          <a:off x="1389110" y="1804056"/>
          <a:ext cx="10033857" cy="42900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644">
                  <a:extLst>
                    <a:ext uri="{9D8B030D-6E8A-4147-A177-3AD203B41FA5}">
                      <a16:colId xmlns:a16="http://schemas.microsoft.com/office/drawing/2014/main" val="3334111567"/>
                    </a:ext>
                  </a:extLst>
                </a:gridCol>
                <a:gridCol w="907234">
                  <a:extLst>
                    <a:ext uri="{9D8B030D-6E8A-4147-A177-3AD203B41FA5}">
                      <a16:colId xmlns:a16="http://schemas.microsoft.com/office/drawing/2014/main" val="475700593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10090901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2500268306"/>
                    </a:ext>
                  </a:extLst>
                </a:gridCol>
                <a:gridCol w="898882">
                  <a:extLst>
                    <a:ext uri="{9D8B030D-6E8A-4147-A177-3AD203B41FA5}">
                      <a16:colId xmlns:a16="http://schemas.microsoft.com/office/drawing/2014/main" val="3594599897"/>
                    </a:ext>
                  </a:extLst>
                </a:gridCol>
                <a:gridCol w="897837">
                  <a:extLst>
                    <a:ext uri="{9D8B030D-6E8A-4147-A177-3AD203B41FA5}">
                      <a16:colId xmlns:a16="http://schemas.microsoft.com/office/drawing/2014/main" val="1584614622"/>
                    </a:ext>
                  </a:extLst>
                </a:gridCol>
                <a:gridCol w="898882">
                  <a:extLst>
                    <a:ext uri="{9D8B030D-6E8A-4147-A177-3AD203B41FA5}">
                      <a16:colId xmlns:a16="http://schemas.microsoft.com/office/drawing/2014/main" val="1688500125"/>
                    </a:ext>
                  </a:extLst>
                </a:gridCol>
                <a:gridCol w="898882">
                  <a:extLst>
                    <a:ext uri="{9D8B030D-6E8A-4147-A177-3AD203B41FA5}">
                      <a16:colId xmlns:a16="http://schemas.microsoft.com/office/drawing/2014/main" val="3860369888"/>
                    </a:ext>
                  </a:extLst>
                </a:gridCol>
                <a:gridCol w="898882">
                  <a:extLst>
                    <a:ext uri="{9D8B030D-6E8A-4147-A177-3AD203B41FA5}">
                      <a16:colId xmlns:a16="http://schemas.microsoft.com/office/drawing/2014/main" val="544623123"/>
                    </a:ext>
                  </a:extLst>
                </a:gridCol>
                <a:gridCol w="898882">
                  <a:extLst>
                    <a:ext uri="{9D8B030D-6E8A-4147-A177-3AD203B41FA5}">
                      <a16:colId xmlns:a16="http://schemas.microsoft.com/office/drawing/2014/main" val="3842134378"/>
                    </a:ext>
                  </a:extLst>
                </a:gridCol>
                <a:gridCol w="903058">
                  <a:extLst>
                    <a:ext uri="{9D8B030D-6E8A-4147-A177-3AD203B41FA5}">
                      <a16:colId xmlns:a16="http://schemas.microsoft.com/office/drawing/2014/main" val="113624297"/>
                    </a:ext>
                  </a:extLst>
                </a:gridCol>
              </a:tblGrid>
              <a:tr h="357507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Low delay B Main10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86220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2946079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-0.10%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1913297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648337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9030704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9905142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08794213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8113770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5623700"/>
                  </a:ext>
                </a:extLst>
              </a:tr>
              <a:tr h="357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-0.03%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99%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-0.32%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0.29%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6865865"/>
                  </a:ext>
                </a:extLst>
              </a:tr>
              <a:tr h="7150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SCC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-0.76%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-0.82%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>
                          <a:effectLst/>
                        </a:rPr>
                        <a:t>-0.87%</a:t>
                      </a:r>
                      <a:endParaRPr lang="en-US" sz="18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101%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-1.66%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-1.51%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-1.47%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100%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84651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002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6A4E4-C496-45C0-BBA4-DE928761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 (CPR o</a:t>
            </a:r>
            <a:r>
              <a:rPr lang="en-US" altLang="zh-CN" dirty="0"/>
              <a:t>ff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Anchor: VTM-3.0 + ticket#140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FDD14-CA1E-42D8-8802-5689E263A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5A52A09-A03A-4102-AAEB-1D3C1131C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247517"/>
              </p:ext>
            </p:extLst>
          </p:nvPr>
        </p:nvGraphicFramePr>
        <p:xfrm>
          <a:off x="1200150" y="1830558"/>
          <a:ext cx="10588572" cy="1348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2900">
                  <a:extLst>
                    <a:ext uri="{9D8B030D-6E8A-4147-A177-3AD203B41FA5}">
                      <a16:colId xmlns:a16="http://schemas.microsoft.com/office/drawing/2014/main" val="3121708861"/>
                    </a:ext>
                  </a:extLst>
                </a:gridCol>
                <a:gridCol w="957390">
                  <a:extLst>
                    <a:ext uri="{9D8B030D-6E8A-4147-A177-3AD203B41FA5}">
                      <a16:colId xmlns:a16="http://schemas.microsoft.com/office/drawing/2014/main" val="2822844418"/>
                    </a:ext>
                  </a:extLst>
                </a:gridCol>
                <a:gridCol w="947473">
                  <a:extLst>
                    <a:ext uri="{9D8B030D-6E8A-4147-A177-3AD203B41FA5}">
                      <a16:colId xmlns:a16="http://schemas.microsoft.com/office/drawing/2014/main" val="4041975763"/>
                    </a:ext>
                  </a:extLst>
                </a:gridCol>
                <a:gridCol w="947473">
                  <a:extLst>
                    <a:ext uri="{9D8B030D-6E8A-4147-A177-3AD203B41FA5}">
                      <a16:colId xmlns:a16="http://schemas.microsoft.com/office/drawing/2014/main" val="3494210478"/>
                    </a:ext>
                  </a:extLst>
                </a:gridCol>
                <a:gridCol w="948576">
                  <a:extLst>
                    <a:ext uri="{9D8B030D-6E8A-4147-A177-3AD203B41FA5}">
                      <a16:colId xmlns:a16="http://schemas.microsoft.com/office/drawing/2014/main" val="3921724471"/>
                    </a:ext>
                  </a:extLst>
                </a:gridCol>
                <a:gridCol w="947473">
                  <a:extLst>
                    <a:ext uri="{9D8B030D-6E8A-4147-A177-3AD203B41FA5}">
                      <a16:colId xmlns:a16="http://schemas.microsoft.com/office/drawing/2014/main" val="3214743092"/>
                    </a:ext>
                  </a:extLst>
                </a:gridCol>
                <a:gridCol w="948576">
                  <a:extLst>
                    <a:ext uri="{9D8B030D-6E8A-4147-A177-3AD203B41FA5}">
                      <a16:colId xmlns:a16="http://schemas.microsoft.com/office/drawing/2014/main" val="261227870"/>
                    </a:ext>
                  </a:extLst>
                </a:gridCol>
                <a:gridCol w="948576">
                  <a:extLst>
                    <a:ext uri="{9D8B030D-6E8A-4147-A177-3AD203B41FA5}">
                      <a16:colId xmlns:a16="http://schemas.microsoft.com/office/drawing/2014/main" val="2590463934"/>
                    </a:ext>
                  </a:extLst>
                </a:gridCol>
                <a:gridCol w="948576">
                  <a:extLst>
                    <a:ext uri="{9D8B030D-6E8A-4147-A177-3AD203B41FA5}">
                      <a16:colId xmlns:a16="http://schemas.microsoft.com/office/drawing/2014/main" val="2967698061"/>
                    </a:ext>
                  </a:extLst>
                </a:gridCol>
                <a:gridCol w="948576">
                  <a:extLst>
                    <a:ext uri="{9D8B030D-6E8A-4147-A177-3AD203B41FA5}">
                      <a16:colId xmlns:a16="http://schemas.microsoft.com/office/drawing/2014/main" val="3537235047"/>
                    </a:ext>
                  </a:extLst>
                </a:gridCol>
                <a:gridCol w="952983">
                  <a:extLst>
                    <a:ext uri="{9D8B030D-6E8A-4147-A177-3AD203B41FA5}">
                      <a16:colId xmlns:a16="http://schemas.microsoft.com/office/drawing/2014/main" val="3253332843"/>
                    </a:ext>
                  </a:extLst>
                </a:gridCol>
              </a:tblGrid>
              <a:tr h="337185">
                <a:tc>
                  <a:txBody>
                    <a:bodyPr/>
                    <a:lstStyle/>
                    <a:p>
                      <a:endParaRPr 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Random Access Main 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Low delay B Main10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570254"/>
                  </a:ext>
                </a:extLst>
              </a:tr>
              <a:tr h="3371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0475789"/>
                  </a:ext>
                </a:extLst>
              </a:tr>
              <a:tr h="67437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SCC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-1.58%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-1.56%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-1.55%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98%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-2.74%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-2.77%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-2.80%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99%</a:t>
                      </a:r>
                      <a:endParaRPr lang="en-US" sz="18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0292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5879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E174A-A159-4208-8B4F-FD0423EB7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4800" dirty="0"/>
              <a:t>Thanks</a:t>
            </a:r>
            <a:r>
              <a:rPr lang="zh-CN" altLang="en-US" sz="4800" dirty="0"/>
              <a:t>！</a:t>
            </a:r>
            <a:endParaRPr lang="en-US" sz="4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FF5B1F-2E06-4FE5-A471-9F5D5ED14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JVET-M0255</a:t>
            </a:r>
          </a:p>
        </p:txBody>
      </p:sp>
    </p:spTree>
    <p:extLst>
      <p:ext uri="{BB962C8B-B14F-4D97-AF65-F5344CB8AC3E}">
        <p14:creationId xmlns:p14="http://schemas.microsoft.com/office/powerpoint/2010/main" val="132066876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553</TotalTime>
  <Words>464</Words>
  <Application>Microsoft Office PowerPoint</Application>
  <PresentationFormat>Widescreen</PresentationFormat>
  <Paragraphs>177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等线</vt:lpstr>
      <vt:lpstr>华文楷体</vt:lpstr>
      <vt:lpstr>宋体</vt:lpstr>
      <vt:lpstr>Arial</vt:lpstr>
      <vt:lpstr>Calibri</vt:lpstr>
      <vt:lpstr>Franklin Gothic Book</vt:lpstr>
      <vt:lpstr>Times New Roman</vt:lpstr>
      <vt:lpstr>Crop</vt:lpstr>
      <vt:lpstr> JVET-M0255 AHG11: MMVD without Fractional Distances for SCC</vt:lpstr>
      <vt:lpstr>Summary</vt:lpstr>
      <vt:lpstr>Proposed Method</vt:lpstr>
      <vt:lpstr>Simulation results (CPR on)</vt:lpstr>
      <vt:lpstr>Simulation results  (CPR off)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Hongbin Liu</cp:lastModifiedBy>
  <cp:revision>83</cp:revision>
  <dcterms:created xsi:type="dcterms:W3CDTF">2018-06-14T01:00:05Z</dcterms:created>
  <dcterms:modified xsi:type="dcterms:W3CDTF">2019-01-11T15:10:38Z</dcterms:modified>
</cp:coreProperties>
</file>