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5" r:id="rId2"/>
    <p:sldId id="261" r:id="rId3"/>
    <p:sldId id="297" r:id="rId4"/>
    <p:sldId id="298" r:id="rId5"/>
    <p:sldId id="300" r:id="rId6"/>
    <p:sldId id="302" r:id="rId7"/>
    <p:sldId id="301" r:id="rId8"/>
    <p:sldId id="303" r:id="rId9"/>
    <p:sldId id="277" r:id="rId10"/>
    <p:sldId id="304" r:id="rId11"/>
    <p:sldId id="29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0"/>
    <p:restoredTop sz="94669"/>
  </p:normalViewPr>
  <p:slideViewPr>
    <p:cSldViewPr>
      <p:cViewPr varScale="1">
        <p:scale>
          <a:sx n="83" d="100"/>
          <a:sy n="83" d="100"/>
        </p:scale>
        <p:origin x="157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A01FC-5907-4C16-9A16-757FEBC12B8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DFE73-9A45-4325-A18E-2C458AF0E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8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1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51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63488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 latinLnBrk="0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latinLnBrk="0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 latinLnBrk="0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 latinLnBrk="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/>
              <a:t>Master Text</a:t>
            </a:r>
            <a:endParaRPr lang="ko-KR" altLang="en-US" dirty="0"/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31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8271672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19644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11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85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1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1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9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78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6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dirty="0"/>
              <a:t>CE13</a:t>
            </a:r>
            <a:r>
              <a:rPr lang="en-CA" altLang="en-US" b="1" dirty="0" smtClean="0"/>
              <a:t>: Pre-rotation with Test 1.1a and 1.1b</a:t>
            </a:r>
            <a:br>
              <a:rPr lang="en-CA" altLang="en-US" b="1" dirty="0" smtClean="0"/>
            </a:br>
            <a:r>
              <a:rPr lang="en-CA" altLang="en-US" b="1" dirty="0" smtClean="0"/>
              <a:t>Test 4.2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5562600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fld id="{E259AB98-0859-4428-9934-41E24A243198}" type="datetime3">
              <a:rPr kumimoji="1" lang="en-US" altLang="ko-KR" sz="1500" smtClean="0">
                <a:solidFill>
                  <a:schemeClr val="bg2">
                    <a:lumMod val="10000"/>
                  </a:schemeClr>
                </a:solidFill>
              </a:rPr>
              <a:t>12 January 2019</a:t>
            </a:fld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0" y="6280666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Samsung Electronics Co.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579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r>
              <a:rPr lang="en-IN" dirty="0" smtClean="0"/>
              <a:t>RAP level rotation results (CE 13.4.2b vs CE anchor)</a:t>
            </a: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568563"/>
              </p:ext>
            </p:extLst>
          </p:nvPr>
        </p:nvGraphicFramePr>
        <p:xfrm>
          <a:off x="76200" y="1219200"/>
          <a:ext cx="8991600" cy="45720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0380">
                  <a:extLst>
                    <a:ext uri="{9D8B030D-6E8A-4147-A177-3AD203B41FA5}">
                      <a16:colId xmlns:a16="http://schemas.microsoft.com/office/drawing/2014/main" val="2217642006"/>
                    </a:ext>
                  </a:extLst>
                </a:gridCol>
                <a:gridCol w="670713">
                  <a:extLst>
                    <a:ext uri="{9D8B030D-6E8A-4147-A177-3AD203B41FA5}">
                      <a16:colId xmlns:a16="http://schemas.microsoft.com/office/drawing/2014/main" val="4112089262"/>
                    </a:ext>
                  </a:extLst>
                </a:gridCol>
                <a:gridCol w="568371">
                  <a:extLst>
                    <a:ext uri="{9D8B030D-6E8A-4147-A177-3AD203B41FA5}">
                      <a16:colId xmlns:a16="http://schemas.microsoft.com/office/drawing/2014/main" val="2385235242"/>
                    </a:ext>
                  </a:extLst>
                </a:gridCol>
                <a:gridCol w="597136">
                  <a:extLst>
                    <a:ext uri="{9D8B030D-6E8A-4147-A177-3AD203B41FA5}">
                      <a16:colId xmlns:a16="http://schemas.microsoft.com/office/drawing/2014/main" val="94481673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445531470"/>
                    </a:ext>
                  </a:extLst>
                </a:gridCol>
                <a:gridCol w="582509">
                  <a:extLst>
                    <a:ext uri="{9D8B030D-6E8A-4147-A177-3AD203B41FA5}">
                      <a16:colId xmlns:a16="http://schemas.microsoft.com/office/drawing/2014/main" val="3840028678"/>
                    </a:ext>
                  </a:extLst>
                </a:gridCol>
                <a:gridCol w="560491">
                  <a:extLst>
                    <a:ext uri="{9D8B030D-6E8A-4147-A177-3AD203B41FA5}">
                      <a16:colId xmlns:a16="http://schemas.microsoft.com/office/drawing/2014/main" val="102994645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32705758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419011749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86232869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94679143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97077062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711806592"/>
                    </a:ext>
                  </a:extLst>
                </a:gridCol>
              </a:tblGrid>
              <a:tr h="65314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 dirty="0">
                          <a:effectLst/>
                        </a:rPr>
                        <a:t>Sequence No.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IN" sz="1200" u="none" strike="noStrike" dirty="0">
                          <a:effectLst/>
                        </a:rPr>
                        <a:t>Rap BD-Rate Gain from RAP0 to RAP9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Rap_Level Bruteforce 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Rotation Bruteforce 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1655630660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 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3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4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6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7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8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9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u="none" strike="noStrike">
                          <a:effectLst/>
                        </a:rPr>
                        <a:t>Avg Gain Seq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u="none" strike="noStrike">
                          <a:effectLst/>
                        </a:rPr>
                        <a:t>Avg Gain Seq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1905417748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SkateboardInLot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-0.68%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-0.29%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-1.02%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-3.28%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-1.46%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-0.92%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-2.28%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-2.06%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-1.33%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1019177778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ChairliftRide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-0.49%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-0.63%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-0.75%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-0.54%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4285677581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KiteFlite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-0.16%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-0.06%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-0.06%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0.00%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3877032665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Harbor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-1.74%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-1.77%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-1.85%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-1.73%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-1.76%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-1.77%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-2.02%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-1.75%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-1.66%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-2.48%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-1.85%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-1.86%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1719068089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Trolley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-0.85%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-0.66%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-0.72%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467965532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GasLamp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-3.17%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-3.11%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-3.01%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-2.93%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-3.15%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-2.79%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-3.27%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-2.53%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-2.94%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-3.62%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-3.05%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-2.87%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2681962940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Balboa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-1.77%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-1.82%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-0.25%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-1.25%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-1.19%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-0.87%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15796075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Broadway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0.00%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0.00%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-0.11%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-0.01%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-0.25%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-0.15%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-0.24%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-0.12%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3371927900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Landing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0.00%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-0.47%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-1.67%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-1.53%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-0.57%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-0.48%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-0.14%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-0.64%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-0.45%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3797268368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>
                          <a:effectLst/>
                        </a:rPr>
                        <a:t>BranCastle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-0.38%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-0.34%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-0.26%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-0.39%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-0.77%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-0.79%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-0.71%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>
                          <a:effectLst/>
                        </a:rPr>
                        <a:t>-0.85%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-0.77%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-0.56%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-0.38%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2048729916"/>
                  </a:ext>
                </a:extLst>
              </a:tr>
              <a:tr h="326572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u="none" strike="noStrike" dirty="0" err="1">
                          <a:effectLst/>
                        </a:rPr>
                        <a:t>Avg</a:t>
                      </a:r>
                      <a:r>
                        <a:rPr lang="en-IN" sz="1200" u="none" strike="noStrike" dirty="0">
                          <a:effectLst/>
                        </a:rPr>
                        <a:t> Gain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-0.86%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-0.79%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-0.88%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-1.09%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-1.16%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-1.13%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-0.97%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-0.81%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-1.12%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-1.21%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-1.00%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u="none" strike="noStrike" dirty="0">
                          <a:effectLst/>
                        </a:rPr>
                        <a:t>-0.81%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15" marR="5315" marT="5315" marB="0" anchor="b"/>
                </a:tc>
                <a:extLst>
                  <a:ext uri="{0D108BD9-81ED-4DB2-BD59-A6C34878D82A}">
                    <a16:rowId xmlns:a16="http://schemas.microsoft.com/office/drawing/2014/main" val="283858512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19400" y="838200"/>
            <a:ext cx="3733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WS-PSNR Luma Component gain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48933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Results (CE-13.6.2 – L meeting)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40022"/>
              </p:ext>
            </p:extLst>
          </p:nvPr>
        </p:nvGraphicFramePr>
        <p:xfrm>
          <a:off x="381000" y="990600"/>
          <a:ext cx="8110538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Macro-Enabled Worksheet" r:id="rId3" imgW="6797182" imgH="3002312" progId="Excel.SheetMacroEnabled.12">
                  <p:embed/>
                </p:oleObj>
              </mc:Choice>
              <mc:Fallback>
                <p:oleObj name="Macro-Enabled Worksheet" r:id="rId3" imgW="6797182" imgH="3002312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90600"/>
                        <a:ext cx="8110538" cy="358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33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4" y="97149"/>
            <a:ext cx="8743155" cy="523220"/>
          </a:xfrm>
        </p:spPr>
        <p:txBody>
          <a:bodyPr/>
          <a:lstStyle/>
          <a:p>
            <a:pPr algn="l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6D6EFD-A2DB-D144-A8C3-5BF1787FE9CE}"/>
              </a:ext>
            </a:extLst>
          </p:cNvPr>
          <p:cNvSpPr txBox="1"/>
          <p:nvPr/>
        </p:nvSpPr>
        <p:spPr>
          <a:xfrm>
            <a:off x="228600" y="838200"/>
            <a:ext cx="8712968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360 compression spherical data is projected on to the plane using one of the projection formats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Cuebmap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RSP, HCP, ISP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Using pre-rotation before the projection content can be made more suitable for the video codecs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6D6EFD-A2DB-D144-A8C3-5BF1787FE9CE}"/>
              </a:ext>
            </a:extLst>
          </p:cNvPr>
          <p:cNvSpPr txBox="1"/>
          <p:nvPr/>
        </p:nvSpPr>
        <p:spPr>
          <a:xfrm>
            <a:off x="228600" y="4669848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It can be seen that there are many edges which are diagonal and more complex region lies in the poles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With pre-rotation it is possible to align these edges to one of the vertical or horizontal angles and complex region can be placed in the equator region</a:t>
            </a:r>
          </a:p>
        </p:txBody>
      </p:sp>
      <p:pic>
        <p:nvPicPr>
          <p:cNvPr id="13" name="Picture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69361"/>
            <a:ext cx="3429000" cy="2226439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267052"/>
            <a:ext cx="3505200" cy="22287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6800" y="4495800"/>
            <a:ext cx="309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Frame from Gaslamp sequence</a:t>
            </a:r>
            <a:endParaRPr lang="en-IN" dirty="0"/>
          </a:p>
        </p:txBody>
      </p:sp>
      <p:sp>
        <p:nvSpPr>
          <p:cNvPr id="16" name="TextBox 15"/>
          <p:cNvSpPr txBox="1"/>
          <p:nvPr/>
        </p:nvSpPr>
        <p:spPr>
          <a:xfrm>
            <a:off x="4765964" y="4484255"/>
            <a:ext cx="355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Corresponding Gradient Mag. image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1030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4" y="97149"/>
            <a:ext cx="8895555" cy="523220"/>
          </a:xfrm>
        </p:spPr>
        <p:txBody>
          <a:bodyPr/>
          <a:lstStyle/>
          <a:p>
            <a:pPr algn="l"/>
            <a:r>
              <a:rPr lang="en-US" dirty="0" smtClean="0"/>
              <a:t>Optimal rotation for Gaslamp sequence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838200"/>
            <a:ext cx="3429000" cy="2226439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835891"/>
            <a:ext cx="3505200" cy="22287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14400" y="3064639"/>
            <a:ext cx="309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Frame from Gaslamp sequence</a:t>
            </a:r>
            <a:endParaRPr lang="en-IN" dirty="0"/>
          </a:p>
        </p:txBody>
      </p:sp>
      <p:sp>
        <p:nvSpPr>
          <p:cNvPr id="14" name="TextBox 13"/>
          <p:cNvSpPr txBox="1"/>
          <p:nvPr/>
        </p:nvSpPr>
        <p:spPr>
          <a:xfrm>
            <a:off x="4613564" y="3053094"/>
            <a:ext cx="355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Corresponding Gradient Mag. image</a:t>
            </a:r>
            <a:endParaRPr lang="en-IN" dirty="0"/>
          </a:p>
        </p:txBody>
      </p:sp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3573314"/>
            <a:ext cx="3429000" cy="2217886"/>
          </a:xfrm>
          <a:prstGeom prst="rect">
            <a:avLst/>
          </a:prstGeom>
        </p:spPr>
      </p:pic>
      <p:pic>
        <p:nvPicPr>
          <p:cNvPr id="16" name="Picture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582780"/>
            <a:ext cx="3505199" cy="220842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51284" y="5791200"/>
            <a:ext cx="309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Rotated with optimal rotation (140° yaw)</a:t>
            </a:r>
            <a:endParaRPr lang="en-IN" dirty="0"/>
          </a:p>
        </p:txBody>
      </p:sp>
      <p:sp>
        <p:nvSpPr>
          <p:cNvPr id="18" name="TextBox 17"/>
          <p:cNvSpPr txBox="1"/>
          <p:nvPr/>
        </p:nvSpPr>
        <p:spPr>
          <a:xfrm>
            <a:off x="4489642" y="5766888"/>
            <a:ext cx="355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Corresponding Gradient Mag. image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2183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Proposed algorithm – Pre-processing (No </a:t>
            </a:r>
            <a:r>
              <a:rPr lang="en-US" dirty="0" err="1" smtClean="0"/>
              <a:t>Multipass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27" y="914400"/>
            <a:ext cx="8157948" cy="1066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3027" y="2286000"/>
            <a:ext cx="81579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Steps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/>
              <a:t>Downsize the image to 2K size and generate 36 HCP images corresponding to rotation angles multiple of 10 degrees starting from 10 to 360 degrees. </a:t>
            </a:r>
            <a:endParaRPr lang="en-US" dirty="0" smtClean="0"/>
          </a:p>
          <a:p>
            <a:pPr marL="342900" lvl="0" indent="-342900">
              <a:buFont typeface="+mj-lt"/>
              <a:buAutoNum type="arabicPeriod"/>
            </a:pPr>
            <a:endParaRPr lang="en-IN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/>
              <a:t>Compute gradient magnitudes and angles for each of these 36 </a:t>
            </a:r>
            <a:r>
              <a:rPr lang="en-US" dirty="0" smtClean="0"/>
              <a:t>images</a:t>
            </a:r>
          </a:p>
          <a:p>
            <a:pPr marL="342900" lvl="0" indent="-342900">
              <a:buFont typeface="+mj-lt"/>
              <a:buAutoNum type="arabicPeriod"/>
            </a:pPr>
            <a:endParaRPr lang="en-IN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/>
              <a:t>Find the image with maximum number of vertical and horizontal gradients from these images. Here we consider gradients between -5 to 5 degrees as horizontal and -85 to 95 degrees as vertical</a:t>
            </a:r>
            <a:r>
              <a:rPr lang="en-US" dirty="0" smtClean="0"/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en-IN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/>
              <a:t>After arriving at the best angle at the granularity of 10 degree these steps can be further repeated to reach to 1 degree resolution</a:t>
            </a:r>
            <a:r>
              <a:rPr lang="en-US" dirty="0" smtClean="0"/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en-IN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smtClean="0"/>
              <a:t>This algorithm can also be applied at RAP level. 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326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Early termination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8445" y="914400"/>
            <a:ext cx="8362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 smtClean="0"/>
              <a:t>Class S2 sequence has very high camera motion (Global motion) for the sequence like Landing2 and Brancastle2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 smtClean="0"/>
              <a:t>Elementary  motion estimation is used to decide to apply rotation  </a:t>
            </a:r>
            <a:endParaRPr lang="en-IN" dirty="0"/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837730"/>
            <a:ext cx="3886200" cy="2298404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837730"/>
            <a:ext cx="3886200" cy="22984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7300" y="413613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Full sequence</a:t>
            </a:r>
            <a:endParaRPr lang="en-IN" dirty="0"/>
          </a:p>
        </p:txBody>
      </p:sp>
      <p:sp>
        <p:nvSpPr>
          <p:cNvPr id="12" name="TextBox 11"/>
          <p:cNvSpPr txBox="1"/>
          <p:nvPr/>
        </p:nvSpPr>
        <p:spPr>
          <a:xfrm>
            <a:off x="5166591" y="413613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First IRAP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812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Results – TEST 13.4.2b vs CE Anchor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485618"/>
              </p:ext>
            </p:extLst>
          </p:nvPr>
        </p:nvGraphicFramePr>
        <p:xfrm>
          <a:off x="609600" y="914406"/>
          <a:ext cx="8077199" cy="5105400"/>
        </p:xfrm>
        <a:graphic>
          <a:graphicData uri="http://schemas.openxmlformats.org/drawingml/2006/table">
            <a:tbl>
              <a:tblPr/>
              <a:tblGrid>
                <a:gridCol w="1539897">
                  <a:extLst>
                    <a:ext uri="{9D8B030D-6E8A-4147-A177-3AD203B41FA5}">
                      <a16:colId xmlns:a16="http://schemas.microsoft.com/office/drawing/2014/main" val="1404488389"/>
                    </a:ext>
                  </a:extLst>
                </a:gridCol>
                <a:gridCol w="2041503">
                  <a:extLst>
                    <a:ext uri="{9D8B030D-6E8A-4147-A177-3AD203B41FA5}">
                      <a16:colId xmlns:a16="http://schemas.microsoft.com/office/drawing/2014/main" val="3440254563"/>
                    </a:ext>
                  </a:extLst>
                </a:gridCol>
                <a:gridCol w="2055207">
                  <a:extLst>
                    <a:ext uri="{9D8B030D-6E8A-4147-A177-3AD203B41FA5}">
                      <a16:colId xmlns:a16="http://schemas.microsoft.com/office/drawing/2014/main" val="1680484471"/>
                    </a:ext>
                  </a:extLst>
                </a:gridCol>
                <a:gridCol w="1220296">
                  <a:extLst>
                    <a:ext uri="{9D8B030D-6E8A-4147-A177-3AD203B41FA5}">
                      <a16:colId xmlns:a16="http://schemas.microsoft.com/office/drawing/2014/main" val="3298416537"/>
                    </a:ext>
                  </a:extLst>
                </a:gridCol>
                <a:gridCol w="1220296">
                  <a:extLst>
                    <a:ext uri="{9D8B030D-6E8A-4147-A177-3AD203B41FA5}">
                      <a16:colId xmlns:a16="http://schemas.microsoft.com/office/drawing/2014/main" val="214803307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End-to-end WS-PSNR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2312573"/>
                  </a:ext>
                </a:extLst>
              </a:tr>
              <a:tr h="340360"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950459"/>
                  </a:ext>
                </a:extLst>
              </a:tr>
              <a:tr h="34036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S1</a:t>
                      </a:r>
                      <a:b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SkateboardInLot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148403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ChairLift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248802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KiteFlite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378637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Harbor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03234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Trolley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787118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GasLamp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-2.71%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-9.02%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394126"/>
                  </a:ext>
                </a:extLst>
              </a:tr>
              <a:tr h="34036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S2</a:t>
                      </a:r>
                      <a:b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Balboa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237553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Broadway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864192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Landing2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350635"/>
                  </a:ext>
                </a:extLst>
              </a:tr>
              <a:tr h="34036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BranCastle2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934669"/>
                  </a:ext>
                </a:extLst>
              </a:tr>
              <a:tr h="340360"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048472"/>
                  </a:ext>
                </a:extLst>
              </a:tr>
              <a:tr h="340360"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288746"/>
                  </a:ext>
                </a:extLst>
              </a:tr>
              <a:tr h="340360"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5085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2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D6EFD-A2DB-D144-A8C3-5BF1787FE9CE}"/>
              </a:ext>
            </a:extLst>
          </p:cNvPr>
          <p:cNvSpPr txBox="1"/>
          <p:nvPr/>
        </p:nvSpPr>
        <p:spPr>
          <a:xfrm>
            <a:off x="228600" y="838200"/>
            <a:ext cx="87129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spherical content, rotation can improve the compression gain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sequences like Gaslamp, with many edges, rotation can help significantly (observed gain ~2.71% for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component)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Elementary motion estimation is used to decide if rotation need to be applied.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Rotation as a pre-processing method does not need any change in decoder and does not increase decoder complexity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Rotation parameter can be passed to renderer in SEI/VUI  information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577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r>
              <a:rPr lang="en-IN" smtClean="0"/>
              <a:t>Proposed-SEI </a:t>
            </a:r>
            <a:r>
              <a:rPr lang="en-IN" dirty="0" smtClean="0"/>
              <a:t>syntax</a:t>
            </a:r>
            <a:endParaRPr lang="en-IN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4041004"/>
              </p:ext>
            </p:extLst>
          </p:nvPr>
        </p:nvGraphicFramePr>
        <p:xfrm>
          <a:off x="457200" y="1752600"/>
          <a:ext cx="7424927" cy="2948940"/>
        </p:xfrm>
        <a:graphic>
          <a:graphicData uri="http://schemas.openxmlformats.org/drawingml/2006/table">
            <a:tbl>
              <a:tblPr/>
              <a:tblGrid>
                <a:gridCol w="61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4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 </a:t>
                      </a:r>
                      <a:r>
                        <a:rPr lang="en-US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payloadSize</a:t>
                      </a: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spherical_rotation_flag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if(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spherical_rotation_flag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 {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	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spherical_rotation_precision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(v)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	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spherical_rotation_yaw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	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spherical_rotation_pitch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	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spherical_rotation_roll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se(v)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b" latinLnBrk="0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868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7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</TotalTime>
  <Words>974</Words>
  <Application>Microsoft Office PowerPoint</Application>
  <PresentationFormat>On-screen Show (4:3)</PresentationFormat>
  <Paragraphs>287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맑은 고딕</vt:lpstr>
      <vt:lpstr>Arial</vt:lpstr>
      <vt:lpstr>Calibri</vt:lpstr>
      <vt:lpstr>Exo 2</vt:lpstr>
      <vt:lpstr>Noto Sans CJK KR</vt:lpstr>
      <vt:lpstr>Titillium</vt:lpstr>
      <vt:lpstr>삼성긴고딕OTF ExtraBold</vt:lpstr>
      <vt:lpstr>Office Theme</vt:lpstr>
      <vt:lpstr>Macro-Enabled Worksheet</vt:lpstr>
      <vt:lpstr>CE13: Pre-rotation with Test 1.1a and 1.1b Test 4.2</vt:lpstr>
      <vt:lpstr>Introduction</vt:lpstr>
      <vt:lpstr>Optimal rotation for Gaslamp sequence</vt:lpstr>
      <vt:lpstr>Proposed algorithm – Pre-processing (No Multipass)</vt:lpstr>
      <vt:lpstr>Early termination</vt:lpstr>
      <vt:lpstr>Results – TEST 13.4.2b vs CE Anchor</vt:lpstr>
      <vt:lpstr>Conclusion</vt:lpstr>
      <vt:lpstr>Proposed-SEI syntax</vt:lpstr>
      <vt:lpstr>PowerPoint Presentation</vt:lpstr>
      <vt:lpstr>RAP level rotation results (CE 13.4.2b vs CE anchor)</vt:lpstr>
      <vt:lpstr>Results (CE-13.6.2 – L meeting)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RSP Algorithms</dc:title>
  <dc:creator>Amith Dsouza (12539267)</dc:creator>
  <cp:lastModifiedBy>chirag.p</cp:lastModifiedBy>
  <cp:revision>148</cp:revision>
  <dcterms:created xsi:type="dcterms:W3CDTF">2018-04-10T18:43:47Z</dcterms:created>
  <dcterms:modified xsi:type="dcterms:W3CDTF">2019-01-12T22:41:05Z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