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87" r:id="rId3"/>
    <p:sldId id="283" r:id="rId4"/>
    <p:sldId id="284" r:id="rId5"/>
    <p:sldId id="288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JVET-M0232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Non-CE10: Simplification of Intra Mode coding for CIIP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75735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An intra prediction mode</a:t>
            </a:r>
            <a:r>
              <a:rPr lang="zh-TW" altLang="en-US" dirty="0"/>
              <a:t> </a:t>
            </a:r>
            <a:r>
              <a:rPr lang="en-US" altLang="zh-TW" dirty="0"/>
              <a:t>for </a:t>
            </a:r>
            <a:r>
              <a:rPr lang="en-US" dirty="0"/>
              <a:t>CIIP mode </a:t>
            </a:r>
            <a:r>
              <a:rPr lang="en-CA" dirty="0"/>
              <a:t>is derived from two additional syntax elements: </a:t>
            </a:r>
            <a:r>
              <a:rPr lang="en-CA" dirty="0" err="1"/>
              <a:t>mpm</a:t>
            </a:r>
            <a:r>
              <a:rPr lang="en-CA" dirty="0"/>
              <a:t> flag and </a:t>
            </a:r>
            <a:r>
              <a:rPr lang="en-CA" dirty="0" err="1"/>
              <a:t>mpm</a:t>
            </a:r>
            <a:r>
              <a:rPr lang="en-CA" dirty="0"/>
              <a:t> index</a:t>
            </a:r>
          </a:p>
          <a:p>
            <a:pPr hangingPunct="0"/>
            <a:r>
              <a:rPr lang="en-CA" dirty="0"/>
              <a:t>The MPM for CIIP is derived as follow.</a:t>
            </a:r>
            <a:endParaRPr lang="en-US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5B483E8-CFDF-4269-8BCC-43C85081849E}"/>
              </a:ext>
            </a:extLst>
          </p:cNvPr>
          <p:cNvSpPr/>
          <p:nvPr/>
        </p:nvSpPr>
        <p:spPr>
          <a:xfrm>
            <a:off x="2672080" y="3317240"/>
            <a:ext cx="6096000" cy="33439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−"/>
            </a:pP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The left and top neighbouring blocks are set as A and B, respectively</a:t>
            </a:r>
            <a:endParaRPr lang="en-US" sz="1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−"/>
            </a:pP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The intra prediction modes of block A and block B, denoted as </a:t>
            </a:r>
            <a:r>
              <a:rPr lang="en-CA" sz="11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intraModeA</a:t>
            </a: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and </a:t>
            </a:r>
            <a:r>
              <a:rPr lang="en-CA" sz="11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intraModeB</a:t>
            </a: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, respectively, are derived as follows:</a:t>
            </a:r>
            <a:endParaRPr lang="en-US" sz="1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Let X be either A or B</a:t>
            </a:r>
            <a:endParaRPr lang="en-US" sz="1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CA" sz="11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intraModeX</a:t>
            </a: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is set to DC if 1) block X is not available; or 2) block X is not predicted using the CIIP mode or the intra mode; 3) </a:t>
            </a:r>
            <a:r>
              <a:rPr lang="en-US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block B is outside of the current CTU</a:t>
            </a:r>
            <a:endParaRPr lang="en-US" sz="1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otherwise, </a:t>
            </a:r>
            <a:r>
              <a:rPr lang="en-CA" sz="11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intraModeX</a:t>
            </a: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is set to 1) DC or PLANAR if the intra prediction mode of block X is DC or PLANAR; or 2) VERTICAL if the intra prediction mode of block X is a “vertical-like” angular mode (larger than 34), or 3) HORIZONTAL if the intra prediction mode of block X is a “horizontal-like” angular mode (smaller than or equal to 34)</a:t>
            </a:r>
            <a:endParaRPr lang="en-US" sz="1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−"/>
            </a:pP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If </a:t>
            </a:r>
            <a:r>
              <a:rPr lang="en-CA" sz="11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intraModeA</a:t>
            </a: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and </a:t>
            </a:r>
            <a:r>
              <a:rPr lang="en-CA" sz="11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intraModeB</a:t>
            </a: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are the same: </a:t>
            </a:r>
            <a:endParaRPr lang="en-US" sz="1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If </a:t>
            </a:r>
            <a:r>
              <a:rPr lang="en-CA" sz="11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intraModeA</a:t>
            </a: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is PLANAR or DC, then the three MPMs are set to {PLANAR, DC, VERTICAL} in that order</a:t>
            </a:r>
            <a:endParaRPr lang="en-US" sz="1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Otherwise, the three MPMs are set to {</a:t>
            </a:r>
            <a:r>
              <a:rPr lang="en-CA" sz="11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intraModeA</a:t>
            </a: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, PLANAR, DC} in that order</a:t>
            </a:r>
            <a:endParaRPr lang="en-US" sz="1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−"/>
            </a:pP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Otherwise (</a:t>
            </a:r>
            <a:r>
              <a:rPr lang="en-CA" sz="11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intraModeA</a:t>
            </a: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and </a:t>
            </a:r>
            <a:r>
              <a:rPr lang="en-CA" sz="11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intraModeB</a:t>
            </a: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are different): </a:t>
            </a:r>
            <a:endParaRPr lang="en-US" sz="1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The first two MPMs are set to {</a:t>
            </a:r>
            <a:r>
              <a:rPr lang="en-CA" sz="11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intraModeA</a:t>
            </a: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, </a:t>
            </a:r>
            <a:r>
              <a:rPr lang="en-CA" sz="11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intraModeB</a:t>
            </a: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} in that order</a:t>
            </a:r>
            <a:endParaRPr lang="en-US" sz="1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CA" sz="11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Uniqueness of PLANAR, DC and VERTICAL is checked in that order against the first two MPM candidate modes; as soon as a unique mode is found, it is added to as the third MPM</a:t>
            </a:r>
            <a:endParaRPr lang="en-US" sz="1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The Proposed Modifications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2674086"/>
          </a:xfrm>
        </p:spPr>
        <p:txBody>
          <a:bodyPr>
            <a:normAutofit/>
          </a:bodyPr>
          <a:lstStyle/>
          <a:p>
            <a:pPr hangingPunct="0"/>
            <a:r>
              <a:rPr lang="en-US" altLang="zh-TW" dirty="0"/>
              <a:t>R</a:t>
            </a:r>
            <a:r>
              <a:rPr lang="en-US" dirty="0"/>
              <a:t>emove the MPM process in CIIP </a:t>
            </a:r>
          </a:p>
          <a:p>
            <a:pPr hangingPunct="0"/>
            <a:r>
              <a:rPr lang="en-US" altLang="zh-TW" dirty="0"/>
              <a:t>D</a:t>
            </a:r>
            <a:r>
              <a:rPr lang="en-US" dirty="0"/>
              <a:t>irectly signal the intra modes of CIIP using the truncated unary (TU) codewords as shown in the table below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14F1049-5CEE-48B7-96CA-4C35E73E7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046907"/>
              </p:ext>
            </p:extLst>
          </p:nvPr>
        </p:nvGraphicFramePr>
        <p:xfrm>
          <a:off x="2904806" y="3348380"/>
          <a:ext cx="5985193" cy="21075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8788">
                  <a:extLst>
                    <a:ext uri="{9D8B030D-6E8A-4147-A177-3AD203B41FA5}">
                      <a16:colId xmlns:a16="http://schemas.microsoft.com/office/drawing/2014/main" val="1579676540"/>
                    </a:ext>
                  </a:extLst>
                </a:gridCol>
                <a:gridCol w="742580">
                  <a:extLst>
                    <a:ext uri="{9D8B030D-6E8A-4147-A177-3AD203B41FA5}">
                      <a16:colId xmlns:a16="http://schemas.microsoft.com/office/drawing/2014/main" val="1081159399"/>
                    </a:ext>
                  </a:extLst>
                </a:gridCol>
                <a:gridCol w="741706">
                  <a:extLst>
                    <a:ext uri="{9D8B030D-6E8A-4147-A177-3AD203B41FA5}">
                      <a16:colId xmlns:a16="http://schemas.microsoft.com/office/drawing/2014/main" val="2163573030"/>
                    </a:ext>
                  </a:extLst>
                </a:gridCol>
                <a:gridCol w="741706">
                  <a:extLst>
                    <a:ext uri="{9D8B030D-6E8A-4147-A177-3AD203B41FA5}">
                      <a16:colId xmlns:a16="http://schemas.microsoft.com/office/drawing/2014/main" val="3794456194"/>
                    </a:ext>
                  </a:extLst>
                </a:gridCol>
                <a:gridCol w="741706">
                  <a:extLst>
                    <a:ext uri="{9D8B030D-6E8A-4147-A177-3AD203B41FA5}">
                      <a16:colId xmlns:a16="http://schemas.microsoft.com/office/drawing/2014/main" val="2152482503"/>
                    </a:ext>
                  </a:extLst>
                </a:gridCol>
                <a:gridCol w="741706">
                  <a:extLst>
                    <a:ext uri="{9D8B030D-6E8A-4147-A177-3AD203B41FA5}">
                      <a16:colId xmlns:a16="http://schemas.microsoft.com/office/drawing/2014/main" val="387631384"/>
                    </a:ext>
                  </a:extLst>
                </a:gridCol>
                <a:gridCol w="741706">
                  <a:extLst>
                    <a:ext uri="{9D8B030D-6E8A-4147-A177-3AD203B41FA5}">
                      <a16:colId xmlns:a16="http://schemas.microsoft.com/office/drawing/2014/main" val="1092924924"/>
                    </a:ext>
                  </a:extLst>
                </a:gridCol>
                <a:gridCol w="765295">
                  <a:extLst>
                    <a:ext uri="{9D8B030D-6E8A-4147-A177-3AD203B41FA5}">
                      <a16:colId xmlns:a16="http://schemas.microsoft.com/office/drawing/2014/main" val="3175102726"/>
                    </a:ext>
                  </a:extLst>
                </a:gridCol>
              </a:tblGrid>
              <a:tr h="55056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Modes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General Shape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Wide Shape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Narrow Shape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735166"/>
                  </a:ext>
                </a:extLst>
              </a:tr>
              <a:tr h="38924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Planar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2729983"/>
                  </a:ext>
                </a:extLst>
              </a:tr>
              <a:tr h="38924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DC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96707620"/>
                  </a:ext>
                </a:extLst>
              </a:tr>
              <a:tr h="38924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HOR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5587647"/>
                  </a:ext>
                </a:extLst>
              </a:tr>
              <a:tr h="38924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VER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-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7283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</a:t>
            </a:r>
            <a:r>
              <a:rPr lang="en-US"/>
              <a:t>: VTM-</a:t>
            </a:r>
            <a:r>
              <a:rPr lang="en-US" altLang="zh-TW"/>
              <a:t>3</a:t>
            </a:r>
            <a:r>
              <a:rPr lang="en-US"/>
              <a:t>.0</a:t>
            </a:r>
            <a:endParaRPr lang="en-US" dirty="0"/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Proposed Modifications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71319F-7EA0-4B7F-8950-8537AC4AA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13" y="3429000"/>
            <a:ext cx="4882500" cy="171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1CF919A-F4EA-47C9-B086-EF1F750E38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8" y="3429000"/>
            <a:ext cx="4882500" cy="1713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MPM derivation process is removed from intra mode coding for CIIP</a:t>
            </a:r>
          </a:p>
          <a:p>
            <a:pPr hangingPunct="0"/>
            <a:r>
              <a:rPr lang="en-CA" dirty="0"/>
              <a:t>Truncated unary codewords are used to signal the intra modes for CIIP</a:t>
            </a:r>
          </a:p>
          <a:p>
            <a:pPr hangingPunct="0"/>
            <a:r>
              <a:rPr lang="en-CA" dirty="0"/>
              <a:t>The results reported show </a:t>
            </a:r>
            <a:r>
              <a:rPr lang="en-CA"/>
              <a:t>that -0.01% and 0.01% </a:t>
            </a:r>
            <a:r>
              <a:rPr lang="en-CA" dirty="0"/>
              <a:t>BD-rate increases are incurred with the </a:t>
            </a:r>
            <a:r>
              <a:rPr lang="en-CA"/>
              <a:t>proposed simplification</a:t>
            </a:r>
          </a:p>
          <a:p>
            <a:pPr hangingPunct="0"/>
            <a:r>
              <a:rPr lang="en-CA" dirty="0"/>
              <a:t>It is recommended to adopt the proposed modifications into VVC for CIIP mode.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</TotalTime>
  <Words>449</Words>
  <Application>Microsoft Office PowerPoint</Application>
  <PresentationFormat>Widescreen</PresentationFormat>
  <Paragraphs>66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Source Han Sans CN Light</vt:lpstr>
      <vt:lpstr>Arial</vt:lpstr>
      <vt:lpstr>Calibri</vt:lpstr>
      <vt:lpstr>Calibri Light</vt:lpstr>
      <vt:lpstr>Courier New</vt:lpstr>
      <vt:lpstr>Times New Roman</vt:lpstr>
      <vt:lpstr>Office Theme</vt:lpstr>
      <vt:lpstr>PowerPoint Presentation</vt:lpstr>
      <vt:lpstr>Introduction</vt:lpstr>
      <vt:lpstr>The Proposed Modifications</vt:lpstr>
      <vt:lpstr>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98</cp:revision>
  <dcterms:created xsi:type="dcterms:W3CDTF">2018-09-04T21:01:33Z</dcterms:created>
  <dcterms:modified xsi:type="dcterms:W3CDTF">2019-01-08T23:46:02Z</dcterms:modified>
</cp:coreProperties>
</file>