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3" r:id="rId4"/>
    <p:sldId id="284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1/8/2019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JVET-M0231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Non-CE4: Regular merge flag coding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69189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CA" dirty="0"/>
              <a:t>The syntax signaled to indicate the corresponding merge modes is illustrated as below. </a:t>
            </a:r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altLang="zh-TW" dirty="0"/>
          </a:p>
          <a:p>
            <a:pPr hangingPunct="0"/>
            <a:r>
              <a:rPr lang="en-US" altLang="zh-TW" dirty="0"/>
              <a:t>M</a:t>
            </a:r>
            <a:r>
              <a:rPr lang="en-CA" dirty="0"/>
              <a:t>ore than 50% of the merge modes are the regular merge modes</a:t>
            </a:r>
          </a:p>
          <a:p>
            <a:pPr hangingPunct="0"/>
            <a:r>
              <a:rPr lang="en-CA" dirty="0"/>
              <a:t>The codeword for the regular merge/skip mode is the longest one among the different merge/skip modes</a:t>
            </a:r>
          </a:p>
          <a:p>
            <a:pPr hangingPunct="0"/>
            <a:r>
              <a:rPr lang="en-US" altLang="zh-TW" dirty="0"/>
              <a:t>N</a:t>
            </a:r>
            <a:r>
              <a:rPr lang="en-CA" dirty="0" err="1"/>
              <a:t>ot</a:t>
            </a:r>
            <a:r>
              <a:rPr lang="en-CA" dirty="0"/>
              <a:t> an efficient design in terms of syntax parsing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E06A9F6-A633-4451-B448-873F837BDE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233576"/>
              </p:ext>
            </p:extLst>
          </p:nvPr>
        </p:nvGraphicFramePr>
        <p:xfrm>
          <a:off x="2306320" y="2611120"/>
          <a:ext cx="7010399" cy="157480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71859">
                  <a:extLst>
                    <a:ext uri="{9D8B030D-6E8A-4147-A177-3AD203B41FA5}">
                      <a16:colId xmlns:a16="http://schemas.microsoft.com/office/drawing/2014/main" val="3235100627"/>
                    </a:ext>
                  </a:extLst>
                </a:gridCol>
                <a:gridCol w="1309635">
                  <a:extLst>
                    <a:ext uri="{9D8B030D-6E8A-4147-A177-3AD203B41FA5}">
                      <a16:colId xmlns:a16="http://schemas.microsoft.com/office/drawing/2014/main" val="445287653"/>
                    </a:ext>
                  </a:extLst>
                </a:gridCol>
                <a:gridCol w="1386672">
                  <a:extLst>
                    <a:ext uri="{9D8B030D-6E8A-4147-A177-3AD203B41FA5}">
                      <a16:colId xmlns:a16="http://schemas.microsoft.com/office/drawing/2014/main" val="2827093270"/>
                    </a:ext>
                  </a:extLst>
                </a:gridCol>
                <a:gridCol w="1078523">
                  <a:extLst>
                    <a:ext uri="{9D8B030D-6E8A-4147-A177-3AD203B41FA5}">
                      <a16:colId xmlns:a16="http://schemas.microsoft.com/office/drawing/2014/main" val="90575757"/>
                    </a:ext>
                  </a:extLst>
                </a:gridCol>
                <a:gridCol w="1463710">
                  <a:extLst>
                    <a:ext uri="{9D8B030D-6E8A-4147-A177-3AD203B41FA5}">
                      <a16:colId xmlns:a16="http://schemas.microsoft.com/office/drawing/2014/main" val="3039584735"/>
                    </a:ext>
                  </a:extLst>
                </a:gridCol>
              </a:tblGrid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Signaled Modes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MMVD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Subblock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CIIP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Triangular Flag 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7712524"/>
                  </a:ext>
                </a:extLst>
              </a:tr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MMVD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7462518"/>
                  </a:ext>
                </a:extLst>
              </a:tr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Subblock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4157551"/>
                  </a:ext>
                </a:extLst>
              </a:tr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CIIP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4823054"/>
                  </a:ext>
                </a:extLst>
              </a:tr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Triangle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89792063"/>
                  </a:ext>
                </a:extLst>
              </a:tr>
              <a:tr h="26246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Regular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413849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Modifications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2674086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A</a:t>
            </a:r>
            <a:r>
              <a:rPr lang="en-US" dirty="0"/>
              <a:t> regular merge flag</a:t>
            </a:r>
            <a:r>
              <a:rPr lang="zh-TW" altLang="en-US" dirty="0"/>
              <a:t> </a:t>
            </a:r>
            <a:r>
              <a:rPr lang="en-US" altLang="zh-TW" dirty="0"/>
              <a:t>is signaled</a:t>
            </a:r>
            <a:r>
              <a:rPr lang="en-US" dirty="0"/>
              <a:t> right after the merge flag and skip flag to indicate whether the regular merge/skip mode is used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5687F12-F0D2-4DDC-A3F9-3121508CC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872441"/>
              </p:ext>
            </p:extLst>
          </p:nvPr>
        </p:nvGraphicFramePr>
        <p:xfrm>
          <a:off x="2753360" y="2873301"/>
          <a:ext cx="6847841" cy="1544322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30773">
                  <a:extLst>
                    <a:ext uri="{9D8B030D-6E8A-4147-A177-3AD203B41FA5}">
                      <a16:colId xmlns:a16="http://schemas.microsoft.com/office/drawing/2014/main" val="704625567"/>
                    </a:ext>
                  </a:extLst>
                </a:gridCol>
                <a:gridCol w="1279267">
                  <a:extLst>
                    <a:ext uri="{9D8B030D-6E8A-4147-A177-3AD203B41FA5}">
                      <a16:colId xmlns:a16="http://schemas.microsoft.com/office/drawing/2014/main" val="2711639826"/>
                    </a:ext>
                  </a:extLst>
                </a:gridCol>
                <a:gridCol w="1354518">
                  <a:extLst>
                    <a:ext uri="{9D8B030D-6E8A-4147-A177-3AD203B41FA5}">
                      <a16:colId xmlns:a16="http://schemas.microsoft.com/office/drawing/2014/main" val="646167816"/>
                    </a:ext>
                  </a:extLst>
                </a:gridCol>
                <a:gridCol w="1354518">
                  <a:extLst>
                    <a:ext uri="{9D8B030D-6E8A-4147-A177-3AD203B41FA5}">
                      <a16:colId xmlns:a16="http://schemas.microsoft.com/office/drawing/2014/main" val="2871027793"/>
                    </a:ext>
                  </a:extLst>
                </a:gridCol>
                <a:gridCol w="1128765">
                  <a:extLst>
                    <a:ext uri="{9D8B030D-6E8A-4147-A177-3AD203B41FA5}">
                      <a16:colId xmlns:a16="http://schemas.microsoft.com/office/drawing/2014/main" val="1785156873"/>
                    </a:ext>
                  </a:extLst>
                </a:gridCol>
              </a:tblGrid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Signaled Modes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Regular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MMVD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Subblock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CIIP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8638614"/>
                  </a:ext>
                </a:extLst>
              </a:tr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Regular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2702033"/>
                  </a:ext>
                </a:extLst>
              </a:tr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MMVD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82302770"/>
                  </a:ext>
                </a:extLst>
              </a:tr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Subblock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868436"/>
                  </a:ext>
                </a:extLst>
              </a:tr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CIIP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1581289"/>
                  </a:ext>
                </a:extLst>
              </a:tr>
              <a:tr h="257387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Triangle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3691486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9CD955A-76A3-4901-AA76-B8C41CC4A4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1165459"/>
              </p:ext>
            </p:extLst>
          </p:nvPr>
        </p:nvGraphicFramePr>
        <p:xfrm>
          <a:off x="2753360" y="4990636"/>
          <a:ext cx="5730240" cy="12192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727200">
                  <a:extLst>
                    <a:ext uri="{9D8B030D-6E8A-4147-A177-3AD203B41FA5}">
                      <a16:colId xmlns:a16="http://schemas.microsoft.com/office/drawing/2014/main" val="2224002847"/>
                    </a:ext>
                  </a:extLst>
                </a:gridCol>
                <a:gridCol w="1259840">
                  <a:extLst>
                    <a:ext uri="{9D8B030D-6E8A-4147-A177-3AD203B41FA5}">
                      <a16:colId xmlns:a16="http://schemas.microsoft.com/office/drawing/2014/main" val="169465811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142750037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4195584150"/>
                    </a:ext>
                  </a:extLst>
                </a:gridCol>
              </a:tblGrid>
              <a:tr h="24282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Signaled Modes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Regular Flag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MMVD Flag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Subblock Flag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7815855"/>
                  </a:ext>
                </a:extLst>
              </a:tr>
              <a:tr h="24282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Regular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2485266"/>
                  </a:ext>
                </a:extLst>
              </a:tr>
              <a:tr h="24282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MMVD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-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6751392"/>
                  </a:ext>
                </a:extLst>
              </a:tr>
              <a:tr h="24282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Subblock 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0315715"/>
                  </a:ext>
                </a:extLst>
              </a:tr>
              <a:tr h="242824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Triangle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>
                          <a:effectLst/>
                        </a:rPr>
                        <a:t>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</a:rPr>
                        <a:t>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7125302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07356B12-7468-4C83-819A-BAC561147608}"/>
              </a:ext>
            </a:extLst>
          </p:cNvPr>
          <p:cNvSpPr/>
          <p:nvPr/>
        </p:nvSpPr>
        <p:spPr>
          <a:xfrm>
            <a:off x="787818" y="3380025"/>
            <a:ext cx="1548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/>
              <a:t>Merge</a:t>
            </a:r>
            <a:r>
              <a:rPr lang="zh-TW" altLang="en-US" dirty="0"/>
              <a:t> </a:t>
            </a:r>
            <a:r>
              <a:rPr lang="en-US" altLang="zh-TW" dirty="0"/>
              <a:t>Modes</a:t>
            </a:r>
            <a:r>
              <a:rPr lang="en-US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C3B326-755D-413A-AC25-32225C28D8E7}"/>
              </a:ext>
            </a:extLst>
          </p:cNvPr>
          <p:cNvSpPr/>
          <p:nvPr/>
        </p:nvSpPr>
        <p:spPr>
          <a:xfrm>
            <a:off x="737435" y="5381477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Skip</a:t>
            </a:r>
            <a:r>
              <a:rPr lang="zh-TW" altLang="en-US" dirty="0"/>
              <a:t> </a:t>
            </a:r>
            <a:r>
              <a:rPr lang="en-US" altLang="zh-TW" dirty="0"/>
              <a:t>Modes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</a:t>
            </a:r>
            <a:r>
              <a:rPr lang="en-US"/>
              <a:t>: VTM-3.0</a:t>
            </a:r>
            <a:endParaRPr lang="en-US" dirty="0"/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  <a:p>
            <a:pPr lvl="0" hangingPunct="0"/>
            <a:endParaRPr lang="en-US" dirty="0"/>
          </a:p>
          <a:p>
            <a:endParaRPr lang="en-CA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5FE4CB7-B10C-434E-8E78-831DD2683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29000"/>
            <a:ext cx="4882100" cy="17503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456DF2-2FC3-4EA5-9278-C8615EC2D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15" y="3429000"/>
            <a:ext cx="4882100" cy="175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In the proposed scheme, the codeword length for regular merge mode becomes the shortest one </a:t>
            </a:r>
          </a:p>
          <a:p>
            <a:pPr hangingPunct="0"/>
            <a:r>
              <a:rPr lang="en-US" altLang="zh-TW" dirty="0"/>
              <a:t>T</a:t>
            </a:r>
            <a:r>
              <a:rPr lang="en-CA" dirty="0"/>
              <a:t>he results reportedly show 0.00% and -0.2</a:t>
            </a:r>
            <a:r>
              <a:rPr lang="en-US" altLang="zh-TW" dirty="0"/>
              <a:t>3</a:t>
            </a:r>
            <a:r>
              <a:rPr lang="en-CA" dirty="0"/>
              <a:t>% BD-rate improvements under RA and LDB, respectively</a:t>
            </a:r>
          </a:p>
          <a:p>
            <a:pPr hangingPunct="0"/>
            <a:r>
              <a:rPr lang="en-CA" dirty="0"/>
              <a:t>The design is also more efficient in terms of syntax parsing</a:t>
            </a:r>
          </a:p>
          <a:p>
            <a:pPr hangingPunct="0"/>
            <a:r>
              <a:rPr lang="en-CA" dirty="0"/>
              <a:t>It is recommended to adopt the proposed modifications into VVC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</TotalTime>
  <Words>267</Words>
  <Application>Microsoft Office PowerPoint</Application>
  <PresentationFormat>Widescreen</PresentationFormat>
  <Paragraphs>106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Introduction</vt:lpstr>
      <vt:lpstr>The Proposed Modifications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yiwen Chen</cp:lastModifiedBy>
  <cp:revision>104</cp:revision>
  <dcterms:created xsi:type="dcterms:W3CDTF">2018-09-04T21:01:33Z</dcterms:created>
  <dcterms:modified xsi:type="dcterms:W3CDTF">2019-01-08T23:45:43Z</dcterms:modified>
</cp:coreProperties>
</file>