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60" r:id="rId2"/>
    <p:sldId id="258" r:id="rId3"/>
    <p:sldId id="269" r:id="rId4"/>
    <p:sldId id="257" r:id="rId5"/>
    <p:sldId id="266" r:id="rId6"/>
    <p:sldId id="263" r:id="rId7"/>
    <p:sldId id="270" r:id="rId8"/>
    <p:sldId id="264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A6A6"/>
    <a:srgbClr val="E6E6E6"/>
    <a:srgbClr val="004181"/>
    <a:srgbClr val="1E4BA7"/>
    <a:srgbClr val="004C97"/>
    <a:srgbClr val="9F1115"/>
    <a:srgbClr val="FFFFFF"/>
    <a:srgbClr val="000000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68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B6A6352B-A071-4A3C-BE36-20BEF4DF22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C128CFBA-FC68-451C-B973-4E6C512E8F5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60BD9243-4864-457F-BB38-DE100838D61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735D18E7-D7F0-4ECA-B3CE-3667414B2F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7852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AF9C51-6A08-4E9B-9D27-ADE9AB86A3DC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84B989-D510-4BA1-BCA5-BB8B6E570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90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84B989-D510-4BA1-BCA5-BB8B6E570AE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916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84B989-D510-4BA1-BCA5-BB8B6E570AE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107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092E43BC-46F9-4292-B809-1CC71499AB6A}"/>
              </a:ext>
            </a:extLst>
          </p:cNvPr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55F24C9E-80EA-4D4F-BB08-CFEB72B57213}"/>
              </a:ext>
            </a:extLst>
          </p:cNvPr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ED5E6D8-DA08-4BD9-B869-5BEFE9D86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E73867B-3F24-42B6-B8F2-EBF961DD02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="" xmlns:a16="http://schemas.microsoft.com/office/drawing/2014/main" id="{FD87877A-332C-472B-A376-ACA7B636B41F}"/>
              </a:ext>
            </a:extLst>
          </p:cNvPr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="" xmlns:a16="http://schemas.microsoft.com/office/drawing/2014/main" id="{62D5C956-4B55-4C70-BE98-9870F9F6954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>
            <a:extLst>
              <a:ext uri="{FF2B5EF4-FFF2-40B4-BE49-F238E27FC236}">
                <a16:creationId xmlns="" xmlns:a16="http://schemas.microsoft.com/office/drawing/2014/main" id="{8B159564-34B1-48D7-AF40-4FABC7D1D238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>
              <a:extLst>
                <a:ext uri="{FF2B5EF4-FFF2-40B4-BE49-F238E27FC236}">
                  <a16:creationId xmlns="" xmlns:a16="http://schemas.microsoft.com/office/drawing/2014/main" id="{EBD3F6F7-D6EC-4FA9-8B63-D8EB0765709B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>
                <a:extLst>
                  <a:ext uri="{FF2B5EF4-FFF2-40B4-BE49-F238E27FC236}">
                    <a16:creationId xmlns="" xmlns:a16="http://schemas.microsoft.com/office/drawing/2014/main" id="{21F8E504-1F09-4C79-B81C-B798AF38117A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>
                <a:extLst>
                  <a:ext uri="{FF2B5EF4-FFF2-40B4-BE49-F238E27FC236}">
                    <a16:creationId xmlns="" xmlns:a16="http://schemas.microsoft.com/office/drawing/2014/main" id="{3D659C08-918C-400F-8BF1-55C60C7E4BC8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="" xmlns:a16="http://schemas.microsoft.com/office/drawing/2014/main" id="{8C7FB6CA-A4F7-4BCA-8F68-264A82BF3BE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>
            <a:extLst>
              <a:ext uri="{FF2B5EF4-FFF2-40B4-BE49-F238E27FC236}">
                <a16:creationId xmlns="" xmlns:a16="http://schemas.microsoft.com/office/drawing/2014/main" id="{6AB1788F-5865-4259-B688-86E05A8085A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>
            <a:extLst>
              <a:ext uri="{FF2B5EF4-FFF2-40B4-BE49-F238E27FC236}">
                <a16:creationId xmlns="" xmlns:a16="http://schemas.microsoft.com/office/drawing/2014/main" id="{BBED0307-8877-4516-91D4-871B31C0ADA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="" xmlns:a16="http://schemas.microsoft.com/office/drawing/2014/main" id="{1FCB983F-AE11-4D7C-A028-BDBB10C31D0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>
            <a:extLst>
              <a:ext uri="{FF2B5EF4-FFF2-40B4-BE49-F238E27FC236}">
                <a16:creationId xmlns="" xmlns:a16="http://schemas.microsoft.com/office/drawing/2014/main" id="{76E6A27E-7C8A-4C81-AE30-77B4E46A0470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>
            <a:extLst>
              <a:ext uri="{FF2B5EF4-FFF2-40B4-BE49-F238E27FC236}">
                <a16:creationId xmlns="" xmlns:a16="http://schemas.microsoft.com/office/drawing/2014/main" id="{980C9DF1-D005-41EC-B881-E2828AD2510D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>
              <a:extLst>
                <a:ext uri="{FF2B5EF4-FFF2-40B4-BE49-F238E27FC236}">
                  <a16:creationId xmlns="" xmlns:a16="http://schemas.microsoft.com/office/drawing/2014/main" id="{0FF66DE3-B307-4E60-B9AC-0DB05A834125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="" xmlns:a16="http://schemas.microsoft.com/office/drawing/2014/main" id="{01A17F64-F5D9-4AF0-9D60-93B49419BA45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="" xmlns:a16="http://schemas.microsoft.com/office/drawing/2014/main" id="{2A467001-8AFB-4C6B-A88F-65C8F941E788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="" xmlns:a16="http://schemas.microsoft.com/office/drawing/2014/main" id="{2F4A4C5B-F4BD-4044-9F76-C25CF649E1C1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="" xmlns:a16="http://schemas.microsoft.com/office/drawing/2014/main" id="{998DE1A3-8631-4209-BD85-02882246B995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="" xmlns:a16="http://schemas.microsoft.com/office/drawing/2014/main" id="{8D3EB491-654E-48B9-B8C3-9B565A67AB0D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="" xmlns:a16="http://schemas.microsoft.com/office/drawing/2014/main" id="{3B7F8EE3-9B8A-4B5A-83BD-72CF2F87A36F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="" xmlns:a16="http://schemas.microsoft.com/office/drawing/2014/main" id="{8A838BFE-75EF-40F5-B511-7CC38AA0D58E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="" xmlns:a16="http://schemas.microsoft.com/office/drawing/2014/main" id="{30A8174A-98E0-4CE9-89E6-D0DCFBF2797A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>
            <a:extLst>
              <a:ext uri="{FF2B5EF4-FFF2-40B4-BE49-F238E27FC236}">
                <a16:creationId xmlns="" xmlns:a16="http://schemas.microsoft.com/office/drawing/2014/main" id="{B42EE6BB-A1A1-4A9B-8904-9EB8770F7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34" name="页脚占位符 4">
            <a:extLst>
              <a:ext uri="{FF2B5EF4-FFF2-40B4-BE49-F238E27FC236}">
                <a16:creationId xmlns="" xmlns:a16="http://schemas.microsoft.com/office/drawing/2014/main" id="{D23D91AE-501F-40EC-B04A-266EFB4BA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>
            <a:extLst>
              <a:ext uri="{FF2B5EF4-FFF2-40B4-BE49-F238E27FC236}">
                <a16:creationId xmlns="" xmlns:a16="http://schemas.microsoft.com/office/drawing/2014/main" id="{93ADE1F2-D374-4296-8BF3-5570263A9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7F8597A3-651D-40AA-B193-FD68F6D4BEEB}"/>
              </a:ext>
            </a:extLst>
          </p:cNvPr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355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B00A962-5D42-428C-B60C-B1A8A991D546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E63FBF4-4F07-4035-8688-BF84932FF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B638DC99-6E34-4F99-A0E9-FC84D6C791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E86D91C6-9A22-415F-AC2B-AB2ED22757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>
            <a:extLst>
              <a:ext uri="{FF2B5EF4-FFF2-40B4-BE49-F238E27FC236}">
                <a16:creationId xmlns="" xmlns:a16="http://schemas.microsoft.com/office/drawing/2014/main" id="{28C5CE96-DAE1-4E49-B5E6-639162BEF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7" name="页脚占位符 5">
            <a:extLst>
              <a:ext uri="{FF2B5EF4-FFF2-40B4-BE49-F238E27FC236}">
                <a16:creationId xmlns="" xmlns:a16="http://schemas.microsoft.com/office/drawing/2014/main" id="{D2DFF34F-F3F8-455A-8053-5F1081B31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>
            <a:extLst>
              <a:ext uri="{FF2B5EF4-FFF2-40B4-BE49-F238E27FC236}">
                <a16:creationId xmlns="" xmlns:a16="http://schemas.microsoft.com/office/drawing/2014/main" id="{135FFD72-EE65-4D35-856F-CD1C9B9FE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031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C797188-28E4-4D43-BAD5-2D130ABBF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4F745779-EF3C-4522-9AB2-0A4FA54109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8B07BFB-0F9D-419C-AADA-EC12549E6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4EE2B54-0629-438E-80CA-B6B3CE02F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6548E80-5ECC-492D-AC0F-FDE620B3A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634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AB089FC-D92A-4D48-8A91-4A915AF84297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4BD2B425-6AE8-42A8-885D-BF74977B51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3FA2A1EF-81DC-4AFB-9E97-CD223EE493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70F03D68-72CB-4B2F-8324-F399EFFE4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43279431-E71F-49BA-8902-39753CA3F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A9622E52-20A7-4E8D-93B4-3A1D9FCC6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362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8A120919-AFDF-4E31-94DF-EBF8AC087F4E}"/>
              </a:ext>
            </a:extLst>
          </p:cNvPr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="" xmlns:a16="http://schemas.microsoft.com/office/drawing/2014/main" id="{40A7AE38-DD83-452A-A8EC-A41CC1F22B9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A761425D-3A1C-4F1E-839A-00F4CB4DCCA8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>
              <a:extLst>
                <a:ext uri="{FF2B5EF4-FFF2-40B4-BE49-F238E27FC236}">
                  <a16:creationId xmlns="" xmlns:a16="http://schemas.microsoft.com/office/drawing/2014/main" id="{B0DAD94E-36C2-4FAB-B9C6-9A160A35D127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>
                <a:extLst>
                  <a:ext uri="{FF2B5EF4-FFF2-40B4-BE49-F238E27FC236}">
                    <a16:creationId xmlns="" xmlns:a16="http://schemas.microsoft.com/office/drawing/2014/main" id="{9D3831A1-C339-4D78-AEE5-B29B0F0B6EE7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>
                <a:extLst>
                  <a:ext uri="{FF2B5EF4-FFF2-40B4-BE49-F238E27FC236}">
                    <a16:creationId xmlns="" xmlns:a16="http://schemas.microsoft.com/office/drawing/2014/main" id="{89582946-A528-4AB6-B43D-C0825B70CE6F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="" xmlns:a16="http://schemas.microsoft.com/office/drawing/2014/main" id="{80B52E8C-5E09-4E61-9208-E02B8B865E9A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>
            <a:extLst>
              <a:ext uri="{FF2B5EF4-FFF2-40B4-BE49-F238E27FC236}">
                <a16:creationId xmlns="" xmlns:a16="http://schemas.microsoft.com/office/drawing/2014/main" id="{39158802-4332-420D-ADB4-6181F256420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F47F1BE5-404A-449F-A290-5233BA4B3327}"/>
              </a:ext>
            </a:extLst>
          </p:cNvPr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470B6678-AC04-466D-84D3-E1DCC12681BB}"/>
              </a:ext>
            </a:extLst>
          </p:cNvPr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7B19A617-3A82-4E29-81CA-F2DEABCB9D48}"/>
              </a:ext>
            </a:extLst>
          </p:cNvPr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>
            <a:extLst>
              <a:ext uri="{FF2B5EF4-FFF2-40B4-BE49-F238E27FC236}">
                <a16:creationId xmlns="" xmlns:a16="http://schemas.microsoft.com/office/drawing/2014/main" id="{C1471330-D033-4668-8F40-EF5AB7F7D8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46" name="页脚占位符 4">
            <a:extLst>
              <a:ext uri="{FF2B5EF4-FFF2-40B4-BE49-F238E27FC236}">
                <a16:creationId xmlns="" xmlns:a16="http://schemas.microsoft.com/office/drawing/2014/main" id="{9655B97A-E733-4254-8A18-EB5A54718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>
            <a:extLst>
              <a:ext uri="{FF2B5EF4-FFF2-40B4-BE49-F238E27FC236}">
                <a16:creationId xmlns="" xmlns:a16="http://schemas.microsoft.com/office/drawing/2014/main" id="{CD735600-83E7-4E39-BA30-AC53D55FB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>
            <a:extLst>
              <a:ext uri="{FF2B5EF4-FFF2-40B4-BE49-F238E27FC236}">
                <a16:creationId xmlns="" xmlns:a16="http://schemas.microsoft.com/office/drawing/2014/main" id="{1444727C-9FDA-4BA0-937F-F1D5F063825D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="" xmlns:a16="http://schemas.microsoft.com/office/drawing/2014/main" id="{3028D131-CABF-42B2-BB88-8BFF7B20D6D8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="" xmlns:a16="http://schemas.microsoft.com/office/drawing/2014/main" id="{3BF34D99-313E-49B5-95BC-B66F52FD6C7E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>
            <a:extLst>
              <a:ext uri="{FF2B5EF4-FFF2-40B4-BE49-F238E27FC236}">
                <a16:creationId xmlns="" xmlns:a16="http://schemas.microsoft.com/office/drawing/2014/main" id="{2EC41DAB-73B0-481D-83AF-5547D3ED3AC9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>
              <a:extLst>
                <a:ext uri="{FF2B5EF4-FFF2-40B4-BE49-F238E27FC236}">
                  <a16:creationId xmlns="" xmlns:a16="http://schemas.microsoft.com/office/drawing/2014/main" id="{02C9C9F5-B803-4F54-BB6B-56B6F9D7D638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="" xmlns:a16="http://schemas.microsoft.com/office/drawing/2014/main" id="{96EB0F25-6133-4535-82CC-4FD8DAAF2DC8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="" xmlns:a16="http://schemas.microsoft.com/office/drawing/2014/main" id="{F6E6B307-58A9-478F-8C31-1DDE6F6CDE8A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="" xmlns:a16="http://schemas.microsoft.com/office/drawing/2014/main" id="{DEBFC1F2-A2A3-4E7B-B014-967150366007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="" xmlns:a16="http://schemas.microsoft.com/office/drawing/2014/main" id="{4710EE5E-81AA-4CB6-82D4-932525BFBA37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="" xmlns:a16="http://schemas.microsoft.com/office/drawing/2014/main" id="{213555BE-F67E-4BA4-93F7-6112375CE518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="" xmlns:a16="http://schemas.microsoft.com/office/drawing/2014/main" id="{1F58FB08-232E-441B-BF1C-7ACF6815C79C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="" xmlns:a16="http://schemas.microsoft.com/office/drawing/2014/main" id="{DE6D5C6A-8DF2-4ADD-8724-6F9DAAD35595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="" xmlns:a16="http://schemas.microsoft.com/office/drawing/2014/main" id="{7456005E-1632-4D3D-A0FA-DE3988E74574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0E1115C-48D7-4061-95FA-32C2239890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279533F2-2508-4DB5-8C27-F4CCD5D99E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190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E81B7E50-5CBE-4251-B36E-FB7D6070F3F4}"/>
              </a:ext>
            </a:extLst>
          </p:cNvPr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="" xmlns:a16="http://schemas.microsoft.com/office/drawing/2014/main" id="{FBE9595D-8FAD-44BE-803C-7298F806F82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846C16D5-938B-4F67-B8BD-A1BFB47B67BF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>
              <a:extLst>
                <a:ext uri="{FF2B5EF4-FFF2-40B4-BE49-F238E27FC236}">
                  <a16:creationId xmlns="" xmlns:a16="http://schemas.microsoft.com/office/drawing/2014/main" id="{E7E9F6CB-9DD0-4AAC-8841-E99D702C36A6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>
                <a:extLst>
                  <a:ext uri="{FF2B5EF4-FFF2-40B4-BE49-F238E27FC236}">
                    <a16:creationId xmlns="" xmlns:a16="http://schemas.microsoft.com/office/drawing/2014/main" id="{FD9AFA32-2F34-4503-B6FB-9C3CBFE3B8A7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>
                <a:extLst>
                  <a:ext uri="{FF2B5EF4-FFF2-40B4-BE49-F238E27FC236}">
                    <a16:creationId xmlns="" xmlns:a16="http://schemas.microsoft.com/office/drawing/2014/main" id="{1E6CC3DE-D162-4CB4-8B80-70410EF57598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="" xmlns:a16="http://schemas.microsoft.com/office/drawing/2014/main" id="{98053B1C-CDFA-491B-8269-A61012D9798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>
            <a:extLst>
              <a:ext uri="{FF2B5EF4-FFF2-40B4-BE49-F238E27FC236}">
                <a16:creationId xmlns="" xmlns:a16="http://schemas.microsoft.com/office/drawing/2014/main" id="{2E1565CC-D168-4701-BC5A-DA68DB3DD83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1B46D757-B53A-43D8-9C4E-6C2962A6590B}"/>
              </a:ext>
            </a:extLst>
          </p:cNvPr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E715CFBB-1F5A-439A-881C-B34A9D6677A3}"/>
              </a:ext>
            </a:extLst>
          </p:cNvPr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0E1115C-48D7-4061-95FA-32C2239890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279533F2-2508-4DB5-8C27-F4CCD5D99E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0BFFA221-A7CE-461B-BA0D-E13F592B7F82}"/>
              </a:ext>
            </a:extLst>
          </p:cNvPr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>
            <a:extLst>
              <a:ext uri="{FF2B5EF4-FFF2-40B4-BE49-F238E27FC236}">
                <a16:creationId xmlns="" xmlns:a16="http://schemas.microsoft.com/office/drawing/2014/main" id="{EF956259-22CB-41B4-BD09-4DB27D0AD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44" name="页脚占位符 4">
            <a:extLst>
              <a:ext uri="{FF2B5EF4-FFF2-40B4-BE49-F238E27FC236}">
                <a16:creationId xmlns="" xmlns:a16="http://schemas.microsoft.com/office/drawing/2014/main" id="{45F3508C-79DE-4F0C-8536-2D97A7E66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>
            <a:extLst>
              <a:ext uri="{FF2B5EF4-FFF2-40B4-BE49-F238E27FC236}">
                <a16:creationId xmlns="" xmlns:a16="http://schemas.microsoft.com/office/drawing/2014/main" id="{3211109C-E9A4-453E-ACE4-C74DB16D7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854FC445-331D-42DF-AAA4-417374341C2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6CBF9310-2421-4E3A-A8B9-11AB6BF255C6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119EB036-64C4-4C4F-BE88-C0C2CF38C848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>
            <a:extLst>
              <a:ext uri="{FF2B5EF4-FFF2-40B4-BE49-F238E27FC236}">
                <a16:creationId xmlns="" xmlns:a16="http://schemas.microsoft.com/office/drawing/2014/main" id="{17B789E5-3ABA-4C1F-B86F-44BC0B75A515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4260EFE0-C728-4BA7-AA43-7BD330E213E6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10F7EAAC-60CC-40D9-9F10-1EB4933794C5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517A1A4F-9ADC-4B7E-9851-ADE90BD87A49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16412880-4272-480D-887B-20DACF7E3D2C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456D2889-41D5-4C32-837B-810DED5F93CC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E3FA4308-ABB3-48B7-A5E2-76B24F0860E1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CC739EB2-503F-4893-87D2-CC008D74E4BC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1A0578FE-A5BB-494E-ACC4-E0D2519F9D74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6FD7A4BC-A107-4ABD-A938-121455E343E9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1046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6A4EED9-4F2D-4E84-A245-DB4ABB61A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7CF36E3A-A5B5-4B6D-8ED2-45BCAFBAE7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D6FFC36-F0C5-4A36-94F7-C943ACFE4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B466CD9-793D-4A76-B6C8-66EB70E52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0279599-E918-4D62-872B-1F964C61C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593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2C3298D-FB62-430C-8860-055938276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8B574662-1EDC-437C-882D-D375EAD775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53E1EECF-9D42-4A73-9B0E-98B20A4661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5B1181F1-FAA0-474B-B071-AA78D9781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BAAD709C-A4E1-46C3-BA64-995591FD9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7A37983D-EA87-46D5-8A35-8F736CE3D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69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273BD7E-9DEC-45BD-B0D9-38EF724BC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6525A28B-52AD-4EAC-8092-7BFC106A27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286D88A5-61FE-43E9-B216-CB079A6A49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7F7E5DFA-2932-4C9A-90A3-4A82BA25EA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2728E1AF-7EE3-4903-AF3E-8C9D845293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ADA36027-AFB7-4574-83E2-A93813254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03D85F47-9841-4CF6-A573-6E66BF6E6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638A8B0E-059B-46F8-8198-257C1BB0C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827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D6BCBA9-F25A-4C8E-B7E3-342FF07AE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8EFEBE62-D208-4751-AF77-EAEA9964A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8974B759-F30E-404C-86F6-9ACE9E593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60220DAD-148A-49C2-8B95-ADDDAFF8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36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C8482F69-E87D-411C-A754-4531401FB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D65D22C1-3F8D-44FE-BA1A-573EAFA93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DDF342F-D9CC-4CEE-8F69-E3B25B81F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29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DAB2C05D-C605-4FBA-8F06-AA30BEF39099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C83AFE3-7DCE-408F-99B3-63AD02467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80236837-BD90-4CC4-9212-2753F397C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86C8F41F-96AA-4E43-A170-959604938B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>
            <a:extLst>
              <a:ext uri="{FF2B5EF4-FFF2-40B4-BE49-F238E27FC236}">
                <a16:creationId xmlns="" xmlns:a16="http://schemas.microsoft.com/office/drawing/2014/main" id="{8D7C2A45-F0A7-4EDF-ADD3-0FE36DC03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7" name="页脚占位符 5">
            <a:extLst>
              <a:ext uri="{FF2B5EF4-FFF2-40B4-BE49-F238E27FC236}">
                <a16:creationId xmlns="" xmlns:a16="http://schemas.microsoft.com/office/drawing/2014/main" id="{0C0F4245-7225-4541-8462-68F3C9E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>
            <a:extLst>
              <a:ext uri="{FF2B5EF4-FFF2-40B4-BE49-F238E27FC236}">
                <a16:creationId xmlns="" xmlns:a16="http://schemas.microsoft.com/office/drawing/2014/main" id="{4E6872CE-4B5B-42A1-A00A-28844333D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541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>
            <a:extLst>
              <a:ext uri="{FF2B5EF4-FFF2-40B4-BE49-F238E27FC236}">
                <a16:creationId xmlns="" xmlns:a16="http://schemas.microsoft.com/office/drawing/2014/main" id="{8A26AFF8-0C4E-4F35-8475-E7B30763BC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>
            <a:extLst>
              <a:ext uri="{FF2B5EF4-FFF2-40B4-BE49-F238E27FC236}">
                <a16:creationId xmlns="" xmlns:a16="http://schemas.microsoft.com/office/drawing/2014/main" id="{5CDE5439-D8CB-4AE8-91D0-D0AB4F7045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16A74DE-6696-4E10-B672-44B9F553A0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E7B67C2-1054-4BB9-932B-1B60F430CD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EA91D8A1-2344-4084-B4F0-E947D535E6FC}"/>
              </a:ext>
            </a:extLst>
          </p:cNvPr>
          <p:cNvCxnSpPr>
            <a:cxnSpLocks/>
          </p:cNvCxnSpPr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17CB6462-31F0-4297-8673-C66FC4E0D74F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>
            <a:extLst>
              <a:ext uri="{FF2B5EF4-FFF2-40B4-BE49-F238E27FC236}">
                <a16:creationId xmlns="" xmlns:a16="http://schemas.microsoft.com/office/drawing/2014/main" id="{C984CC97-D4CE-4BC8-A20E-69F6CCE6EB5D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C1601C3E-6917-4CC3-8D34-579FECA3DD07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1A6BCE83-E3F2-40D8-A753-B59DEF4C9523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12D89C9B-664C-4D3D-B990-E3F5CFC97CE7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EAF23B45-5689-409D-8247-804E37AD0807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C155C341-2351-430A-AFF9-0059E6871D8B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="" xmlns:a16="http://schemas.microsoft.com/office/drawing/2014/main" id="{FB42A224-7CBB-4FED-AF75-8FB3B8A4C0DB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="" xmlns:a16="http://schemas.microsoft.com/office/drawing/2014/main" id="{CF16CC9C-A414-4974-84BF-67AF93235665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A4E5311E-80A4-45B8-83B5-1E18CFFBCDB1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B1C51C8B-02C9-4A0A-A996-516E54052983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>
            <a:extLst>
              <a:ext uri="{FF2B5EF4-FFF2-40B4-BE49-F238E27FC236}">
                <a16:creationId xmlns="" xmlns:a16="http://schemas.microsoft.com/office/drawing/2014/main" id="{A69381B7-A46C-4A0D-BA3B-D845FE023F82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>
              <a:extLst>
                <a:ext uri="{FF2B5EF4-FFF2-40B4-BE49-F238E27FC236}">
                  <a16:creationId xmlns="" xmlns:a16="http://schemas.microsoft.com/office/drawing/2014/main" id="{B5C25B9A-4EFC-4FB6-8693-610A06797D56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="" xmlns:a16="http://schemas.microsoft.com/office/drawing/2014/main" id="{EA587DBB-6CD4-4095-B75E-0610F4772A67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="" xmlns:a16="http://schemas.microsoft.com/office/drawing/2014/main" id="{A9C72C97-41B4-45FA-A822-42BFCB5E7EFF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="" xmlns:a16="http://schemas.microsoft.com/office/drawing/2014/main" id="{A8B54F12-084A-420F-86F9-FE2FF8CA8A76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="" xmlns:a16="http://schemas.microsoft.com/office/drawing/2014/main" id="{AB302D47-3316-440F-891A-46E4E871797C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="" xmlns:a16="http://schemas.microsoft.com/office/drawing/2014/main" id="{09B70F8A-2AB4-4315-B67C-761B87729370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="" xmlns:a16="http://schemas.microsoft.com/office/drawing/2014/main" id="{7942356D-4294-4D1B-9318-3289D175ECB0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="" xmlns:a16="http://schemas.microsoft.com/office/drawing/2014/main" id="{8FB3FA41-6F29-4BB7-96E4-287387941B8C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="" xmlns:a16="http://schemas.microsoft.com/office/drawing/2014/main" id="{3816A4EA-11F9-4AC0-9245-4481416913C0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69576528-A89B-44CE-815C-1E2EB99CA25F}"/>
              </a:ext>
            </a:extLst>
          </p:cNvPr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>
            <a:extLst>
              <a:ext uri="{FF2B5EF4-FFF2-40B4-BE49-F238E27FC236}">
                <a16:creationId xmlns="" xmlns:a16="http://schemas.microsoft.com/office/drawing/2014/main" id="{2A3F29A8-3208-483D-8FB9-D8CE60DF228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24F8ABF1-8FFA-4376-8AC5-89E077DCAA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1A6E0201-D1C9-439D-931D-A9D4E94A0F90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="" xmlns:a16="http://schemas.microsoft.com/office/drawing/2014/main" id="{F4187B83-DBC5-4E7F-B789-9675F42E794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AB39099-38B8-4EA2-BAA2-8D4C865182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3755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1" r:id="rId2"/>
    <p:sldLayoutId id="2147483672" r:id="rId3"/>
    <p:sldLayoutId id="2147483662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588" indent="-128588" algn="l" defTabSz="514350" rtl="0" eaLnBrk="1" fontAlgn="base" hangingPunct="1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5763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34035259-A941-4538-A26F-1E2A2DE18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/>
          <a:lstStyle/>
          <a:p>
            <a:r>
              <a:rPr lang="en-US" altLang="zh-CN" sz="2800" dirty="0"/>
              <a:t>CE3-related: </a:t>
            </a:r>
            <a:br>
              <a:rPr lang="en-US" altLang="zh-CN" sz="2800" dirty="0"/>
            </a:br>
            <a:r>
              <a:rPr lang="en-US" altLang="zh-CN" dirty="0"/>
              <a:t>Chroma intra candidates modification based on directional </a:t>
            </a:r>
            <a:r>
              <a:rPr lang="en-US" altLang="zh-CN" dirty="0" smtClean="0"/>
              <a:t>DM </a:t>
            </a:r>
            <a:r>
              <a:rPr lang="en-US" altLang="zh-CN" dirty="0" smtClean="0"/>
              <a:t>(JVET-M0213)</a:t>
            </a:r>
            <a:endParaRPr lang="zh-CN" altLang="en-US" sz="2800" dirty="0"/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0C7DE03E-3AA2-4A37-AB30-469FA98CB4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Reporter</a:t>
            </a:r>
            <a:r>
              <a:rPr lang="zh-CN" altLang="en-US" dirty="0"/>
              <a:t>： </a:t>
            </a:r>
            <a:r>
              <a:rPr lang="en-US" altLang="zh-CN" dirty="0"/>
              <a:t>MA </a:t>
            </a:r>
            <a:r>
              <a:rPr lang="en-US" altLang="zh-CN" dirty="0" err="1"/>
              <a:t>Yanzhuo</a:t>
            </a:r>
            <a:r>
              <a:rPr lang="en-US" altLang="zh-CN" dirty="0"/>
              <a:t>, WAN Shuai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1770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CD722F5-9E64-403D-9716-D5C73B997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Chroma intra prediction modes in VVC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4297" y="763928"/>
            <a:ext cx="8775290" cy="5637863"/>
          </a:xfrm>
        </p:spPr>
        <p:txBody>
          <a:bodyPr/>
          <a:lstStyle/>
          <a:p>
            <a:r>
              <a:rPr lang="en-US" altLang="zh-CN" dirty="0"/>
              <a:t>Chroma mode list in VVC</a:t>
            </a:r>
          </a:p>
          <a:p>
            <a:pPr marL="0" indent="0">
              <a:buNone/>
            </a:pPr>
            <a:r>
              <a:rPr lang="en-US" altLang="zh-CN" dirty="0"/>
              <a:t>	</a:t>
            </a:r>
          </a:p>
          <a:p>
            <a:pPr marL="0" indent="0">
              <a:buNone/>
            </a:pPr>
            <a:r>
              <a:rPr lang="en-US" altLang="zh-CN" dirty="0"/>
              <a:t>	- DM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	- CCLM/LM_L/LM_T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	- four default </a:t>
            </a:r>
            <a:r>
              <a:rPr lang="en-US" altLang="zh-CN" dirty="0" err="1"/>
              <a:t>chroma</a:t>
            </a:r>
            <a:r>
              <a:rPr lang="en-US" altLang="zh-CN" dirty="0"/>
              <a:t> modes</a:t>
            </a:r>
          </a:p>
          <a:p>
            <a:pPr marL="0" indent="0">
              <a:buNone/>
            </a:pPr>
            <a:r>
              <a:rPr lang="en-US" altLang="zh-CN" dirty="0"/>
              <a:t>		- Planar</a:t>
            </a:r>
          </a:p>
          <a:p>
            <a:pPr marL="0" indent="0">
              <a:buNone/>
            </a:pPr>
            <a:r>
              <a:rPr lang="en-US" altLang="zh-CN" dirty="0"/>
              <a:t>		- DC</a:t>
            </a:r>
          </a:p>
          <a:p>
            <a:pPr marL="0" indent="0">
              <a:buNone/>
            </a:pPr>
            <a:r>
              <a:rPr lang="en-US" altLang="zh-CN" dirty="0"/>
              <a:t>		- Vertical</a:t>
            </a:r>
          </a:p>
          <a:p>
            <a:pPr marL="0" indent="0">
              <a:buNone/>
            </a:pPr>
            <a:r>
              <a:rPr lang="en-US" altLang="zh-CN" dirty="0"/>
              <a:t>		- Horizontal</a:t>
            </a:r>
          </a:p>
          <a:p>
            <a:pPr marL="0" indent="0">
              <a:buNone/>
            </a:pPr>
            <a:r>
              <a:rPr lang="en-US" altLang="zh-CN" dirty="0"/>
              <a:t>		* Alternative mode (mode 66, to replace the redundant DM mode )</a:t>
            </a:r>
          </a:p>
          <a:p>
            <a:endParaRPr lang="zh-CN" altLang="en-US" dirty="0"/>
          </a:p>
        </p:txBody>
      </p:sp>
      <p:pic>
        <p:nvPicPr>
          <p:cNvPr id="8" name="图片 7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6121" y="1814266"/>
            <a:ext cx="3153410" cy="18186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72000" y="3737077"/>
            <a:ext cx="43808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Separate QTBT structures and blocks used by DM </a:t>
            </a:r>
          </a:p>
        </p:txBody>
      </p:sp>
    </p:spTree>
    <p:extLst>
      <p:ext uri="{BB962C8B-B14F-4D97-AF65-F5344CB8AC3E}">
        <p14:creationId xmlns:p14="http://schemas.microsoft.com/office/powerpoint/2010/main" val="3018026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</a:p>
        </p:txBody>
      </p:sp>
      <p:sp>
        <p:nvSpPr>
          <p:cNvPr id="7" name="矩形 6"/>
          <p:cNvSpPr/>
          <p:nvPr/>
        </p:nvSpPr>
        <p:spPr>
          <a:xfrm>
            <a:off x="122722" y="788197"/>
            <a:ext cx="88937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CN" sz="1200" b="1" dirty="0"/>
              <a:t>Table 8‑3 – Specification of </a:t>
            </a:r>
            <a:r>
              <a:rPr lang="en-CA" altLang="zh-CN" sz="1200" b="1" dirty="0" err="1"/>
              <a:t>IntraPredModeC</a:t>
            </a:r>
            <a:r>
              <a:rPr lang="en-CA" altLang="zh-CN" sz="1200" b="1" dirty="0"/>
              <a:t>[ </a:t>
            </a:r>
            <a:r>
              <a:rPr lang="en-CA" altLang="zh-CN" sz="1200" b="1" dirty="0" err="1"/>
              <a:t>xCb</a:t>
            </a:r>
            <a:r>
              <a:rPr lang="en-CA" altLang="zh-CN" sz="1200" b="1" dirty="0"/>
              <a:t> ][ </a:t>
            </a:r>
            <a:r>
              <a:rPr lang="en-CA" altLang="zh-CN" sz="1200" b="1" dirty="0" err="1"/>
              <a:t>yCb</a:t>
            </a:r>
            <a:r>
              <a:rPr lang="en-CA" altLang="zh-CN" sz="1200" b="1" dirty="0"/>
              <a:t> ] depending on </a:t>
            </a:r>
            <a:r>
              <a:rPr lang="en-CA" altLang="zh-CN" sz="1200" b="1" dirty="0" err="1"/>
              <a:t>intra_chroma_pred_mode</a:t>
            </a:r>
            <a:r>
              <a:rPr lang="en-CA" altLang="zh-CN" sz="1200" b="1" dirty="0"/>
              <a:t>[ </a:t>
            </a:r>
            <a:r>
              <a:rPr lang="en-CA" altLang="zh-CN" sz="1200" b="1" dirty="0" err="1"/>
              <a:t>xCb</a:t>
            </a:r>
            <a:r>
              <a:rPr lang="en-CA" altLang="zh-CN" sz="1200" b="1" dirty="0"/>
              <a:t> ][ </a:t>
            </a:r>
            <a:r>
              <a:rPr lang="en-CA" altLang="zh-CN" sz="1200" b="1" dirty="0" err="1"/>
              <a:t>yCb</a:t>
            </a:r>
            <a:r>
              <a:rPr lang="en-CA" altLang="zh-CN" sz="1200" b="1" dirty="0"/>
              <a:t> ] and </a:t>
            </a:r>
            <a:r>
              <a:rPr lang="en-CA" altLang="zh-CN" sz="1200" b="1" dirty="0" err="1"/>
              <a:t>IntraPredModeY</a:t>
            </a:r>
            <a:r>
              <a:rPr lang="en-CA" altLang="zh-CN" sz="1200" b="1" dirty="0"/>
              <a:t>[ </a:t>
            </a:r>
            <a:r>
              <a:rPr lang="en-CA" altLang="zh-CN" sz="1200" b="1" dirty="0" err="1"/>
              <a:t>xCb</a:t>
            </a:r>
            <a:r>
              <a:rPr lang="en-CA" altLang="zh-CN" sz="1200" b="1" dirty="0"/>
              <a:t> + </a:t>
            </a:r>
            <a:r>
              <a:rPr lang="en-CA" altLang="zh-CN" sz="1200" b="1" dirty="0" err="1"/>
              <a:t>cbWidth</a:t>
            </a:r>
            <a:r>
              <a:rPr lang="en-CA" altLang="zh-CN" sz="1200" b="1" dirty="0"/>
              <a:t> / 2 ][ </a:t>
            </a:r>
            <a:r>
              <a:rPr lang="en-CA" altLang="zh-CN" sz="1200" b="1" dirty="0" err="1"/>
              <a:t>yCb</a:t>
            </a:r>
            <a:r>
              <a:rPr lang="en-CA" altLang="zh-CN" sz="1200" b="1" dirty="0"/>
              <a:t> + </a:t>
            </a:r>
            <a:r>
              <a:rPr lang="en-CA" altLang="zh-CN" sz="1200" b="1" dirty="0" err="1"/>
              <a:t>cbHeight</a:t>
            </a:r>
            <a:r>
              <a:rPr lang="en-CA" altLang="zh-CN" sz="1200" b="1" dirty="0"/>
              <a:t> / 2 ] when </a:t>
            </a:r>
            <a:r>
              <a:rPr lang="en-CA" altLang="zh-CN" sz="1200" b="1" dirty="0" err="1"/>
              <a:t>sps_cclm_enabled_flag</a:t>
            </a:r>
            <a:r>
              <a:rPr lang="en-CA" altLang="zh-CN" sz="1200" b="1" dirty="0"/>
              <a:t> is equal to 1</a:t>
            </a:r>
            <a:endParaRPr lang="zh-CN" altLang="zh-CN" sz="1200" b="1" dirty="0"/>
          </a:p>
        </p:txBody>
      </p:sp>
      <p:graphicFrame>
        <p:nvGraphicFramePr>
          <p:cNvPr id="8" name="内容占位符 7">
            <a:extLst>
              <a:ext uri="{FF2B5EF4-FFF2-40B4-BE49-F238E27FC236}">
                <a16:creationId xmlns="" xmlns:a16="http://schemas.microsoft.com/office/drawing/2014/main" id="{7220A64A-DA7C-4110-B666-75A229CE0447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244203" y="1382557"/>
          <a:ext cx="8532796" cy="240792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984621">
                  <a:extLst>
                    <a:ext uri="{9D8B030D-6E8A-4147-A177-3AD203B41FA5}">
                      <a16:colId xmlns="" xmlns:a16="http://schemas.microsoft.com/office/drawing/2014/main" val="2643601698"/>
                    </a:ext>
                  </a:extLst>
                </a:gridCol>
                <a:gridCol w="794536">
                  <a:extLst>
                    <a:ext uri="{9D8B030D-6E8A-4147-A177-3AD203B41FA5}">
                      <a16:colId xmlns="" xmlns:a16="http://schemas.microsoft.com/office/drawing/2014/main" val="3466216424"/>
                    </a:ext>
                  </a:extLst>
                </a:gridCol>
                <a:gridCol w="707457">
                  <a:extLst>
                    <a:ext uri="{9D8B030D-6E8A-4147-A177-3AD203B41FA5}">
                      <a16:colId xmlns="" xmlns:a16="http://schemas.microsoft.com/office/drawing/2014/main" val="103065087"/>
                    </a:ext>
                  </a:extLst>
                </a:gridCol>
                <a:gridCol w="731520">
                  <a:extLst>
                    <a:ext uri="{9D8B030D-6E8A-4147-A177-3AD203B41FA5}">
                      <a16:colId xmlns="" xmlns:a16="http://schemas.microsoft.com/office/drawing/2014/main" val="1709716199"/>
                    </a:ext>
                  </a:extLst>
                </a:gridCol>
                <a:gridCol w="938700">
                  <a:extLst>
                    <a:ext uri="{9D8B030D-6E8A-4147-A177-3AD203B41FA5}">
                      <a16:colId xmlns="" xmlns:a16="http://schemas.microsoft.com/office/drawing/2014/main" val="1103411649"/>
                    </a:ext>
                  </a:extLst>
                </a:gridCol>
                <a:gridCol w="2375962">
                  <a:extLst>
                    <a:ext uri="{9D8B030D-6E8A-4147-A177-3AD203B41FA5}">
                      <a16:colId xmlns="" xmlns:a16="http://schemas.microsoft.com/office/drawing/2014/main" val="1712314765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dirty="0" err="1">
                          <a:effectLst/>
                        </a:rPr>
                        <a:t>intra_chroma_pred_mode</a:t>
                      </a:r>
                      <a:r>
                        <a:rPr lang="en-CA" sz="1200" b="1" dirty="0">
                          <a:effectLst/>
                        </a:rPr>
                        <a:t>[ </a:t>
                      </a:r>
                      <a:r>
                        <a:rPr lang="en-CA" sz="1200" b="1" dirty="0" err="1">
                          <a:effectLst/>
                        </a:rPr>
                        <a:t>xCb</a:t>
                      </a:r>
                      <a:r>
                        <a:rPr lang="en-CA" sz="1200" b="1" dirty="0">
                          <a:effectLst/>
                        </a:rPr>
                        <a:t> ][ </a:t>
                      </a:r>
                      <a:r>
                        <a:rPr lang="en-CA" sz="1200" b="1" dirty="0" err="1">
                          <a:effectLst/>
                        </a:rPr>
                        <a:t>yCb</a:t>
                      </a:r>
                      <a:r>
                        <a:rPr lang="en-CA" sz="1200" b="1" dirty="0">
                          <a:effectLst/>
                        </a:rPr>
                        <a:t> ]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b="1" dirty="0" err="1">
                          <a:effectLst/>
                        </a:rPr>
                        <a:t>IntraPredModeY</a:t>
                      </a:r>
                      <a:r>
                        <a:rPr lang="en-CA" sz="1400" b="1" dirty="0">
                          <a:effectLst/>
                        </a:rPr>
                        <a:t>[ </a:t>
                      </a:r>
                      <a:r>
                        <a:rPr lang="en-CA" sz="1400" b="1" dirty="0" err="1">
                          <a:effectLst/>
                        </a:rPr>
                        <a:t>xCb</a:t>
                      </a:r>
                      <a:r>
                        <a:rPr lang="en-CA" sz="1400" b="1" dirty="0">
                          <a:effectLst/>
                        </a:rPr>
                        <a:t> + </a:t>
                      </a:r>
                      <a:r>
                        <a:rPr lang="en-CA" sz="1400" b="1" dirty="0" err="1">
                          <a:effectLst/>
                        </a:rPr>
                        <a:t>cbWidth</a:t>
                      </a:r>
                      <a:r>
                        <a:rPr lang="en-CA" sz="1400" b="1" dirty="0">
                          <a:effectLst/>
                        </a:rPr>
                        <a:t> / 2 ][ </a:t>
                      </a:r>
                      <a:r>
                        <a:rPr lang="en-CA" sz="1400" b="1" dirty="0" err="1">
                          <a:effectLst/>
                        </a:rPr>
                        <a:t>yCb</a:t>
                      </a:r>
                      <a:r>
                        <a:rPr lang="en-CA" sz="1400" b="1" dirty="0">
                          <a:effectLst/>
                        </a:rPr>
                        <a:t> + </a:t>
                      </a:r>
                      <a:r>
                        <a:rPr lang="en-CA" sz="1400" b="1" dirty="0" err="1">
                          <a:effectLst/>
                        </a:rPr>
                        <a:t>cbHeight</a:t>
                      </a:r>
                      <a:r>
                        <a:rPr lang="en-CA" sz="1400" b="1" dirty="0">
                          <a:effectLst/>
                        </a:rPr>
                        <a:t> / 2 ]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9464345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X ( 0  &lt;=  X  &lt;=  66 )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7477901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76440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50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5051905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18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4218478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3819170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7753441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5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9100577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16912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X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017275725"/>
                  </a:ext>
                </a:extLst>
              </a:tr>
            </a:tbl>
          </a:graphicData>
        </a:graphic>
      </p:graphicFrame>
      <p:sp>
        <p:nvSpPr>
          <p:cNvPr id="9" name="矩形 8">
            <a:extLst>
              <a:ext uri="{FF2B5EF4-FFF2-40B4-BE49-F238E27FC236}">
                <a16:creationId xmlns="" xmlns:a16="http://schemas.microsoft.com/office/drawing/2014/main" id="{EE75C53D-B950-4807-B2EE-C9980E500722}"/>
              </a:ext>
            </a:extLst>
          </p:cNvPr>
          <p:cNvSpPr/>
          <p:nvPr/>
        </p:nvSpPr>
        <p:spPr>
          <a:xfrm>
            <a:off x="4044264" y="1562001"/>
            <a:ext cx="1384383" cy="2310063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A0540F26-1286-44E8-BA7F-D1E59A69552D}"/>
              </a:ext>
            </a:extLst>
          </p:cNvPr>
          <p:cNvSpPr/>
          <p:nvPr/>
        </p:nvSpPr>
        <p:spPr>
          <a:xfrm>
            <a:off x="6433143" y="2114245"/>
            <a:ext cx="2329314" cy="44245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11" name="内容占位符 7">
            <a:extLst>
              <a:ext uri="{FF2B5EF4-FFF2-40B4-BE49-F238E27FC236}">
                <a16:creationId xmlns="" xmlns:a16="http://schemas.microsoft.com/office/drawing/2014/main" id="{34F4D5EA-862F-4B34-8420-80E4FD4053A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33646268"/>
              </p:ext>
            </p:extLst>
          </p:nvPr>
        </p:nvGraphicFramePr>
        <p:xfrm>
          <a:off x="244203" y="4290753"/>
          <a:ext cx="8555668" cy="240792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984621">
                  <a:extLst>
                    <a:ext uri="{9D8B030D-6E8A-4147-A177-3AD203B41FA5}">
                      <a16:colId xmlns="" xmlns:a16="http://schemas.microsoft.com/office/drawing/2014/main" val="2643601698"/>
                    </a:ext>
                  </a:extLst>
                </a:gridCol>
                <a:gridCol w="1412002">
                  <a:extLst>
                    <a:ext uri="{9D8B030D-6E8A-4147-A177-3AD203B41FA5}">
                      <a16:colId xmlns="" xmlns:a16="http://schemas.microsoft.com/office/drawing/2014/main" val="3466216424"/>
                    </a:ext>
                  </a:extLst>
                </a:gridCol>
                <a:gridCol w="1750142">
                  <a:extLst>
                    <a:ext uri="{9D8B030D-6E8A-4147-A177-3AD203B41FA5}">
                      <a16:colId xmlns="" xmlns:a16="http://schemas.microsoft.com/office/drawing/2014/main" val="1103411649"/>
                    </a:ext>
                  </a:extLst>
                </a:gridCol>
                <a:gridCol w="2408903">
                  <a:extLst>
                    <a:ext uri="{9D8B030D-6E8A-4147-A177-3AD203B41FA5}">
                      <a16:colId xmlns="" xmlns:a16="http://schemas.microsoft.com/office/drawing/2014/main" val="1712314765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dirty="0" err="1">
                          <a:effectLst/>
                        </a:rPr>
                        <a:t>intra_chroma_pred_mode</a:t>
                      </a:r>
                      <a:r>
                        <a:rPr lang="en-CA" sz="1200" b="1" dirty="0">
                          <a:effectLst/>
                        </a:rPr>
                        <a:t>[ </a:t>
                      </a:r>
                      <a:r>
                        <a:rPr lang="en-CA" sz="1200" b="1" dirty="0" err="1">
                          <a:effectLst/>
                        </a:rPr>
                        <a:t>xCb</a:t>
                      </a:r>
                      <a:r>
                        <a:rPr lang="en-CA" sz="1200" b="1" dirty="0">
                          <a:effectLst/>
                        </a:rPr>
                        <a:t> ][ </a:t>
                      </a:r>
                      <a:r>
                        <a:rPr lang="en-CA" sz="1200" b="1" dirty="0" err="1">
                          <a:effectLst/>
                        </a:rPr>
                        <a:t>yCb</a:t>
                      </a:r>
                      <a:r>
                        <a:rPr lang="en-CA" sz="1200" b="1" dirty="0">
                          <a:effectLst/>
                        </a:rPr>
                        <a:t> ]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b="1" dirty="0" err="1">
                          <a:effectLst/>
                        </a:rPr>
                        <a:t>IntraPredModeY</a:t>
                      </a:r>
                      <a:r>
                        <a:rPr lang="en-CA" sz="1400" b="1" dirty="0">
                          <a:effectLst/>
                        </a:rPr>
                        <a:t>[ </a:t>
                      </a:r>
                      <a:r>
                        <a:rPr lang="en-CA" sz="1400" b="1" dirty="0" err="1">
                          <a:effectLst/>
                        </a:rPr>
                        <a:t>xCb</a:t>
                      </a:r>
                      <a:r>
                        <a:rPr lang="en-CA" sz="1400" b="1" dirty="0">
                          <a:effectLst/>
                        </a:rPr>
                        <a:t> + </a:t>
                      </a:r>
                      <a:r>
                        <a:rPr lang="en-CA" sz="1400" b="1" dirty="0" err="1">
                          <a:effectLst/>
                        </a:rPr>
                        <a:t>cbWidth</a:t>
                      </a:r>
                      <a:r>
                        <a:rPr lang="en-CA" sz="1400" b="1" dirty="0">
                          <a:effectLst/>
                        </a:rPr>
                        <a:t> / 2 ][ </a:t>
                      </a:r>
                      <a:r>
                        <a:rPr lang="en-CA" sz="1400" b="1" dirty="0" err="1">
                          <a:effectLst/>
                        </a:rPr>
                        <a:t>yCb</a:t>
                      </a:r>
                      <a:r>
                        <a:rPr lang="en-CA" sz="1400" b="1" dirty="0">
                          <a:effectLst/>
                        </a:rPr>
                        <a:t> + </a:t>
                      </a:r>
                      <a:r>
                        <a:rPr lang="en-CA" sz="1400" b="1" dirty="0" err="1">
                          <a:effectLst/>
                        </a:rPr>
                        <a:t>cbHeight</a:t>
                      </a:r>
                      <a:r>
                        <a:rPr lang="en-CA" sz="1400" b="1" dirty="0">
                          <a:effectLst/>
                        </a:rPr>
                        <a:t> / 2 ]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9464345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X ( 2  &lt;=  X  &lt;=  66 )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7477901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76440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zh-CN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X-N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051905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altLang="zh-CN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X+N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218478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3819170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7753441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9100577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16912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1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X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017275725"/>
                  </a:ext>
                </a:extLst>
              </a:tr>
            </a:tbl>
          </a:graphicData>
        </a:graphic>
      </p:graphicFrame>
      <p:sp>
        <p:nvSpPr>
          <p:cNvPr id="12" name="箭头: 下 11">
            <a:extLst>
              <a:ext uri="{FF2B5EF4-FFF2-40B4-BE49-F238E27FC236}">
                <a16:creationId xmlns="" xmlns:a16="http://schemas.microsoft.com/office/drawing/2014/main" id="{85FF43E1-4E1E-4545-AC95-1907D5E8525C}"/>
              </a:ext>
            </a:extLst>
          </p:cNvPr>
          <p:cNvSpPr/>
          <p:nvPr/>
        </p:nvSpPr>
        <p:spPr>
          <a:xfrm>
            <a:off x="4171310" y="3953652"/>
            <a:ext cx="277787" cy="303772"/>
          </a:xfrm>
          <a:prstGeom prst="down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09921F03-EFD3-4A55-A3CF-41DA9DB0EDA7}"/>
              </a:ext>
            </a:extLst>
          </p:cNvPr>
          <p:cNvSpPr/>
          <p:nvPr/>
        </p:nvSpPr>
        <p:spPr>
          <a:xfrm>
            <a:off x="4077455" y="1608288"/>
            <a:ext cx="1307879" cy="2198854"/>
          </a:xfrm>
          <a:prstGeom prst="rect">
            <a:avLst/>
          </a:prstGeom>
          <a:solidFill>
            <a:srgbClr val="A6A6A6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A30AD56B-E5CD-4C79-9481-99BF0B7D469C}"/>
              </a:ext>
            </a:extLst>
          </p:cNvPr>
          <p:cNvGrpSpPr/>
          <p:nvPr/>
        </p:nvGrpSpPr>
        <p:grpSpPr>
          <a:xfrm>
            <a:off x="6394639" y="2055999"/>
            <a:ext cx="2447188" cy="532061"/>
            <a:chOff x="6398271" y="2061846"/>
            <a:chExt cx="2447188" cy="532061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926060F7-03FC-4DBE-83CF-90A4D82D5D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000" b="47275"/>
            <a:stretch/>
          </p:blipFill>
          <p:spPr>
            <a:xfrm>
              <a:off x="6398271" y="2282425"/>
              <a:ext cx="2447188" cy="311482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9E26A763-502E-48B5-9633-5E1E591B32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000" t="47275" b="9079"/>
            <a:stretch/>
          </p:blipFill>
          <p:spPr>
            <a:xfrm>
              <a:off x="6398271" y="2061846"/>
              <a:ext cx="2447188" cy="2578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97896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标题 1">
                <a:extLst>
                  <a:ext uri="{FF2B5EF4-FFF2-40B4-BE49-F238E27FC236}">
                    <a16:creationId xmlns="" xmlns:a16="http://schemas.microsoft.com/office/drawing/2014/main" id="{591C2091-055F-4013-BBA3-4B177916C592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altLang="zh-CN" dirty="0"/>
                  <a:t>Obtain modes DM</a:t>
                </a:r>
                <a:r>
                  <a:rPr lang="en-CA" altLang="zh-CN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CA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±</m:t>
                    </m:r>
                  </m:oMath>
                </a14:m>
                <a:r>
                  <a:rPr lang="en-CA" altLang="zh-CN" dirty="0"/>
                  <a:t>N 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2" name="标题 1">
                <a:extLst>
                  <a:ext uri="{FF2B5EF4-FFF2-40B4-BE49-F238E27FC236}">
                    <a16:creationId xmlns:a16="http://schemas.microsoft.com/office/drawing/2014/main" id="{591C2091-055F-4013-BBA3-4B177916C59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1101" t="-17143" b="-3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49" y="872788"/>
            <a:ext cx="8291809" cy="5637863"/>
          </a:xfrm>
        </p:spPr>
        <p:txBody>
          <a:bodyPr/>
          <a:lstStyle/>
          <a:p>
            <a:r>
              <a:rPr lang="en-CA" altLang="zh-CN" dirty="0"/>
              <a:t>If the DM is </a:t>
            </a:r>
            <a:r>
              <a:rPr lang="en-US" altLang="zh-CN" dirty="0"/>
              <a:t>a directional mode</a:t>
            </a:r>
            <a:r>
              <a:rPr lang="en-CA" altLang="zh-CN" dirty="0"/>
              <a:t> M (2&lt;=M&lt;=66), </a:t>
            </a:r>
          </a:p>
          <a:p>
            <a:pPr marL="0" indent="0">
              <a:buNone/>
            </a:pPr>
            <a:r>
              <a:rPr lang="en-CA" altLang="zh-CN" dirty="0"/>
              <a:t> t</a:t>
            </a:r>
            <a:r>
              <a:rPr lang="en-US" altLang="zh-CN" dirty="0"/>
              <a:t>he </a:t>
            </a:r>
            <a:r>
              <a:rPr lang="en-CA" altLang="zh-CN" dirty="0"/>
              <a:t>mode</a:t>
            </a:r>
            <a:r>
              <a:rPr lang="en-US" altLang="zh-CN" dirty="0"/>
              <a:t>s M-N and M+N (N&gt;0) are </a:t>
            </a:r>
            <a:r>
              <a:rPr lang="en-CA" altLang="zh-CN" dirty="0"/>
              <a:t>calculated as follows:</a:t>
            </a:r>
          </a:p>
          <a:p>
            <a:endParaRPr lang="en-CA" altLang="zh-CN" dirty="0"/>
          </a:p>
          <a:p>
            <a:pPr marL="0" indent="0" hangingPunct="0">
              <a:spcBef>
                <a:spcPct val="0"/>
              </a:spcBef>
              <a:spcAft>
                <a:spcPts val="200"/>
              </a:spcAft>
              <a:buNone/>
            </a:pPr>
            <a:r>
              <a:rPr lang="en-CA" altLang="zh-CN" sz="1800" dirty="0"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	</a:t>
            </a:r>
            <a:r>
              <a:rPr lang="en-CA" altLang="zh-CN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M1 = ((M + </a:t>
            </a:r>
            <a:r>
              <a:rPr lang="en-US" altLang="zh-CN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62</a:t>
            </a:r>
            <a:r>
              <a:rPr lang="en-CA" altLang="zh-CN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- N) % </a:t>
            </a:r>
            <a:r>
              <a:rPr lang="en-US" altLang="zh-CN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64</a:t>
            </a:r>
            <a:r>
              <a:rPr lang="en-CA" altLang="zh-CN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) + 2;</a:t>
            </a:r>
            <a:endParaRPr lang="en-CA" altLang="zh-CN" sz="1800" dirty="0"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  <a:p>
            <a:pPr marL="0" indent="0" hangingPunct="0">
              <a:spcBef>
                <a:spcPct val="0"/>
              </a:spcBef>
              <a:spcAft>
                <a:spcPts val="200"/>
              </a:spcAft>
              <a:buFont typeface="Wingdings" pitchFamily="2" charset="2"/>
              <a:buNone/>
            </a:pPr>
            <a:r>
              <a:rPr lang="en-CA" altLang="zh-CN" sz="1800" dirty="0"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	M2 = (M -2 + N)% </a:t>
            </a:r>
            <a:r>
              <a:rPr lang="en-US" altLang="zh-CN" sz="1800" dirty="0"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64</a:t>
            </a:r>
            <a:r>
              <a:rPr lang="en-CA" altLang="zh-CN" sz="1800" dirty="0"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+ 2;</a:t>
            </a:r>
            <a:endParaRPr lang="zh-CN" altLang="zh-CN" sz="1800" dirty="0"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  <a:p>
            <a:pPr marL="0" indent="0" hangingPunct="0">
              <a:spcBef>
                <a:spcPct val="0"/>
              </a:spcBef>
              <a:spcAft>
                <a:spcPts val="200"/>
              </a:spcAft>
              <a:buNone/>
            </a:pPr>
            <a:r>
              <a:rPr lang="en-CA" altLang="zh-CN" sz="1400" dirty="0"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	</a:t>
            </a:r>
            <a:endParaRPr lang="en-US" altLang="zh-CN" dirty="0"/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7E44BEDE-5307-4009-9B20-77B160211FAD}"/>
              </a:ext>
            </a:extLst>
          </p:cNvPr>
          <p:cNvGrpSpPr/>
          <p:nvPr/>
        </p:nvGrpSpPr>
        <p:grpSpPr>
          <a:xfrm>
            <a:off x="2627966" y="2846877"/>
            <a:ext cx="3020479" cy="3257050"/>
            <a:chOff x="2627966" y="2846877"/>
            <a:chExt cx="3020479" cy="325705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矩形 5"/>
                <p:cNvSpPr/>
                <p:nvPr/>
              </p:nvSpPr>
              <p:spPr>
                <a:xfrm>
                  <a:off x="3551668" y="5765373"/>
                  <a:ext cx="1535998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dirty="0"/>
                    <a:t>DM</a:t>
                  </a:r>
                  <a:r>
                    <a:rPr lang="en-CA" altLang="zh-CN" dirty="0"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CA" altLang="zh-CN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±</m:t>
                      </m:r>
                    </m:oMath>
                  </a14:m>
                  <a:r>
                    <a:rPr lang="en-CA" altLang="zh-CN" dirty="0"/>
                    <a:t>N modes</a:t>
                  </a:r>
                  <a:endParaRPr lang="zh-CN" altLang="en-US" dirty="0"/>
                </a:p>
              </p:txBody>
            </p:sp>
          </mc:Choice>
          <mc:Fallback xmlns="">
            <p:sp>
              <p:nvSpPr>
                <p:cNvPr id="6" name="矩形 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51668" y="5765373"/>
                  <a:ext cx="1535998" cy="338554"/>
                </a:xfrm>
                <a:prstGeom prst="rect">
                  <a:avLst/>
                </a:prstGeom>
                <a:blipFill>
                  <a:blip r:embed="rId3"/>
                  <a:stretch>
                    <a:fillRect l="-2381" t="-5455" b="-23636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27966" y="2846877"/>
              <a:ext cx="3020479" cy="2939848"/>
            </a:xfrm>
            <a:prstGeom prst="rect">
              <a:avLst/>
            </a:prstGeom>
          </p:spPr>
        </p:pic>
        <p:cxnSp>
          <p:nvCxnSpPr>
            <p:cNvPr id="7" name="直接箭头连接符 6">
              <a:extLst>
                <a:ext uri="{FF2B5EF4-FFF2-40B4-BE49-F238E27FC236}">
                  <a16:creationId xmlns="" xmlns:a16="http://schemas.microsoft.com/office/drawing/2014/main" id="{92C21BE6-A2E5-4DF4-9D31-D3884460C90C}"/>
                </a:ext>
              </a:extLst>
            </p:cNvPr>
            <p:cNvCxnSpPr/>
            <p:nvPr/>
          </p:nvCxnSpPr>
          <p:spPr>
            <a:xfrm flipH="1" flipV="1">
              <a:off x="3800168" y="3264310"/>
              <a:ext cx="555522" cy="1229032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箭头连接符 7">
              <a:extLst>
                <a:ext uri="{FF2B5EF4-FFF2-40B4-BE49-F238E27FC236}">
                  <a16:creationId xmlns="" xmlns:a16="http://schemas.microsoft.com/office/drawing/2014/main" id="{6BBD3186-5CB3-40F5-A09F-F005450583A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157032" y="3923071"/>
              <a:ext cx="1198658" cy="570272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箭头连接符 10">
              <a:extLst>
                <a:ext uri="{FF2B5EF4-FFF2-40B4-BE49-F238E27FC236}">
                  <a16:creationId xmlns="" xmlns:a16="http://schemas.microsoft.com/office/drawing/2014/main" id="{92BC4912-ED18-4DE6-AA39-8B8461B8121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157032" y="3264310"/>
              <a:ext cx="1198658" cy="1229032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32228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dirty="0"/>
              <a:t>Preliminary experiment</a:t>
            </a:r>
            <a:r>
              <a:rPr lang="en-US" altLang="zh-CN" dirty="0"/>
              <a:t>s </a:t>
            </a:r>
            <a:r>
              <a:rPr lang="en-CA" altLang="zh-CN" dirty="0"/>
              <a:t>with different N values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39914" y="878186"/>
            <a:ext cx="50528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Anchor: VTM3.0</a:t>
            </a:r>
          </a:p>
          <a:p>
            <a:r>
              <a:rPr lang="en-US" altLang="zh-CN" dirty="0"/>
              <a:t>Tested: The proposed DM±N modes method</a:t>
            </a:r>
          </a:p>
          <a:p>
            <a:r>
              <a:rPr lang="en-US" altLang="zh-CN" dirty="0"/>
              <a:t>Condition</a:t>
            </a:r>
            <a:r>
              <a:rPr lang="zh-CN" altLang="en-US" dirty="0"/>
              <a:t>：</a:t>
            </a:r>
            <a:r>
              <a:rPr lang="en-US" altLang="zh-CN" dirty="0"/>
              <a:t>AI configurations with 24 frames interval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99B0BCFB-51D2-4ACF-B83C-EE51DFC7D6D4}"/>
              </a:ext>
            </a:extLst>
          </p:cNvPr>
          <p:cNvSpPr/>
          <p:nvPr/>
        </p:nvSpPr>
        <p:spPr>
          <a:xfrm>
            <a:off x="3700661" y="5223276"/>
            <a:ext cx="23118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N=4 </a:t>
            </a:r>
            <a:r>
              <a:rPr lang="en-US" altLang="zh-CN" b="1"/>
              <a:t>is recommended.</a:t>
            </a:r>
            <a:endParaRPr lang="en-US" altLang="zh-CN" b="1" dirty="0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="" xmlns:a16="http://schemas.microsoft.com/office/drawing/2014/main" id="{59470B39-AF26-4DF7-BC8D-B53BFA9D569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7404315"/>
              </p:ext>
            </p:extLst>
          </p:nvPr>
        </p:nvGraphicFramePr>
        <p:xfrm>
          <a:off x="1034716" y="2135322"/>
          <a:ext cx="7416002" cy="2520000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1504082">
                  <a:extLst>
                    <a:ext uri="{9D8B030D-6E8A-4147-A177-3AD203B41FA5}">
                      <a16:colId xmlns="" xmlns:a16="http://schemas.microsoft.com/office/drawing/2014/main" val="4240772190"/>
                    </a:ext>
                  </a:extLst>
                </a:gridCol>
                <a:gridCol w="656880">
                  <a:extLst>
                    <a:ext uri="{9D8B030D-6E8A-4147-A177-3AD203B41FA5}">
                      <a16:colId xmlns="" xmlns:a16="http://schemas.microsoft.com/office/drawing/2014/main" val="4240153055"/>
                    </a:ext>
                  </a:extLst>
                </a:gridCol>
                <a:gridCol w="656880">
                  <a:extLst>
                    <a:ext uri="{9D8B030D-6E8A-4147-A177-3AD203B41FA5}">
                      <a16:colId xmlns="" xmlns:a16="http://schemas.microsoft.com/office/drawing/2014/main" val="299540473"/>
                    </a:ext>
                  </a:extLst>
                </a:gridCol>
                <a:gridCol w="656880">
                  <a:extLst>
                    <a:ext uri="{9D8B030D-6E8A-4147-A177-3AD203B41FA5}">
                      <a16:colId xmlns="" xmlns:a16="http://schemas.microsoft.com/office/drawing/2014/main" val="4244991647"/>
                    </a:ext>
                  </a:extLst>
                </a:gridCol>
                <a:gridCol w="656880">
                  <a:extLst>
                    <a:ext uri="{9D8B030D-6E8A-4147-A177-3AD203B41FA5}">
                      <a16:colId xmlns="" xmlns:a16="http://schemas.microsoft.com/office/drawing/2014/main" val="3321204686"/>
                    </a:ext>
                  </a:extLst>
                </a:gridCol>
                <a:gridCol w="656880">
                  <a:extLst>
                    <a:ext uri="{9D8B030D-6E8A-4147-A177-3AD203B41FA5}">
                      <a16:colId xmlns="" xmlns:a16="http://schemas.microsoft.com/office/drawing/2014/main" val="3864427008"/>
                    </a:ext>
                  </a:extLst>
                </a:gridCol>
                <a:gridCol w="656880">
                  <a:extLst>
                    <a:ext uri="{9D8B030D-6E8A-4147-A177-3AD203B41FA5}">
                      <a16:colId xmlns="" xmlns:a16="http://schemas.microsoft.com/office/drawing/2014/main" val="4112856669"/>
                    </a:ext>
                  </a:extLst>
                </a:gridCol>
                <a:gridCol w="656880">
                  <a:extLst>
                    <a:ext uri="{9D8B030D-6E8A-4147-A177-3AD203B41FA5}">
                      <a16:colId xmlns="" xmlns:a16="http://schemas.microsoft.com/office/drawing/2014/main" val="1449489156"/>
                    </a:ext>
                  </a:extLst>
                </a:gridCol>
                <a:gridCol w="656880">
                  <a:extLst>
                    <a:ext uri="{9D8B030D-6E8A-4147-A177-3AD203B41FA5}">
                      <a16:colId xmlns="" xmlns:a16="http://schemas.microsoft.com/office/drawing/2014/main" val="1279490993"/>
                    </a:ext>
                  </a:extLst>
                </a:gridCol>
                <a:gridCol w="656880">
                  <a:extLst>
                    <a:ext uri="{9D8B030D-6E8A-4147-A177-3AD203B41FA5}">
                      <a16:colId xmlns="" xmlns:a16="http://schemas.microsoft.com/office/drawing/2014/main" val="2777241242"/>
                    </a:ext>
                  </a:extLst>
                </a:gridCol>
              </a:tblGrid>
              <a:tr h="31500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BD-rates Performance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Average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65941087"/>
                  </a:ext>
                </a:extLst>
              </a:tr>
              <a:tr h="3150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613641689"/>
                  </a:ext>
                </a:extLst>
              </a:tr>
              <a:tr h="315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N=2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-0.02%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-0.61%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-0.86%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-0.04%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-1.12%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-1.00%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200" dirty="0">
                          <a:effectLst/>
                        </a:rPr>
                        <a:t>-0.03%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200">
                          <a:effectLst/>
                        </a:rPr>
                        <a:t>-0.86%</a:t>
                      </a:r>
                      <a:endParaRPr lang="zh-CN" sz="1400" b="1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200">
                          <a:effectLst/>
                        </a:rPr>
                        <a:t>-0.93%</a:t>
                      </a:r>
                      <a:endParaRPr lang="zh-CN" sz="1400" b="1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3280963704"/>
                  </a:ext>
                </a:extLst>
              </a:tr>
              <a:tr h="315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N=3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-0.02%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-0.55%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-0.62%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-0.03%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-0.75%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-0.64%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200" dirty="0">
                          <a:effectLst/>
                        </a:rPr>
                        <a:t>-0.02%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200" dirty="0">
                          <a:effectLst/>
                        </a:rPr>
                        <a:t>-0.65%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200">
                          <a:effectLst/>
                        </a:rPr>
                        <a:t>-0.63%</a:t>
                      </a:r>
                      <a:endParaRPr lang="zh-CN" sz="1400" b="1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2308131993"/>
                  </a:ext>
                </a:extLst>
              </a:tr>
              <a:tr h="315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N=4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-0.07%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-0.26%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-0.53%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-0.04%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-0.51%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-0.70%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200" dirty="0">
                          <a:effectLst/>
                        </a:rPr>
                        <a:t>-0.06%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200" dirty="0">
                          <a:effectLst/>
                        </a:rPr>
                        <a:t>-0.38%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200" dirty="0">
                          <a:effectLst/>
                        </a:rPr>
                        <a:t>-0.61%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902457277"/>
                  </a:ext>
                </a:extLst>
              </a:tr>
              <a:tr h="315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N=5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-0.05%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-0.31%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-0.57%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-0.02%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-0.33%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-0.33%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200" dirty="0">
                          <a:effectLst/>
                        </a:rPr>
                        <a:t>-0.03%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200" dirty="0">
                          <a:effectLst/>
                        </a:rPr>
                        <a:t>-0.32%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200" dirty="0">
                          <a:effectLst/>
                        </a:rPr>
                        <a:t>-0.45%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819723854"/>
                  </a:ext>
                </a:extLst>
              </a:tr>
              <a:tr h="315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N=7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-0.13%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-0.38%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-0.01%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-0.31%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-0.26%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-0.03%</a:t>
                      </a:r>
                      <a:endParaRPr lang="zh-CN" sz="20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-0.22%</a:t>
                      </a:r>
                      <a:endParaRPr lang="zh-CN" sz="20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-0.32%</a:t>
                      </a:r>
                      <a:endParaRPr lang="zh-CN" sz="20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700309457"/>
                  </a:ext>
                </a:extLst>
              </a:tr>
              <a:tr h="315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N=10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0.01%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-0.02%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0.15%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0.00%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-0.03%</a:t>
                      </a:r>
                      <a:endParaRPr lang="zh-CN" sz="20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0.05%</a:t>
                      </a:r>
                      <a:endParaRPr lang="zh-CN" sz="20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0.00%</a:t>
                      </a:r>
                      <a:endParaRPr lang="zh-CN" sz="20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5829436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7813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Results of the proposal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39914" y="878186"/>
            <a:ext cx="35998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Anchor: VTM3.0</a:t>
            </a:r>
          </a:p>
          <a:p>
            <a:r>
              <a:rPr lang="en-US" altLang="zh-CN" dirty="0"/>
              <a:t>Tested: The proposed method (N = 4)</a:t>
            </a:r>
          </a:p>
        </p:txBody>
      </p:sp>
      <p:graphicFrame>
        <p:nvGraphicFramePr>
          <p:cNvPr id="8" name="内容占位符 3">
            <a:extLst>
              <a:ext uri="{FF2B5EF4-FFF2-40B4-BE49-F238E27FC236}">
                <a16:creationId xmlns="" xmlns:a16="http://schemas.microsoft.com/office/drawing/2014/main" id="{6ABB3610-4817-4969-90F4-A2D9CA5AC35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6040832"/>
              </p:ext>
            </p:extLst>
          </p:nvPr>
        </p:nvGraphicFramePr>
        <p:xfrm>
          <a:off x="1412342" y="1737473"/>
          <a:ext cx="6574633" cy="3839033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15536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837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28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828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8577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8577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 Intra Main10 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Over VTM-3.0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EncT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DecT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A1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-0.34%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A2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-0.22%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B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-0.23%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-0.38%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C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-0.31%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-0.58%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E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-0.48%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-0.55%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Overall </a:t>
                      </a:r>
                      <a:endParaRPr 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-0.31%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-0.39%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D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-0.33%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-0.47%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F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-0.29%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405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45E07AE-2336-44B1-B22B-4061C8A5CE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Results for</a:t>
            </a:r>
            <a:r>
              <a:rPr lang="zh-CN" altLang="en-US" dirty="0"/>
              <a:t> </a:t>
            </a:r>
            <a:r>
              <a:rPr lang="en-US" altLang="zh-CN" dirty="0"/>
              <a:t>N=4</a:t>
            </a:r>
            <a:r>
              <a:rPr lang="zh-CN" altLang="en-US" dirty="0"/>
              <a:t> </a:t>
            </a:r>
            <a:r>
              <a:rPr lang="en-US" altLang="zh-CN" dirty="0"/>
              <a:t>in</a:t>
            </a:r>
            <a:r>
              <a:rPr lang="zh-CN" altLang="en-US" dirty="0"/>
              <a:t> </a:t>
            </a:r>
            <a:r>
              <a:rPr lang="en-US" altLang="zh-CN" dirty="0"/>
              <a:t>every</a:t>
            </a:r>
            <a:r>
              <a:rPr lang="zh-CN" altLang="en-US" dirty="0"/>
              <a:t> </a:t>
            </a:r>
            <a:r>
              <a:rPr lang="en-US" altLang="zh-CN" dirty="0"/>
              <a:t>sequences</a:t>
            </a:r>
            <a:endParaRPr lang="zh-CN" altLang="en-US" dirty="0"/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="" xmlns:a16="http://schemas.microsoft.com/office/drawing/2014/main" id="{F45437BA-2A60-4964-A8AB-9763D26277A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755786" y="696263"/>
          <a:ext cx="7219663" cy="6107444"/>
        </p:xfrm>
        <a:graphic>
          <a:graphicData uri="http://schemas.openxmlformats.org/drawingml/2006/table">
            <a:tbl>
              <a:tblPr/>
              <a:tblGrid>
                <a:gridCol w="760160">
                  <a:extLst>
                    <a:ext uri="{9D8B030D-6E8A-4147-A177-3AD203B41FA5}">
                      <a16:colId xmlns="" xmlns:a16="http://schemas.microsoft.com/office/drawing/2014/main" val="1190096482"/>
                    </a:ext>
                  </a:extLst>
                </a:gridCol>
                <a:gridCol w="2106575">
                  <a:extLst>
                    <a:ext uri="{9D8B030D-6E8A-4147-A177-3AD203B41FA5}">
                      <a16:colId xmlns="" xmlns:a16="http://schemas.microsoft.com/office/drawing/2014/main" val="3837270943"/>
                    </a:ext>
                  </a:extLst>
                </a:gridCol>
                <a:gridCol w="725488">
                  <a:extLst>
                    <a:ext uri="{9D8B030D-6E8A-4147-A177-3AD203B41FA5}">
                      <a16:colId xmlns="" xmlns:a16="http://schemas.microsoft.com/office/drawing/2014/main" val="2194810917"/>
                    </a:ext>
                  </a:extLst>
                </a:gridCol>
                <a:gridCol w="725488">
                  <a:extLst>
                    <a:ext uri="{9D8B030D-6E8A-4147-A177-3AD203B41FA5}">
                      <a16:colId xmlns="" xmlns:a16="http://schemas.microsoft.com/office/drawing/2014/main" val="589360383"/>
                    </a:ext>
                  </a:extLst>
                </a:gridCol>
                <a:gridCol w="725488">
                  <a:extLst>
                    <a:ext uri="{9D8B030D-6E8A-4147-A177-3AD203B41FA5}">
                      <a16:colId xmlns="" xmlns:a16="http://schemas.microsoft.com/office/drawing/2014/main" val="2152984242"/>
                    </a:ext>
                  </a:extLst>
                </a:gridCol>
                <a:gridCol w="725488">
                  <a:extLst>
                    <a:ext uri="{9D8B030D-6E8A-4147-A177-3AD203B41FA5}">
                      <a16:colId xmlns="" xmlns:a16="http://schemas.microsoft.com/office/drawing/2014/main" val="366408427"/>
                    </a:ext>
                  </a:extLst>
                </a:gridCol>
                <a:gridCol w="725488">
                  <a:extLst>
                    <a:ext uri="{9D8B030D-6E8A-4147-A177-3AD203B41FA5}">
                      <a16:colId xmlns="" xmlns:a16="http://schemas.microsoft.com/office/drawing/2014/main" val="3804075069"/>
                    </a:ext>
                  </a:extLst>
                </a:gridCol>
                <a:gridCol w="725488">
                  <a:extLst>
                    <a:ext uri="{9D8B030D-6E8A-4147-A177-3AD203B41FA5}">
                      <a16:colId xmlns="" xmlns:a16="http://schemas.microsoft.com/office/drawing/2014/main" val="346546875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BD-rate (piecewise cubic)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BD-rate (cubic)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912470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7925395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Tango2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-0.78%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-0.79%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84729186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FoodMarket4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4962911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Campfire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9702180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CatRobot1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-0.52%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-0.52%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-0.50%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-0.51%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5696128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DaylightRoad2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62363228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ParkRunning3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7867168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MarketPlace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2658937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RitualDance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-0.31%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19259891"/>
                  </a:ext>
                </a:extLst>
              </a:tr>
              <a:tr h="132056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Cactus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-0.34%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-0.32%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85929541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BasketballDrive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-0.51%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-0.48%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0911376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BQTerrace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-0.50%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-0.47%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93672311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BasketballDrill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-0.67%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-0.93%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-0.74%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-0.95%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3997286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BQMall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35011749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PartyScene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7181086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RaceHorses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-0.36%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-0.85%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-0.39%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-0.88%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7158772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BasketballPass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-0.35%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-0.64%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-0.55%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08574828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BQSquare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-0.32%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62511658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BlowingBubbles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-0.76%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-0.66%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70492641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RaceHorses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-0.71%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-0.73%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1372043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FourPeople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022204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Johnny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-0.74%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-0.95%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-0.73%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-0.98%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9635358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KristenAndSara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-0.49%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-0.40%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-0.44%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-0.41%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8860208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ClassF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BasketballDrillText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-0.57%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-0.74%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-0.52%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-0.74%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303192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ArenaOfValor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-0.47%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-0.46%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5269404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SlideEditing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0.30%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5170280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SlideShow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932333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69753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="" xmlns:a16="http://schemas.microsoft.com/office/drawing/2014/main" id="{FF392605-CCAA-4E6C-925B-55AE8AB08108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2471571"/>
            <a:ext cx="9144000" cy="2387600"/>
          </a:xfrm>
        </p:spPr>
        <p:txBody>
          <a:bodyPr/>
          <a:lstStyle/>
          <a:p>
            <a:pPr algn="ctr"/>
            <a:r>
              <a:rPr lang="en-US" altLang="zh-TW" sz="36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Thank</a:t>
            </a:r>
            <a:r>
              <a:rPr lang="en-US" altLang="zh-CN" sz="36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2929624"/>
      </p:ext>
    </p:extLst>
  </p:cSld>
  <p:clrMapOvr>
    <a:masterClrMapping/>
  </p:clrMapOvr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新实验室模板.ppt [兼容模式]" id="{69AC4300-3308-49E2-8F59-BC9ABEAF3782}" vid="{36F8B325-DCC4-44F0-BEAA-FF3F39C20681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585</TotalTime>
  <Words>1016</Words>
  <Application>Microsoft Office PowerPoint</Application>
  <PresentationFormat>全屏显示(4:3)</PresentationFormat>
  <Paragraphs>479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新細明體</vt:lpstr>
      <vt:lpstr>等线</vt:lpstr>
      <vt:lpstr>黑体</vt:lpstr>
      <vt:lpstr>宋体</vt:lpstr>
      <vt:lpstr>Aparajita</vt:lpstr>
      <vt:lpstr>Arial</vt:lpstr>
      <vt:lpstr>Arial Black</vt:lpstr>
      <vt:lpstr>Cambria Math</vt:lpstr>
      <vt:lpstr>Courier New</vt:lpstr>
      <vt:lpstr>Eras Demi ITC</vt:lpstr>
      <vt:lpstr>Times New Roman</vt:lpstr>
      <vt:lpstr>Wingdings</vt:lpstr>
      <vt:lpstr>新实验室模板</vt:lpstr>
      <vt:lpstr>CE3-related:  Chroma intra candidates modification based on directional DM (JVET-M0213)</vt:lpstr>
      <vt:lpstr>Chroma intra prediction modes in VVC</vt:lpstr>
      <vt:lpstr>Proposal</vt:lpstr>
      <vt:lpstr>Obtain modes DM ±N </vt:lpstr>
      <vt:lpstr>Preliminary experiments with different N values</vt:lpstr>
      <vt:lpstr>Results of the proposal</vt:lpstr>
      <vt:lpstr>Results for N=4 in every sequences</vt:lpstr>
      <vt:lpstr>Thanks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Lin</cp:lastModifiedBy>
  <cp:revision>207</cp:revision>
  <dcterms:created xsi:type="dcterms:W3CDTF">2018-12-28T13:08:43Z</dcterms:created>
  <dcterms:modified xsi:type="dcterms:W3CDTF">2019-01-10T09:00:17Z</dcterms:modified>
</cp:coreProperties>
</file>